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3" r:id="rId2"/>
    <p:sldId id="314" r:id="rId3"/>
    <p:sldId id="333" r:id="rId4"/>
    <p:sldId id="319" r:id="rId5"/>
    <p:sldId id="318" r:id="rId6"/>
    <p:sldId id="320" r:id="rId7"/>
    <p:sldId id="321" r:id="rId8"/>
    <p:sldId id="322" r:id="rId9"/>
    <p:sldId id="323" r:id="rId10"/>
    <p:sldId id="324" r:id="rId11"/>
    <p:sldId id="325" r:id="rId12"/>
    <p:sldId id="326" r:id="rId13"/>
    <p:sldId id="327" r:id="rId14"/>
    <p:sldId id="328" r:id="rId15"/>
    <p:sldId id="334" r:id="rId16"/>
    <p:sldId id="329" r:id="rId17"/>
    <p:sldId id="330" r:id="rId18"/>
    <p:sldId id="331" r:id="rId19"/>
    <p:sldId id="332" r:id="rId20"/>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588"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GB" altLang="en-US" dirty="0"/>
              <a:t>p</a:t>
            </a:r>
            <a:fld id="{3564E563-5F3F-4135-85B6-E8A5A6F1D0B7}" type="slidenum">
              <a:rPr lang="en-GB" altLang="en-US"/>
              <a:pPr>
                <a:defRPr/>
              </a:pPr>
              <a:t>‹#›</a:t>
            </a:fld>
            <a:r>
              <a:rPr lang="en-GB" altLang="en-US" dirty="0"/>
              <a:t> RJM </a:t>
            </a:r>
            <a:r>
              <a:rPr lang="en-GB" altLang="en-US" dirty="0" smtClean="0"/>
              <a:t>18/08/2016</a:t>
            </a: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dirty="0" smtClean="0"/>
              <a:t>Introducing Control in a MOOC</a:t>
            </a:r>
            <a:endParaRPr lang="en-GB" altLang="en-US" dirty="0"/>
          </a:p>
          <a:p>
            <a:pPr>
              <a:defRPr/>
            </a:pPr>
            <a:r>
              <a:rPr lang="en-GB" altLang="en-US" dirty="0"/>
              <a:t>© </a:t>
            </a:r>
            <a:r>
              <a:rPr lang="en-GB" altLang="en-US" dirty="0" smtClean="0"/>
              <a:t>Prof Richard </a:t>
            </a:r>
            <a:r>
              <a:rPr lang="en-GB" altLang="en-US" dirty="0"/>
              <a:t>Mitchell </a:t>
            </a:r>
            <a:r>
              <a:rPr lang="en-GB" altLang="en-US" dirty="0" smtClean="0"/>
              <a:t>2016</a:t>
            </a:r>
            <a:endParaRPr lang="en-GB" altLang="en-US" dirty="0"/>
          </a:p>
        </p:txBody>
      </p:sp>
    </p:spTree>
    <p:extLst>
      <p:ext uri="{BB962C8B-B14F-4D97-AF65-F5344CB8AC3E}">
        <p14:creationId xmlns:p14="http://schemas.microsoft.com/office/powerpoint/2010/main" val="2408358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r>
              <a:rPr lang="en-GB" altLang="en-US"/>
              <a:t>p</a:t>
            </a:r>
            <a:fld id="{390D9208-1136-4E8D-8C6B-5FC8B562DFAD}" type="slidenum">
              <a:rPr lang="en-GB" altLang="en-US"/>
              <a:pPr>
                <a:defRPr/>
              </a:pPr>
              <a:t>‹#›</a:t>
            </a:fld>
            <a:r>
              <a:rPr lang="en-GB" altLang="en-US"/>
              <a:t> RJM 30/09/2013</a:t>
            </a:r>
          </a:p>
        </p:txBody>
      </p:sp>
      <p:sp>
        <p:nvSpPr>
          <p:cNvPr id="5" name="Footer Placeholder 4"/>
          <p:cNvSpPr>
            <a:spLocks noGrp="1"/>
          </p:cNvSpPr>
          <p:nvPr>
            <p:ph type="ftr" sz="quarter" idx="11"/>
          </p:nvPr>
        </p:nvSpPr>
        <p:spPr/>
        <p:txBody>
          <a:bodyPr/>
          <a:lstStyle>
            <a:lvl1pPr>
              <a:defRPr/>
            </a:lvl1pPr>
          </a:lstStyle>
          <a:p>
            <a:pPr>
              <a:defRPr/>
            </a:pPr>
            <a:r>
              <a:rPr lang="en-GB" altLang="en-US" dirty="0" err="1"/>
              <a:t>SExxxx</a:t>
            </a:r>
            <a:endParaRPr lang="en-GB" altLang="en-US" dirty="0"/>
          </a:p>
          <a:p>
            <a:pPr>
              <a:defRPr/>
            </a:pPr>
            <a:r>
              <a:rPr lang="en-GB" altLang="en-US" dirty="0"/>
              <a:t>© </a:t>
            </a:r>
            <a:r>
              <a:rPr lang="en-GB" altLang="en-US" dirty="0" smtClean="0"/>
              <a:t>Prof Richard </a:t>
            </a:r>
            <a:r>
              <a:rPr lang="en-GB" altLang="en-US" dirty="0"/>
              <a:t>Mitchell 2013</a:t>
            </a:r>
          </a:p>
        </p:txBody>
      </p:sp>
    </p:spTree>
    <p:extLst>
      <p:ext uri="{BB962C8B-B14F-4D97-AF65-F5344CB8AC3E}">
        <p14:creationId xmlns:p14="http://schemas.microsoft.com/office/powerpoint/2010/main" val="231232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5613" y="333375"/>
            <a:ext cx="2087562" cy="57626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539750" y="333375"/>
            <a:ext cx="6113463" cy="5762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r>
              <a:rPr lang="en-GB" altLang="en-US"/>
              <a:t>p</a:t>
            </a:r>
            <a:fld id="{5CF4D351-C256-4BDE-8F54-C1262654F933}" type="slidenum">
              <a:rPr lang="en-GB" altLang="en-US"/>
              <a:pPr>
                <a:defRPr/>
              </a:pPr>
              <a:t>‹#›</a:t>
            </a:fld>
            <a:r>
              <a:rPr lang="en-GB" altLang="en-US"/>
              <a:t> RJM 30/09/2013</a:t>
            </a:r>
          </a:p>
        </p:txBody>
      </p:sp>
      <p:sp>
        <p:nvSpPr>
          <p:cNvPr id="5" name="Footer Placeholder 4"/>
          <p:cNvSpPr>
            <a:spLocks noGrp="1"/>
          </p:cNvSpPr>
          <p:nvPr>
            <p:ph type="ftr" sz="quarter" idx="11"/>
          </p:nvPr>
        </p:nvSpPr>
        <p:spPr/>
        <p:txBody>
          <a:bodyPr/>
          <a:lstStyle>
            <a:lvl1pPr>
              <a:defRPr/>
            </a:lvl1pPr>
          </a:lstStyle>
          <a:p>
            <a:pPr>
              <a:defRPr/>
            </a:pPr>
            <a:r>
              <a:rPr lang="en-GB" altLang="en-US" dirty="0" err="1"/>
              <a:t>SExxxx</a:t>
            </a:r>
            <a:endParaRPr lang="en-GB" altLang="en-US" dirty="0"/>
          </a:p>
          <a:p>
            <a:pPr>
              <a:defRPr/>
            </a:pPr>
            <a:r>
              <a:rPr lang="en-GB" altLang="en-US" dirty="0"/>
              <a:t>© </a:t>
            </a:r>
            <a:r>
              <a:rPr lang="en-GB" altLang="en-US" dirty="0" smtClean="0"/>
              <a:t>Prof Richard </a:t>
            </a:r>
            <a:r>
              <a:rPr lang="en-GB" altLang="en-US" dirty="0"/>
              <a:t>Mitchell 2013</a:t>
            </a:r>
          </a:p>
        </p:txBody>
      </p:sp>
    </p:spTree>
    <p:extLst>
      <p:ext uri="{BB962C8B-B14F-4D97-AF65-F5344CB8AC3E}">
        <p14:creationId xmlns:p14="http://schemas.microsoft.com/office/powerpoint/2010/main" val="112957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r>
              <a:rPr lang="en-GB" altLang="en-US" dirty="0"/>
              <a:t>p</a:t>
            </a:r>
            <a:fld id="{CB7F0C7B-2DD2-431D-AFAF-0995AFC8673F}" type="slidenum">
              <a:rPr lang="en-GB" altLang="en-US"/>
              <a:pPr>
                <a:defRPr/>
              </a:pPr>
              <a:t>‹#›</a:t>
            </a:fld>
            <a:r>
              <a:rPr lang="en-GB" altLang="en-US" dirty="0"/>
              <a:t> RJM </a:t>
            </a:r>
            <a:r>
              <a:rPr lang="en-GB" altLang="en-US" dirty="0" smtClean="0"/>
              <a:t>18/08/2016</a:t>
            </a:r>
            <a:endParaRPr lang="en-GB" alt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dirty="0" smtClean="0"/>
              <a:t>Introducing Control in a MOOC</a:t>
            </a:r>
            <a:endParaRPr lang="en-GB" altLang="en-US" dirty="0"/>
          </a:p>
          <a:p>
            <a:pPr>
              <a:defRPr/>
            </a:pPr>
            <a:r>
              <a:rPr lang="en-GB" altLang="en-US" dirty="0"/>
              <a:t>© </a:t>
            </a:r>
            <a:r>
              <a:rPr lang="en-GB" altLang="en-US" dirty="0" smtClean="0"/>
              <a:t>Prof Richard </a:t>
            </a:r>
            <a:r>
              <a:rPr lang="en-GB" altLang="en-US" dirty="0"/>
              <a:t>Mitchell </a:t>
            </a:r>
            <a:r>
              <a:rPr lang="en-GB" altLang="en-US" dirty="0" smtClean="0"/>
              <a:t>2016</a:t>
            </a:r>
            <a:endParaRPr lang="en-GB" altLang="en-US" dirty="0"/>
          </a:p>
        </p:txBody>
      </p:sp>
    </p:spTree>
    <p:extLst>
      <p:ext uri="{BB962C8B-B14F-4D97-AF65-F5344CB8AC3E}">
        <p14:creationId xmlns:p14="http://schemas.microsoft.com/office/powerpoint/2010/main" val="908583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GB" altLang="en-US"/>
              <a:t>p</a:t>
            </a:r>
            <a:fld id="{5076B990-2D5A-4D07-BDE4-91434FB2BDC6}" type="slidenum">
              <a:rPr lang="en-GB" altLang="en-US"/>
              <a:pPr>
                <a:defRPr/>
              </a:pPr>
              <a:t>‹#›</a:t>
            </a:fld>
            <a:r>
              <a:rPr lang="en-GB" altLang="en-US"/>
              <a:t> RJM 30/09/2013</a:t>
            </a:r>
          </a:p>
        </p:txBody>
      </p:sp>
      <p:sp>
        <p:nvSpPr>
          <p:cNvPr id="5" name="Footer Placeholder 4"/>
          <p:cNvSpPr>
            <a:spLocks noGrp="1"/>
          </p:cNvSpPr>
          <p:nvPr>
            <p:ph type="ftr" sz="quarter" idx="11"/>
          </p:nvPr>
        </p:nvSpPr>
        <p:spPr/>
        <p:txBody>
          <a:bodyPr/>
          <a:lstStyle>
            <a:lvl1pPr>
              <a:defRPr/>
            </a:lvl1pPr>
          </a:lstStyle>
          <a:p>
            <a:pPr>
              <a:defRPr/>
            </a:pPr>
            <a:r>
              <a:rPr lang="en-GB" altLang="en-US" dirty="0" err="1"/>
              <a:t>SExxxx</a:t>
            </a:r>
            <a:endParaRPr lang="en-GB" altLang="en-US" dirty="0"/>
          </a:p>
          <a:p>
            <a:pPr>
              <a:defRPr/>
            </a:pPr>
            <a:r>
              <a:rPr lang="en-GB" altLang="en-US" dirty="0"/>
              <a:t>© </a:t>
            </a:r>
            <a:r>
              <a:rPr lang="en-GB" altLang="en-US" dirty="0" smtClean="0"/>
              <a:t>Prof Richard </a:t>
            </a:r>
            <a:r>
              <a:rPr lang="en-GB" altLang="en-US" dirty="0"/>
              <a:t>Mitchell 2013</a:t>
            </a:r>
          </a:p>
        </p:txBody>
      </p:sp>
    </p:spTree>
    <p:extLst>
      <p:ext uri="{BB962C8B-B14F-4D97-AF65-F5344CB8AC3E}">
        <p14:creationId xmlns:p14="http://schemas.microsoft.com/office/powerpoint/2010/main" val="3614975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539750" y="1341438"/>
            <a:ext cx="4100513" cy="475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92663" y="1341438"/>
            <a:ext cx="4100512" cy="47545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pPr>
              <a:defRPr/>
            </a:pPr>
            <a:r>
              <a:rPr lang="en-GB" altLang="en-US"/>
              <a:t>p</a:t>
            </a:r>
            <a:fld id="{1FEA1FB6-C853-4BC2-B99E-C65352019322}" type="slidenum">
              <a:rPr lang="en-GB" altLang="en-US"/>
              <a:pPr>
                <a:defRPr/>
              </a:pPr>
              <a:t>‹#›</a:t>
            </a:fld>
            <a:r>
              <a:rPr lang="en-GB" altLang="en-US"/>
              <a:t> RJM 30/09/2013</a:t>
            </a:r>
          </a:p>
        </p:txBody>
      </p:sp>
      <p:sp>
        <p:nvSpPr>
          <p:cNvPr id="6" name="Footer Placeholder 5"/>
          <p:cNvSpPr>
            <a:spLocks noGrp="1"/>
          </p:cNvSpPr>
          <p:nvPr>
            <p:ph type="ftr" sz="quarter" idx="11"/>
          </p:nvPr>
        </p:nvSpPr>
        <p:spPr/>
        <p:txBody>
          <a:bodyPr/>
          <a:lstStyle>
            <a:lvl1pPr>
              <a:defRPr/>
            </a:lvl1pPr>
          </a:lstStyle>
          <a:p>
            <a:pPr>
              <a:defRPr/>
            </a:pPr>
            <a:r>
              <a:rPr lang="en-GB" altLang="en-US" dirty="0" err="1"/>
              <a:t>SExxxx</a:t>
            </a:r>
            <a:endParaRPr lang="en-GB" altLang="en-US" dirty="0"/>
          </a:p>
          <a:p>
            <a:pPr>
              <a:defRPr/>
            </a:pPr>
            <a:r>
              <a:rPr lang="en-GB" altLang="en-US" dirty="0"/>
              <a:t>© </a:t>
            </a:r>
            <a:r>
              <a:rPr lang="en-GB" altLang="en-US" dirty="0" smtClean="0"/>
              <a:t>Prof Richard </a:t>
            </a:r>
            <a:r>
              <a:rPr lang="en-GB" altLang="en-US" dirty="0"/>
              <a:t>Mitchell 2013</a:t>
            </a:r>
          </a:p>
        </p:txBody>
      </p:sp>
    </p:spTree>
    <p:extLst>
      <p:ext uri="{BB962C8B-B14F-4D97-AF65-F5344CB8AC3E}">
        <p14:creationId xmlns:p14="http://schemas.microsoft.com/office/powerpoint/2010/main" val="1821460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pPr>
              <a:defRPr/>
            </a:pPr>
            <a:r>
              <a:rPr lang="en-GB" altLang="en-US"/>
              <a:t>p</a:t>
            </a:r>
            <a:fld id="{629F7680-887C-4682-B958-4E87A8C43FB9}" type="slidenum">
              <a:rPr lang="en-GB" altLang="en-US"/>
              <a:pPr>
                <a:defRPr/>
              </a:pPr>
              <a:t>‹#›</a:t>
            </a:fld>
            <a:r>
              <a:rPr lang="en-GB" altLang="en-US"/>
              <a:t> RJM 30/09/2013</a:t>
            </a:r>
          </a:p>
        </p:txBody>
      </p:sp>
      <p:sp>
        <p:nvSpPr>
          <p:cNvPr id="8" name="Footer Placeholder 7"/>
          <p:cNvSpPr>
            <a:spLocks noGrp="1"/>
          </p:cNvSpPr>
          <p:nvPr>
            <p:ph type="ftr" sz="quarter" idx="11"/>
          </p:nvPr>
        </p:nvSpPr>
        <p:spPr/>
        <p:txBody>
          <a:bodyPr/>
          <a:lstStyle>
            <a:lvl1pPr>
              <a:defRPr/>
            </a:lvl1pPr>
          </a:lstStyle>
          <a:p>
            <a:pPr>
              <a:defRPr/>
            </a:pPr>
            <a:r>
              <a:rPr lang="en-GB" altLang="en-US" dirty="0" err="1"/>
              <a:t>SExxxx</a:t>
            </a:r>
            <a:endParaRPr lang="en-GB" altLang="en-US" dirty="0"/>
          </a:p>
          <a:p>
            <a:pPr>
              <a:defRPr/>
            </a:pPr>
            <a:r>
              <a:rPr lang="en-GB" altLang="en-US" dirty="0"/>
              <a:t>© </a:t>
            </a:r>
            <a:r>
              <a:rPr lang="en-GB" altLang="en-US" dirty="0" smtClean="0"/>
              <a:t>Prof Richard </a:t>
            </a:r>
            <a:r>
              <a:rPr lang="en-GB" altLang="en-US" dirty="0"/>
              <a:t>Mitchell 2013</a:t>
            </a:r>
          </a:p>
        </p:txBody>
      </p:sp>
    </p:spTree>
    <p:extLst>
      <p:ext uri="{BB962C8B-B14F-4D97-AF65-F5344CB8AC3E}">
        <p14:creationId xmlns:p14="http://schemas.microsoft.com/office/powerpoint/2010/main" val="21541734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r>
              <a:rPr lang="en-GB" altLang="en-US" dirty="0"/>
              <a:t>p</a:t>
            </a:r>
            <a:fld id="{E17E5D4A-E6F9-4C3C-9A65-2C4026ED8B98}" type="slidenum">
              <a:rPr lang="en-GB" altLang="en-US"/>
              <a:pPr>
                <a:defRPr/>
              </a:pPr>
              <a:t>‹#›</a:t>
            </a:fld>
            <a:r>
              <a:rPr lang="en-GB" altLang="en-US" dirty="0"/>
              <a:t> RJM </a:t>
            </a:r>
            <a:r>
              <a:rPr lang="en-GB" altLang="en-US" dirty="0" smtClean="0"/>
              <a:t>18/08/2016</a:t>
            </a:r>
            <a:endParaRPr lang="en-GB" alt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GB" altLang="en-US" dirty="0" smtClean="0"/>
              <a:t>Introducing Control in a MOOC</a:t>
            </a:r>
            <a:endParaRPr lang="en-GB" altLang="en-US" dirty="0"/>
          </a:p>
          <a:p>
            <a:pPr>
              <a:defRPr/>
            </a:pPr>
            <a:r>
              <a:rPr lang="en-GB" altLang="en-US" dirty="0"/>
              <a:t>© </a:t>
            </a:r>
            <a:r>
              <a:rPr lang="en-GB" altLang="en-US" dirty="0" smtClean="0"/>
              <a:t>Prof Richard </a:t>
            </a:r>
            <a:r>
              <a:rPr lang="en-GB" altLang="en-US" dirty="0"/>
              <a:t>Mitchell </a:t>
            </a:r>
            <a:r>
              <a:rPr lang="en-GB" altLang="en-US" dirty="0" smtClean="0"/>
              <a:t>2016</a:t>
            </a:r>
            <a:endParaRPr lang="en-GB" altLang="en-US" dirty="0"/>
          </a:p>
        </p:txBody>
      </p:sp>
    </p:spTree>
    <p:extLst>
      <p:ext uri="{BB962C8B-B14F-4D97-AF65-F5344CB8AC3E}">
        <p14:creationId xmlns:p14="http://schemas.microsoft.com/office/powerpoint/2010/main" val="276243873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GB" altLang="en-US" dirty="0"/>
              <a:t>p</a:t>
            </a:r>
            <a:fld id="{1E0A4ED0-1339-4D35-967E-C84B86425332}" type="slidenum">
              <a:rPr lang="en-GB" altLang="en-US"/>
              <a:pPr>
                <a:defRPr/>
              </a:pPr>
              <a:t>‹#›</a:t>
            </a:fld>
            <a:r>
              <a:rPr lang="en-GB" altLang="en-US" dirty="0"/>
              <a:t> RJM </a:t>
            </a:r>
            <a:r>
              <a:rPr lang="en-GB" altLang="en-US" dirty="0" smtClean="0"/>
              <a:t>18/08/2016</a:t>
            </a:r>
            <a:endParaRPr lang="en-GB" alt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GB" altLang="en-US" dirty="0" smtClean="0"/>
              <a:t>Introducing Control in a MOOC</a:t>
            </a:r>
            <a:endParaRPr lang="en-GB" altLang="en-US" dirty="0"/>
          </a:p>
          <a:p>
            <a:pPr>
              <a:defRPr/>
            </a:pPr>
            <a:r>
              <a:rPr lang="en-GB" altLang="en-US" dirty="0"/>
              <a:t>© </a:t>
            </a:r>
            <a:r>
              <a:rPr lang="en-GB" altLang="en-US" dirty="0" smtClean="0"/>
              <a:t>Prof Richard </a:t>
            </a:r>
            <a:r>
              <a:rPr lang="en-GB" altLang="en-US" dirty="0"/>
              <a:t>Mitchell </a:t>
            </a:r>
            <a:r>
              <a:rPr lang="en-GB" altLang="en-US" dirty="0" smtClean="0"/>
              <a:t>2016</a:t>
            </a:r>
            <a:endParaRPr lang="en-GB" altLang="en-US" dirty="0"/>
          </a:p>
        </p:txBody>
      </p:sp>
    </p:spTree>
    <p:extLst>
      <p:ext uri="{BB962C8B-B14F-4D97-AF65-F5344CB8AC3E}">
        <p14:creationId xmlns:p14="http://schemas.microsoft.com/office/powerpoint/2010/main" val="187713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GB" altLang="en-US"/>
              <a:t>p</a:t>
            </a:r>
            <a:fld id="{C6A7F6D3-3DA0-4625-8AA0-7D4C6B4B7914}" type="slidenum">
              <a:rPr lang="en-GB" altLang="en-US"/>
              <a:pPr>
                <a:defRPr/>
              </a:pPr>
              <a:t>‹#›</a:t>
            </a:fld>
            <a:r>
              <a:rPr lang="en-GB" altLang="en-US"/>
              <a:t> RJM 30/09/2013</a:t>
            </a:r>
          </a:p>
        </p:txBody>
      </p:sp>
      <p:sp>
        <p:nvSpPr>
          <p:cNvPr id="6" name="Footer Placeholder 5"/>
          <p:cNvSpPr>
            <a:spLocks noGrp="1"/>
          </p:cNvSpPr>
          <p:nvPr>
            <p:ph type="ftr" sz="quarter" idx="11"/>
          </p:nvPr>
        </p:nvSpPr>
        <p:spPr/>
        <p:txBody>
          <a:bodyPr/>
          <a:lstStyle>
            <a:lvl1pPr>
              <a:defRPr/>
            </a:lvl1pPr>
          </a:lstStyle>
          <a:p>
            <a:pPr>
              <a:defRPr/>
            </a:pPr>
            <a:r>
              <a:rPr lang="en-GB" altLang="en-US" dirty="0" err="1"/>
              <a:t>SExxxx</a:t>
            </a:r>
            <a:endParaRPr lang="en-GB" altLang="en-US" dirty="0"/>
          </a:p>
          <a:p>
            <a:pPr>
              <a:defRPr/>
            </a:pPr>
            <a:r>
              <a:rPr lang="en-GB" altLang="en-US" dirty="0"/>
              <a:t>© </a:t>
            </a:r>
            <a:r>
              <a:rPr lang="en-GB" altLang="en-US" dirty="0" smtClean="0"/>
              <a:t>Prof Richard </a:t>
            </a:r>
            <a:r>
              <a:rPr lang="en-GB" altLang="en-US" dirty="0"/>
              <a:t>Mitchell 2013</a:t>
            </a:r>
          </a:p>
        </p:txBody>
      </p:sp>
    </p:spTree>
    <p:extLst>
      <p:ext uri="{BB962C8B-B14F-4D97-AF65-F5344CB8AC3E}">
        <p14:creationId xmlns:p14="http://schemas.microsoft.com/office/powerpoint/2010/main" val="1125911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r>
              <a:rPr lang="en-GB" altLang="en-US"/>
              <a:t>p</a:t>
            </a:r>
            <a:fld id="{006E2E82-9C65-4719-9FFC-E9F9E9BC80AD}" type="slidenum">
              <a:rPr lang="en-GB" altLang="en-US"/>
              <a:pPr>
                <a:defRPr/>
              </a:pPr>
              <a:t>‹#›</a:t>
            </a:fld>
            <a:r>
              <a:rPr lang="en-GB" altLang="en-US"/>
              <a:t> RJM 30/09/2013</a:t>
            </a:r>
          </a:p>
        </p:txBody>
      </p:sp>
      <p:sp>
        <p:nvSpPr>
          <p:cNvPr id="6" name="Footer Placeholder 5"/>
          <p:cNvSpPr>
            <a:spLocks noGrp="1"/>
          </p:cNvSpPr>
          <p:nvPr>
            <p:ph type="ftr" sz="quarter" idx="11"/>
          </p:nvPr>
        </p:nvSpPr>
        <p:spPr/>
        <p:txBody>
          <a:bodyPr/>
          <a:lstStyle>
            <a:lvl1pPr>
              <a:defRPr/>
            </a:lvl1pPr>
          </a:lstStyle>
          <a:p>
            <a:pPr>
              <a:defRPr/>
            </a:pPr>
            <a:r>
              <a:rPr lang="en-GB" altLang="en-US" dirty="0" err="1"/>
              <a:t>SExxxx</a:t>
            </a:r>
            <a:endParaRPr lang="en-GB" altLang="en-US" dirty="0"/>
          </a:p>
          <a:p>
            <a:pPr>
              <a:defRPr/>
            </a:pPr>
            <a:r>
              <a:rPr lang="en-GB" altLang="en-US" dirty="0"/>
              <a:t>© </a:t>
            </a:r>
            <a:r>
              <a:rPr lang="en-GB" altLang="en-US" dirty="0" smtClean="0"/>
              <a:t>Prof Richard </a:t>
            </a:r>
            <a:r>
              <a:rPr lang="en-GB" altLang="en-US" dirty="0"/>
              <a:t>Mitchell 2013</a:t>
            </a:r>
          </a:p>
        </p:txBody>
      </p:sp>
    </p:spTree>
    <p:extLst>
      <p:ext uri="{BB962C8B-B14F-4D97-AF65-F5344CB8AC3E}">
        <p14:creationId xmlns:p14="http://schemas.microsoft.com/office/powerpoint/2010/main" val="2624610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9750" y="333375"/>
            <a:ext cx="8353425"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539750" y="1341438"/>
            <a:ext cx="8353425" cy="475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539750" y="6248400"/>
            <a:ext cx="2016125"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mn-lt"/>
              </a:defRPr>
            </a:lvl1pPr>
          </a:lstStyle>
          <a:p>
            <a:pPr>
              <a:defRPr/>
            </a:pPr>
            <a:r>
              <a:rPr lang="en-GB" altLang="en-US" dirty="0"/>
              <a:t>p</a:t>
            </a:r>
            <a:fld id="{2760DF74-0D2C-417E-84E7-C55742A350D5}" type="slidenum">
              <a:rPr lang="en-GB" altLang="en-US"/>
              <a:pPr>
                <a:defRPr/>
              </a:pPr>
              <a:t>‹#›</a:t>
            </a:fld>
            <a:r>
              <a:rPr lang="en-GB" altLang="en-US" dirty="0"/>
              <a:t> RJM </a:t>
            </a:r>
            <a:r>
              <a:rPr lang="en-GB" altLang="en-US" dirty="0" smtClean="0"/>
              <a:t>18/08/2016</a:t>
            </a:r>
            <a:endParaRPr lang="en-GB" altLang="en-US" dirty="0"/>
          </a:p>
        </p:txBody>
      </p:sp>
      <p:sp>
        <p:nvSpPr>
          <p:cNvPr id="1029" name="Rectangle 5"/>
          <p:cNvSpPr>
            <a:spLocks noGrp="1" noChangeArrowheads="1"/>
          </p:cNvSpPr>
          <p:nvPr>
            <p:ph type="ftr" sz="quarter" idx="3"/>
          </p:nvPr>
        </p:nvSpPr>
        <p:spPr bwMode="auto">
          <a:xfrm>
            <a:off x="2771775" y="6248400"/>
            <a:ext cx="3671888"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r>
              <a:rPr lang="en-GB" altLang="en-US" dirty="0" smtClean="0"/>
              <a:t>Introducing Control in a MOOC</a:t>
            </a:r>
            <a:endParaRPr lang="en-GB" altLang="en-US" dirty="0"/>
          </a:p>
          <a:p>
            <a:pPr>
              <a:defRPr/>
            </a:pPr>
            <a:r>
              <a:rPr lang="en-GB" altLang="en-US" dirty="0"/>
              <a:t>© </a:t>
            </a:r>
            <a:r>
              <a:rPr lang="en-GB" altLang="en-US" dirty="0" smtClean="0"/>
              <a:t>Prof Richard </a:t>
            </a:r>
            <a:r>
              <a:rPr lang="en-GB" altLang="en-US" dirty="0"/>
              <a:t>Mitchell </a:t>
            </a:r>
            <a:r>
              <a:rPr lang="en-GB" altLang="en-US" dirty="0" smtClean="0"/>
              <a:t>2016</a:t>
            </a:r>
            <a:endParaRPr lang="en-GB" altLang="en-US" dirty="0"/>
          </a:p>
        </p:txBody>
      </p:sp>
      <p:pic>
        <p:nvPicPr>
          <p:cNvPr id="1030" name="Picture 7" descr="CYBEMB"/>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101013" y="6224588"/>
            <a:ext cx="768350" cy="51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83" r:id="rId1"/>
    <p:sldLayoutId id="2147483884" r:id="rId2"/>
    <p:sldLayoutId id="2147483887" r:id="rId3"/>
    <p:sldLayoutId id="2147483888" r:id="rId4"/>
    <p:sldLayoutId id="2147483889" r:id="rId5"/>
    <p:sldLayoutId id="2147483885" r:id="rId6"/>
    <p:sldLayoutId id="2147483886" r:id="rId7"/>
    <p:sldLayoutId id="2147483890" r:id="rId8"/>
    <p:sldLayoutId id="2147483891" r:id="rId9"/>
    <p:sldLayoutId id="2147483892" r:id="rId10"/>
    <p:sldLayoutId id="2147483893" r:id="rId11"/>
  </p:sldLayoutIdLst>
  <p:timing>
    <p:tnLst>
      <p:par>
        <p:cTn id="1" dur="indefinite" restart="never" nodeType="tmRoot"/>
      </p:par>
    </p:tnLst>
  </p:timing>
  <p:hf sldNum="0" hdr="0"/>
  <p:txStyles>
    <p:titleStyle>
      <a:lvl1pPr algn="ctr" rtl="0" eaLnBrk="0" fontAlgn="base" hangingPunct="0">
        <a:spcBef>
          <a:spcPct val="0"/>
        </a:spcBef>
        <a:spcAft>
          <a:spcPct val="0"/>
        </a:spcAft>
        <a:defRPr sz="3600" b="1" i="1">
          <a:solidFill>
            <a:schemeClr val="tx2"/>
          </a:solidFill>
          <a:latin typeface="+mj-lt"/>
          <a:ea typeface="+mj-ea"/>
          <a:cs typeface="+mj-cs"/>
        </a:defRPr>
      </a:lvl1pPr>
      <a:lvl2pPr algn="ctr" rtl="0" eaLnBrk="0" fontAlgn="base" hangingPunct="0">
        <a:spcBef>
          <a:spcPct val="0"/>
        </a:spcBef>
        <a:spcAft>
          <a:spcPct val="0"/>
        </a:spcAft>
        <a:defRPr sz="3600" b="1" i="1">
          <a:solidFill>
            <a:schemeClr val="tx2"/>
          </a:solidFill>
          <a:latin typeface="Comic Sans MS" pitchFamily="66" charset="0"/>
        </a:defRPr>
      </a:lvl2pPr>
      <a:lvl3pPr algn="ctr" rtl="0" eaLnBrk="0" fontAlgn="base" hangingPunct="0">
        <a:spcBef>
          <a:spcPct val="0"/>
        </a:spcBef>
        <a:spcAft>
          <a:spcPct val="0"/>
        </a:spcAft>
        <a:defRPr sz="3600" b="1" i="1">
          <a:solidFill>
            <a:schemeClr val="tx2"/>
          </a:solidFill>
          <a:latin typeface="Comic Sans MS" pitchFamily="66" charset="0"/>
        </a:defRPr>
      </a:lvl3pPr>
      <a:lvl4pPr algn="ctr" rtl="0" eaLnBrk="0" fontAlgn="base" hangingPunct="0">
        <a:spcBef>
          <a:spcPct val="0"/>
        </a:spcBef>
        <a:spcAft>
          <a:spcPct val="0"/>
        </a:spcAft>
        <a:defRPr sz="3600" b="1" i="1">
          <a:solidFill>
            <a:schemeClr val="tx2"/>
          </a:solidFill>
          <a:latin typeface="Comic Sans MS" pitchFamily="66" charset="0"/>
        </a:defRPr>
      </a:lvl4pPr>
      <a:lvl5pPr algn="ctr" rtl="0" eaLnBrk="0" fontAlgn="base" hangingPunct="0">
        <a:spcBef>
          <a:spcPct val="0"/>
        </a:spcBef>
        <a:spcAft>
          <a:spcPct val="0"/>
        </a:spcAft>
        <a:defRPr sz="3600" b="1" i="1">
          <a:solidFill>
            <a:schemeClr val="tx2"/>
          </a:solidFill>
          <a:latin typeface="Comic Sans MS" pitchFamily="66" charset="0"/>
        </a:defRPr>
      </a:lvl5pPr>
      <a:lvl6pPr marL="457200" algn="ctr" rtl="0" eaLnBrk="0" fontAlgn="base" hangingPunct="0">
        <a:spcBef>
          <a:spcPct val="0"/>
        </a:spcBef>
        <a:spcAft>
          <a:spcPct val="0"/>
        </a:spcAft>
        <a:defRPr sz="3600" b="1" i="1">
          <a:solidFill>
            <a:schemeClr val="tx2"/>
          </a:solidFill>
          <a:latin typeface="Comic Sans MS" pitchFamily="66" charset="0"/>
        </a:defRPr>
      </a:lvl6pPr>
      <a:lvl7pPr marL="914400" algn="ctr" rtl="0" eaLnBrk="0" fontAlgn="base" hangingPunct="0">
        <a:spcBef>
          <a:spcPct val="0"/>
        </a:spcBef>
        <a:spcAft>
          <a:spcPct val="0"/>
        </a:spcAft>
        <a:defRPr sz="3600" b="1" i="1">
          <a:solidFill>
            <a:schemeClr val="tx2"/>
          </a:solidFill>
          <a:latin typeface="Comic Sans MS" pitchFamily="66" charset="0"/>
        </a:defRPr>
      </a:lvl7pPr>
      <a:lvl8pPr marL="1371600" algn="ctr" rtl="0" eaLnBrk="0" fontAlgn="base" hangingPunct="0">
        <a:spcBef>
          <a:spcPct val="0"/>
        </a:spcBef>
        <a:spcAft>
          <a:spcPct val="0"/>
        </a:spcAft>
        <a:defRPr sz="3600" b="1" i="1">
          <a:solidFill>
            <a:schemeClr val="tx2"/>
          </a:solidFill>
          <a:latin typeface="Comic Sans MS" pitchFamily="66" charset="0"/>
        </a:defRPr>
      </a:lvl8pPr>
      <a:lvl9pPr marL="1828800" algn="ctr" rtl="0" eaLnBrk="0" fontAlgn="base" hangingPunct="0">
        <a:spcBef>
          <a:spcPct val="0"/>
        </a:spcBef>
        <a:spcAft>
          <a:spcPct val="0"/>
        </a:spcAft>
        <a:defRPr sz="3600" b="1" i="1">
          <a:solidFill>
            <a:schemeClr val="tx2"/>
          </a:solidFill>
          <a:latin typeface="Comic Sans MS" pitchFamily="66" charset="0"/>
        </a:defRPr>
      </a:lvl9pPr>
    </p:titleStyle>
    <p:bodyStyle>
      <a:lvl1pPr marL="342900" indent="-342900" algn="l" rtl="0" eaLnBrk="0" fontAlgn="base" hangingPunct="0">
        <a:spcBef>
          <a:spcPct val="20000"/>
        </a:spcBef>
        <a:spcAft>
          <a:spcPct val="0"/>
        </a:spcAft>
        <a:defRPr sz="2000">
          <a:solidFill>
            <a:schemeClr val="tx1"/>
          </a:solidFill>
          <a:latin typeface="+mn-lt"/>
          <a:ea typeface="+mn-ea"/>
          <a:cs typeface="+mn-cs"/>
        </a:defRPr>
      </a:lvl1pPr>
      <a:lvl2pPr marL="742950" indent="-285750" algn="l" rtl="0" eaLnBrk="0" fontAlgn="base" hangingPunct="0">
        <a:spcBef>
          <a:spcPct val="20000"/>
        </a:spcBef>
        <a:spcAft>
          <a:spcPct val="0"/>
        </a:spcAft>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defRPr>
      </a:lvl3pPr>
      <a:lvl4pPr marL="1600200" indent="-228600" algn="l" rtl="0" eaLnBrk="0" fontAlgn="base" hangingPunct="0">
        <a:spcBef>
          <a:spcPct val="20000"/>
        </a:spcBef>
        <a:spcAft>
          <a:spcPct val="0"/>
        </a:spcAft>
        <a:defRPr>
          <a:solidFill>
            <a:schemeClr val="tx1"/>
          </a:solidFill>
          <a:latin typeface="+mn-lt"/>
        </a:defRPr>
      </a:lvl4pPr>
      <a:lvl5pPr marL="2057400" indent="-228600" algn="l" rtl="0" eaLnBrk="0" fontAlgn="base" hangingPunct="0">
        <a:spcBef>
          <a:spcPct val="20000"/>
        </a:spcBef>
        <a:spcAft>
          <a:spcPct val="0"/>
        </a:spcAft>
        <a:defRPr>
          <a:solidFill>
            <a:schemeClr val="tx1"/>
          </a:solidFill>
          <a:latin typeface="+mn-lt"/>
        </a:defRPr>
      </a:lvl5pPr>
      <a:lvl6pPr marL="2514600" indent="-228600" algn="l" rtl="0" eaLnBrk="0" fontAlgn="base" hangingPunct="0">
        <a:spcBef>
          <a:spcPct val="20000"/>
        </a:spcBef>
        <a:spcAft>
          <a:spcPct val="0"/>
        </a:spcAft>
        <a:defRPr>
          <a:solidFill>
            <a:schemeClr val="tx1"/>
          </a:solidFill>
          <a:latin typeface="+mn-lt"/>
        </a:defRPr>
      </a:lvl6pPr>
      <a:lvl7pPr marL="2971800" indent="-228600" algn="l" rtl="0" eaLnBrk="0" fontAlgn="base" hangingPunct="0">
        <a:spcBef>
          <a:spcPct val="20000"/>
        </a:spcBef>
        <a:spcAft>
          <a:spcPct val="0"/>
        </a:spcAft>
        <a:defRPr>
          <a:solidFill>
            <a:schemeClr val="tx1"/>
          </a:solidFill>
          <a:latin typeface="+mn-lt"/>
        </a:defRPr>
      </a:lvl7pPr>
      <a:lvl8pPr marL="3429000" indent="-228600" algn="l" rtl="0" eaLnBrk="0" fontAlgn="base" hangingPunct="0">
        <a:spcBef>
          <a:spcPct val="20000"/>
        </a:spcBef>
        <a:spcAft>
          <a:spcPct val="0"/>
        </a:spcAft>
        <a:defRPr>
          <a:solidFill>
            <a:schemeClr val="tx1"/>
          </a:solidFill>
          <a:latin typeface="+mn-lt"/>
        </a:defRPr>
      </a:lvl8pPr>
      <a:lvl9pPr marL="3886200" indent="-228600" algn="l" rtl="0" eaLnBrk="0" fontAlgn="base" hangingPunct="0">
        <a:spcBef>
          <a:spcPct val="2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www.reading.ac.uk/UnivRead/vr/OpenOnlineCourses/Files/Simulation2/demoSpeedControl.html"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reading.ac.uk/UnivRead/vr/OpenOnlineCourses/Files/Simulation2/demoMassSpring.html"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www.reading.ac.uk/UnivRead/vr/OpenOnlineCourses/Files/Simulation2/robot4.html"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www.reading.ac.uk/UnivRead/vr/OpenOnlineCourses/Files/Simulation2/robot5.html" TargetMode="Externa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www.reading.ac.uk/UnivRead/vr/OpenOnlineCourses/Files/Simulation2/robotbrait.html"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hyperlink" Target="https://www.reading.ac.uk/UnivRead/vr/OpenOnlineCourses/Files/Simulation2/BeginRoboticsSimulationindex2.pdf"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reading.ac.uk/UnivRead/vr/OpenOnlineCourses/Files/Simulation2/demoEric.html"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www.reading.ac.uk/UnivRead/vr/OpenOnlineCourses/Files/Simulation2/demoPWM.html"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www.reading.ac.uk/UnivRead/vr/OpenOnlineCourses/Files/Simulation2/robotPWM.html"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340768"/>
            <a:ext cx="7772400" cy="2187674"/>
          </a:xfrm>
        </p:spPr>
        <p:txBody>
          <a:bodyPr/>
          <a:lstStyle/>
          <a:p>
            <a:r>
              <a:rPr lang="en-GB" dirty="0"/>
              <a:t>Introducing Control in an Open Online Course</a:t>
            </a:r>
          </a:p>
        </p:txBody>
      </p:sp>
      <p:sp>
        <p:nvSpPr>
          <p:cNvPr id="3" name="Subtitle 2"/>
          <p:cNvSpPr>
            <a:spLocks noGrp="1"/>
          </p:cNvSpPr>
          <p:nvPr>
            <p:ph type="subTitle" idx="1"/>
          </p:nvPr>
        </p:nvSpPr>
        <p:spPr/>
        <p:txBody>
          <a:bodyPr/>
          <a:lstStyle/>
          <a:p>
            <a:r>
              <a:rPr lang="en-GB" sz="2400" dirty="0" smtClean="0"/>
              <a:t>Richard Mitchell</a:t>
            </a:r>
          </a:p>
          <a:p>
            <a:r>
              <a:rPr lang="en-GB" sz="2400" dirty="0" smtClean="0"/>
              <a:t>Computer Science</a:t>
            </a:r>
          </a:p>
          <a:p>
            <a:r>
              <a:rPr lang="en-GB" sz="2400" dirty="0" smtClean="0"/>
              <a:t>University of Reading</a:t>
            </a:r>
            <a:endParaRPr lang="en-GB" sz="2400" dirty="0"/>
          </a:p>
        </p:txBody>
      </p:sp>
      <p:sp>
        <p:nvSpPr>
          <p:cNvPr id="4" name="Date Placeholder 3"/>
          <p:cNvSpPr>
            <a:spLocks noGrp="1"/>
          </p:cNvSpPr>
          <p:nvPr>
            <p:ph type="dt" sz="half" idx="10"/>
          </p:nvPr>
        </p:nvSpPr>
        <p:spPr/>
        <p:txBody>
          <a:bodyPr/>
          <a:lstStyle/>
          <a:p>
            <a:pPr>
              <a:defRPr/>
            </a:pPr>
            <a:r>
              <a:rPr lang="en-GB" altLang="en-US" dirty="0" smtClean="0"/>
              <a:t>p</a:t>
            </a:r>
            <a:fld id="{3564E563-5F3F-4135-85B6-E8A5A6F1D0B7}" type="slidenum">
              <a:rPr lang="en-GB" altLang="en-US" smtClean="0"/>
              <a:pPr>
                <a:defRPr/>
              </a:pPr>
              <a:t>1</a:t>
            </a:fld>
            <a:r>
              <a:rPr lang="en-GB" altLang="en-US" dirty="0" smtClean="0"/>
              <a:t> RJM 18/08/2016</a:t>
            </a:r>
            <a:endParaRPr lang="en-GB" altLang="en-US" dirty="0"/>
          </a:p>
        </p:txBody>
      </p:sp>
      <p:sp>
        <p:nvSpPr>
          <p:cNvPr id="5" name="Footer Placeholder 4"/>
          <p:cNvSpPr>
            <a:spLocks noGrp="1"/>
          </p:cNvSpPr>
          <p:nvPr>
            <p:ph type="ftr" sz="quarter" idx="11"/>
          </p:nvPr>
        </p:nvSpPr>
        <p:spPr/>
        <p:txBody>
          <a:bodyPr/>
          <a:lstStyle/>
          <a:p>
            <a:pPr>
              <a:defRPr/>
            </a:pPr>
            <a:r>
              <a:rPr lang="en-GB" altLang="en-US" dirty="0" smtClean="0"/>
              <a:t>Introducing Control in a MOOC</a:t>
            </a:r>
          </a:p>
          <a:p>
            <a:pPr>
              <a:defRPr/>
            </a:pPr>
            <a:r>
              <a:rPr lang="en-GB" altLang="en-US" dirty="0" smtClean="0"/>
              <a:t>© Prof Richard Mitchell 2016</a:t>
            </a:r>
            <a:endParaRPr lang="en-GB" altLang="en-US" dirty="0"/>
          </a:p>
        </p:txBody>
      </p:sp>
    </p:spTree>
    <p:extLst>
      <p:ext uri="{BB962C8B-B14F-4D97-AF65-F5344CB8AC3E}">
        <p14:creationId xmlns:p14="http://schemas.microsoft.com/office/powerpoint/2010/main" val="16038544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Illustrating the Need for Control</a:t>
            </a:r>
            <a:endParaRPr lang="en-GB" dirty="0"/>
          </a:p>
        </p:txBody>
      </p:sp>
      <p:sp>
        <p:nvSpPr>
          <p:cNvPr id="3" name="Date Placeholder 2"/>
          <p:cNvSpPr>
            <a:spLocks noGrp="1"/>
          </p:cNvSpPr>
          <p:nvPr>
            <p:ph type="dt" sz="half" idx="10"/>
          </p:nvPr>
        </p:nvSpPr>
        <p:spPr/>
        <p:txBody>
          <a:bodyPr/>
          <a:lstStyle/>
          <a:p>
            <a:pPr>
              <a:defRPr/>
            </a:pPr>
            <a:r>
              <a:rPr lang="en-GB" altLang="en-US" dirty="0" smtClean="0"/>
              <a:t>p</a:t>
            </a:r>
            <a:fld id="{E17E5D4A-E6F9-4C3C-9A65-2C4026ED8B98}" type="slidenum">
              <a:rPr lang="en-GB" altLang="en-US" smtClean="0"/>
              <a:pPr>
                <a:defRPr/>
              </a:pPr>
              <a:t>10</a:t>
            </a:fld>
            <a:r>
              <a:rPr lang="en-GB" altLang="en-US" dirty="0" smtClean="0"/>
              <a:t> RJM 18/08/2016</a:t>
            </a:r>
            <a:endParaRPr lang="en-GB" altLang="en-US" dirty="0"/>
          </a:p>
        </p:txBody>
      </p:sp>
      <p:sp>
        <p:nvSpPr>
          <p:cNvPr id="4" name="Footer Placeholder 3"/>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pic>
        <p:nvPicPr>
          <p:cNvPr id="6" name="Picture 5">
            <a:hlinkClick r:id="rId2"/>
          </p:cNvPr>
          <p:cNvPicPr>
            <a:picLocks noChangeAspect="1"/>
          </p:cNvPicPr>
          <p:nvPr/>
        </p:nvPicPr>
        <p:blipFill>
          <a:blip r:embed="rId3"/>
          <a:stretch>
            <a:fillRect/>
          </a:stretch>
        </p:blipFill>
        <p:spPr>
          <a:xfrm>
            <a:off x="888428" y="1111047"/>
            <a:ext cx="7499996" cy="4838233"/>
          </a:xfrm>
          <a:prstGeom prst="rect">
            <a:avLst/>
          </a:prstGeom>
        </p:spPr>
      </p:pic>
      <p:sp>
        <p:nvSpPr>
          <p:cNvPr id="7" name="TextBox 6"/>
          <p:cNvSpPr txBox="1"/>
          <p:nvPr/>
        </p:nvSpPr>
        <p:spPr>
          <a:xfrm>
            <a:off x="3779911" y="5580529"/>
            <a:ext cx="5112023" cy="584775"/>
          </a:xfrm>
          <a:prstGeom prst="rect">
            <a:avLst/>
          </a:prstGeom>
          <a:noFill/>
        </p:spPr>
        <p:txBody>
          <a:bodyPr wrap="square" rtlCol="0">
            <a:spAutoFit/>
          </a:bodyPr>
          <a:lstStyle/>
          <a:p>
            <a:r>
              <a:rPr lang="en-GB" sz="1600" dirty="0" smtClean="0">
                <a:latin typeface="+mn-lt"/>
                <a:hlinkClick r:id="rId2"/>
              </a:rPr>
              <a:t>http://www.reading.ac.uk/UnivRead/vr/OpenOnlineCourses/Files/Simulation2/demoSpeedControl.html</a:t>
            </a:r>
            <a:endParaRPr lang="en-GB" sz="1600" dirty="0">
              <a:latin typeface="+mn-lt"/>
            </a:endParaRPr>
          </a:p>
        </p:txBody>
      </p:sp>
    </p:spTree>
    <p:extLst>
      <p:ext uri="{BB962C8B-B14F-4D97-AF65-F5344CB8AC3E}">
        <p14:creationId xmlns:p14="http://schemas.microsoft.com/office/powerpoint/2010/main" val="3298705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Velocity Feedback – ERIC’s ‘Rock’</a:t>
            </a:r>
            <a:endParaRPr lang="en-GB" dirty="0"/>
          </a:p>
        </p:txBody>
      </p:sp>
      <p:sp>
        <p:nvSpPr>
          <p:cNvPr id="3" name="Date Placeholder 2"/>
          <p:cNvSpPr>
            <a:spLocks noGrp="1"/>
          </p:cNvSpPr>
          <p:nvPr>
            <p:ph type="dt" sz="half" idx="10"/>
          </p:nvPr>
        </p:nvSpPr>
        <p:spPr/>
        <p:txBody>
          <a:bodyPr/>
          <a:lstStyle/>
          <a:p>
            <a:pPr>
              <a:defRPr/>
            </a:pPr>
            <a:r>
              <a:rPr lang="en-GB" altLang="en-US" dirty="0" smtClean="0"/>
              <a:t>p</a:t>
            </a:r>
            <a:fld id="{E17E5D4A-E6F9-4C3C-9A65-2C4026ED8B98}" type="slidenum">
              <a:rPr lang="en-GB" altLang="en-US" smtClean="0"/>
              <a:pPr>
                <a:defRPr/>
              </a:pPr>
              <a:t>11</a:t>
            </a:fld>
            <a:r>
              <a:rPr lang="en-GB" altLang="en-US" dirty="0" smtClean="0"/>
              <a:t> RJM 18/08/2016</a:t>
            </a:r>
            <a:endParaRPr lang="en-GB" altLang="en-US" dirty="0"/>
          </a:p>
        </p:txBody>
      </p:sp>
      <p:sp>
        <p:nvSpPr>
          <p:cNvPr id="4" name="Footer Placeholder 3"/>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pic>
        <p:nvPicPr>
          <p:cNvPr id="5" name="Picture 4">
            <a:hlinkClick r:id="rId2"/>
          </p:cNvPr>
          <p:cNvPicPr>
            <a:picLocks noChangeAspect="1"/>
          </p:cNvPicPr>
          <p:nvPr/>
        </p:nvPicPr>
        <p:blipFill>
          <a:blip r:embed="rId3"/>
          <a:stretch>
            <a:fillRect/>
          </a:stretch>
        </p:blipFill>
        <p:spPr>
          <a:xfrm>
            <a:off x="521104" y="1196975"/>
            <a:ext cx="8301470" cy="4357663"/>
          </a:xfrm>
          <a:prstGeom prst="rect">
            <a:avLst/>
          </a:prstGeom>
        </p:spPr>
      </p:pic>
      <p:sp>
        <p:nvSpPr>
          <p:cNvPr id="6" name="TextBox 5"/>
          <p:cNvSpPr txBox="1"/>
          <p:nvPr/>
        </p:nvSpPr>
        <p:spPr>
          <a:xfrm>
            <a:off x="3779911" y="5580529"/>
            <a:ext cx="5112023" cy="584775"/>
          </a:xfrm>
          <a:prstGeom prst="rect">
            <a:avLst/>
          </a:prstGeom>
          <a:noFill/>
        </p:spPr>
        <p:txBody>
          <a:bodyPr wrap="square" rtlCol="0">
            <a:spAutoFit/>
          </a:bodyPr>
          <a:lstStyle/>
          <a:p>
            <a:r>
              <a:rPr lang="en-GB" sz="1600" dirty="0" smtClean="0">
                <a:latin typeface="+mn-lt"/>
                <a:hlinkClick r:id="rId2"/>
              </a:rPr>
              <a:t>http://www.reading.ac.uk/UnivRead/vr/OpenOnlineCourses/Files/Simulation2/demoMassSpring.html</a:t>
            </a:r>
            <a:endParaRPr lang="en-GB" sz="1600" dirty="0">
              <a:latin typeface="+mn-lt"/>
            </a:endParaRPr>
          </a:p>
        </p:txBody>
      </p:sp>
    </p:spTree>
    <p:extLst>
      <p:ext uri="{BB962C8B-B14F-4D97-AF65-F5344CB8AC3E}">
        <p14:creationId xmlns:p14="http://schemas.microsoft.com/office/powerpoint/2010/main" val="19593737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Exercise Pages</a:t>
            </a:r>
            <a:endParaRPr lang="en-GB" dirty="0"/>
          </a:p>
        </p:txBody>
      </p:sp>
      <p:sp>
        <p:nvSpPr>
          <p:cNvPr id="3" name="Date Placeholder 2"/>
          <p:cNvSpPr>
            <a:spLocks noGrp="1"/>
          </p:cNvSpPr>
          <p:nvPr>
            <p:ph type="dt" sz="half" idx="10"/>
          </p:nvPr>
        </p:nvSpPr>
        <p:spPr/>
        <p:txBody>
          <a:bodyPr/>
          <a:lstStyle/>
          <a:p>
            <a:pPr>
              <a:defRPr/>
            </a:pPr>
            <a:r>
              <a:rPr lang="en-GB" altLang="en-US" dirty="0" smtClean="0"/>
              <a:t>p</a:t>
            </a:r>
            <a:fld id="{E17E5D4A-E6F9-4C3C-9A65-2C4026ED8B98}" type="slidenum">
              <a:rPr lang="en-GB" altLang="en-US" smtClean="0"/>
              <a:pPr>
                <a:defRPr/>
              </a:pPr>
              <a:t>12</a:t>
            </a:fld>
            <a:r>
              <a:rPr lang="en-GB" altLang="en-US" dirty="0" smtClean="0"/>
              <a:t> RJM 18/08/2016</a:t>
            </a:r>
            <a:endParaRPr lang="en-GB" altLang="en-US" dirty="0"/>
          </a:p>
        </p:txBody>
      </p:sp>
      <p:sp>
        <p:nvSpPr>
          <p:cNvPr id="4" name="Footer Placeholder 3"/>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pic>
        <p:nvPicPr>
          <p:cNvPr id="5" name="Picture 4">
            <a:hlinkClick r:id="rId2"/>
          </p:cNvPr>
          <p:cNvPicPr>
            <a:picLocks noChangeAspect="1"/>
          </p:cNvPicPr>
          <p:nvPr/>
        </p:nvPicPr>
        <p:blipFill>
          <a:blip r:embed="rId3"/>
          <a:stretch>
            <a:fillRect/>
          </a:stretch>
        </p:blipFill>
        <p:spPr>
          <a:xfrm>
            <a:off x="2123728" y="1196975"/>
            <a:ext cx="6480720" cy="4770702"/>
          </a:xfrm>
          <a:prstGeom prst="rect">
            <a:avLst/>
          </a:prstGeom>
        </p:spPr>
      </p:pic>
      <p:sp>
        <p:nvSpPr>
          <p:cNvPr id="6" name="TextBox 5"/>
          <p:cNvSpPr txBox="1"/>
          <p:nvPr/>
        </p:nvSpPr>
        <p:spPr>
          <a:xfrm>
            <a:off x="323528" y="1196975"/>
            <a:ext cx="1512168" cy="4154984"/>
          </a:xfrm>
          <a:prstGeom prst="rect">
            <a:avLst/>
          </a:prstGeom>
          <a:noFill/>
        </p:spPr>
        <p:txBody>
          <a:bodyPr wrap="square" rtlCol="0">
            <a:spAutoFit/>
          </a:bodyPr>
          <a:lstStyle/>
          <a:p>
            <a:r>
              <a:rPr lang="en-GB" dirty="0" smtClean="0">
                <a:latin typeface="+mn-lt"/>
              </a:rPr>
              <a:t>First </a:t>
            </a:r>
            <a:r>
              <a:rPr lang="en-GB" dirty="0" err="1" smtClean="0">
                <a:latin typeface="+mn-lt"/>
              </a:rPr>
              <a:t>Exp’t</a:t>
            </a:r>
            <a:r>
              <a:rPr lang="en-GB" dirty="0" smtClean="0">
                <a:latin typeface="+mn-lt"/>
              </a:rPr>
              <a:t> </a:t>
            </a:r>
          </a:p>
          <a:p>
            <a:r>
              <a:rPr lang="en-GB" dirty="0" smtClean="0">
                <a:latin typeface="+mn-lt"/>
              </a:rPr>
              <a:t>L and R motor speeds</a:t>
            </a:r>
          </a:p>
          <a:p>
            <a:endParaRPr lang="en-GB" dirty="0" smtClean="0">
              <a:latin typeface="+mn-lt"/>
            </a:endParaRPr>
          </a:p>
          <a:p>
            <a:r>
              <a:rPr lang="en-GB" dirty="0" smtClean="0">
                <a:latin typeface="+mn-lt"/>
              </a:rPr>
              <a:t>Second ..</a:t>
            </a:r>
          </a:p>
          <a:p>
            <a:endParaRPr lang="en-GB" dirty="0" smtClean="0">
              <a:latin typeface="+mn-lt"/>
            </a:endParaRPr>
          </a:p>
          <a:p>
            <a:r>
              <a:rPr lang="en-GB" dirty="0" smtClean="0">
                <a:latin typeface="+mn-lt"/>
              </a:rPr>
              <a:t>Includes Navigate Track</a:t>
            </a:r>
            <a:endParaRPr lang="en-GB" dirty="0">
              <a:latin typeface="+mn-lt"/>
            </a:endParaRPr>
          </a:p>
        </p:txBody>
      </p:sp>
    </p:spTree>
    <p:extLst>
      <p:ext uri="{BB962C8B-B14F-4D97-AF65-F5344CB8AC3E}">
        <p14:creationId xmlns:p14="http://schemas.microsoft.com/office/powerpoint/2010/main" val="31849149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Week 2</a:t>
            </a:r>
            <a:endParaRPr lang="en-GB" dirty="0"/>
          </a:p>
        </p:txBody>
      </p:sp>
      <p:sp>
        <p:nvSpPr>
          <p:cNvPr id="3" name="Date Placeholder 2"/>
          <p:cNvSpPr>
            <a:spLocks noGrp="1"/>
          </p:cNvSpPr>
          <p:nvPr>
            <p:ph type="dt" sz="half" idx="10"/>
          </p:nvPr>
        </p:nvSpPr>
        <p:spPr/>
        <p:txBody>
          <a:bodyPr/>
          <a:lstStyle/>
          <a:p>
            <a:pPr>
              <a:defRPr/>
            </a:pPr>
            <a:r>
              <a:rPr lang="en-GB" altLang="en-US" dirty="0" smtClean="0"/>
              <a:t>p</a:t>
            </a:r>
            <a:fld id="{E17E5D4A-E6F9-4C3C-9A65-2C4026ED8B98}" type="slidenum">
              <a:rPr lang="en-GB" altLang="en-US" smtClean="0"/>
              <a:pPr>
                <a:defRPr/>
              </a:pPr>
              <a:t>13</a:t>
            </a:fld>
            <a:r>
              <a:rPr lang="en-GB" altLang="en-US" dirty="0" smtClean="0"/>
              <a:t> RJM 18/08/2016</a:t>
            </a:r>
            <a:endParaRPr lang="en-GB" altLang="en-US" dirty="0"/>
          </a:p>
        </p:txBody>
      </p:sp>
      <p:sp>
        <p:nvSpPr>
          <p:cNvPr id="4" name="Footer Placeholder 3"/>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pic>
        <p:nvPicPr>
          <p:cNvPr id="5" name="Picture 4">
            <a:hlinkClick r:id="rId2"/>
          </p:cNvPr>
          <p:cNvPicPr>
            <a:picLocks noChangeAspect="1"/>
          </p:cNvPicPr>
          <p:nvPr/>
        </p:nvPicPr>
        <p:blipFill>
          <a:blip r:embed="rId3"/>
          <a:stretch>
            <a:fillRect/>
          </a:stretch>
        </p:blipFill>
        <p:spPr>
          <a:xfrm>
            <a:off x="2260592" y="1196975"/>
            <a:ext cx="6509710" cy="4876165"/>
          </a:xfrm>
          <a:prstGeom prst="rect">
            <a:avLst/>
          </a:prstGeom>
        </p:spPr>
      </p:pic>
      <p:sp>
        <p:nvSpPr>
          <p:cNvPr id="6" name="TextBox 5"/>
          <p:cNvSpPr txBox="1"/>
          <p:nvPr/>
        </p:nvSpPr>
        <p:spPr>
          <a:xfrm>
            <a:off x="323528" y="1196975"/>
            <a:ext cx="1512168" cy="4524315"/>
          </a:xfrm>
          <a:prstGeom prst="rect">
            <a:avLst/>
          </a:prstGeom>
          <a:noFill/>
        </p:spPr>
        <p:txBody>
          <a:bodyPr wrap="square" rtlCol="0">
            <a:spAutoFit/>
          </a:bodyPr>
          <a:lstStyle/>
          <a:p>
            <a:r>
              <a:rPr lang="en-GB" dirty="0" smtClean="0">
                <a:latin typeface="+mn-lt"/>
              </a:rPr>
              <a:t>Using sensors move avoiding walls / follow line</a:t>
            </a:r>
          </a:p>
          <a:p>
            <a:endParaRPr lang="en-GB" dirty="0">
              <a:latin typeface="+mn-lt"/>
            </a:endParaRPr>
          </a:p>
          <a:p>
            <a:r>
              <a:rPr lang="en-GB" dirty="0" smtClean="0">
                <a:latin typeface="+mn-lt"/>
              </a:rPr>
              <a:t>Next</a:t>
            </a:r>
          </a:p>
          <a:p>
            <a:r>
              <a:rPr lang="en-GB" dirty="0" smtClean="0">
                <a:latin typeface="+mn-lt"/>
              </a:rPr>
              <a:t>steer towards lights</a:t>
            </a:r>
            <a:endParaRPr lang="en-GB" dirty="0">
              <a:latin typeface="+mn-lt"/>
            </a:endParaRPr>
          </a:p>
        </p:txBody>
      </p:sp>
    </p:spTree>
    <p:extLst>
      <p:ext uri="{BB962C8B-B14F-4D97-AF65-F5344CB8AC3E}">
        <p14:creationId xmlns:p14="http://schemas.microsoft.com/office/powerpoint/2010/main" val="9717074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Week 4 – This and Nav. Maze</a:t>
            </a:r>
            <a:endParaRPr lang="en-GB" dirty="0"/>
          </a:p>
        </p:txBody>
      </p:sp>
      <p:sp>
        <p:nvSpPr>
          <p:cNvPr id="3" name="Date Placeholder 2"/>
          <p:cNvSpPr>
            <a:spLocks noGrp="1"/>
          </p:cNvSpPr>
          <p:nvPr>
            <p:ph type="dt" sz="half" idx="10"/>
          </p:nvPr>
        </p:nvSpPr>
        <p:spPr/>
        <p:txBody>
          <a:bodyPr/>
          <a:lstStyle/>
          <a:p>
            <a:pPr>
              <a:defRPr/>
            </a:pPr>
            <a:r>
              <a:rPr lang="en-GB" altLang="en-US" dirty="0" smtClean="0"/>
              <a:t>p</a:t>
            </a:r>
            <a:fld id="{E17E5D4A-E6F9-4C3C-9A65-2C4026ED8B98}" type="slidenum">
              <a:rPr lang="en-GB" altLang="en-US" smtClean="0"/>
              <a:pPr>
                <a:defRPr/>
              </a:pPr>
              <a:t>14</a:t>
            </a:fld>
            <a:r>
              <a:rPr lang="en-GB" altLang="en-US" dirty="0" smtClean="0"/>
              <a:t> RJM 18/08/2016</a:t>
            </a:r>
            <a:endParaRPr lang="en-GB" altLang="en-US" dirty="0"/>
          </a:p>
        </p:txBody>
      </p:sp>
      <p:sp>
        <p:nvSpPr>
          <p:cNvPr id="4" name="Footer Placeholder 3"/>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pic>
        <p:nvPicPr>
          <p:cNvPr id="5" name="Picture 4">
            <a:hlinkClick r:id="rId2"/>
          </p:cNvPr>
          <p:cNvPicPr>
            <a:picLocks noChangeAspect="1"/>
          </p:cNvPicPr>
          <p:nvPr/>
        </p:nvPicPr>
        <p:blipFill>
          <a:blip r:embed="rId3"/>
          <a:stretch>
            <a:fillRect/>
          </a:stretch>
        </p:blipFill>
        <p:spPr>
          <a:xfrm>
            <a:off x="1259632" y="1196975"/>
            <a:ext cx="6696744" cy="5053447"/>
          </a:xfrm>
          <a:prstGeom prst="rect">
            <a:avLst/>
          </a:prstGeom>
        </p:spPr>
      </p:pic>
    </p:spTree>
    <p:extLst>
      <p:ext uri="{BB962C8B-B14F-4D97-AF65-F5344CB8AC3E}">
        <p14:creationId xmlns:p14="http://schemas.microsoft.com/office/powerpoint/2010/main" val="42698281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Use of Material for Undergraduates</a:t>
            </a:r>
            <a:endParaRPr lang="en-GB" dirty="0"/>
          </a:p>
        </p:txBody>
      </p:sp>
      <p:sp>
        <p:nvSpPr>
          <p:cNvPr id="5" name="Content Placeholder 4"/>
          <p:cNvSpPr>
            <a:spLocks noGrp="1"/>
          </p:cNvSpPr>
          <p:nvPr>
            <p:ph idx="1"/>
          </p:nvPr>
        </p:nvSpPr>
        <p:spPr/>
        <p:txBody>
          <a:bodyPr/>
          <a:lstStyle/>
          <a:p>
            <a:r>
              <a:rPr lang="en-GB" sz="2400" dirty="0" smtClean="0"/>
              <a:t>First year course on cybernetics</a:t>
            </a:r>
          </a:p>
          <a:p>
            <a:r>
              <a:rPr lang="en-GB" sz="2400" dirty="0" smtClean="0"/>
              <a:t>	Web pages used to illustrate need for control</a:t>
            </a:r>
          </a:p>
          <a:p>
            <a:r>
              <a:rPr lang="en-GB" sz="2400" dirty="0"/>
              <a:t>	</a:t>
            </a:r>
            <a:r>
              <a:rPr lang="en-GB" sz="2400" dirty="0" smtClean="0"/>
              <a:t>Damping of second order systems</a:t>
            </a:r>
          </a:p>
          <a:p>
            <a:r>
              <a:rPr lang="en-GB" sz="2400" dirty="0"/>
              <a:t>	</a:t>
            </a:r>
            <a:r>
              <a:rPr lang="en-GB" sz="2400" dirty="0" smtClean="0"/>
              <a:t>Formed Part 1 Lab experiments</a:t>
            </a:r>
          </a:p>
          <a:p>
            <a:r>
              <a:rPr lang="en-GB" sz="2400" dirty="0" smtClean="0"/>
              <a:t>First year course on robotics</a:t>
            </a:r>
          </a:p>
          <a:p>
            <a:r>
              <a:rPr lang="en-GB" sz="2400" dirty="0"/>
              <a:t>	</a:t>
            </a:r>
            <a:r>
              <a:rPr lang="en-GB" sz="2400" dirty="0" smtClean="0"/>
              <a:t>Third run timed to coincide with colleague’s lectures</a:t>
            </a:r>
          </a:p>
          <a:p>
            <a:r>
              <a:rPr lang="en-GB" sz="2400" dirty="0"/>
              <a:t>	</a:t>
            </a:r>
            <a:r>
              <a:rPr lang="en-GB" sz="2400" dirty="0" smtClean="0"/>
              <a:t>Students invited to do MOOC also</a:t>
            </a:r>
          </a:p>
          <a:p>
            <a:r>
              <a:rPr lang="en-GB" sz="2400" dirty="0"/>
              <a:t>	</a:t>
            </a:r>
            <a:r>
              <a:rPr lang="en-GB" sz="2400" dirty="0" smtClean="0"/>
              <a:t>Fifth run will coincide when I teach robotics next year</a:t>
            </a:r>
          </a:p>
          <a:p>
            <a:r>
              <a:rPr lang="en-GB" sz="2400" dirty="0"/>
              <a:t>	</a:t>
            </a:r>
            <a:r>
              <a:rPr lang="en-GB" sz="2400" dirty="0" smtClean="0"/>
              <a:t>Plan to link assessments with those on the MOOC</a:t>
            </a:r>
          </a:p>
          <a:p>
            <a:r>
              <a:rPr lang="en-GB" sz="2400" dirty="0"/>
              <a:t>	</a:t>
            </a:r>
            <a:r>
              <a:rPr lang="en-GB" sz="2400" dirty="0" smtClean="0"/>
              <a:t>Will in effect ‘flip’ the lectures</a:t>
            </a:r>
            <a:endParaRPr lang="en-GB" sz="2400" dirty="0"/>
          </a:p>
        </p:txBody>
      </p:sp>
      <p:sp>
        <p:nvSpPr>
          <p:cNvPr id="3" name="Date Placeholder 2"/>
          <p:cNvSpPr>
            <a:spLocks noGrp="1"/>
          </p:cNvSpPr>
          <p:nvPr>
            <p:ph type="dt" sz="half" idx="10"/>
          </p:nvPr>
        </p:nvSpPr>
        <p:spPr/>
        <p:txBody>
          <a:bodyPr/>
          <a:lstStyle/>
          <a:p>
            <a:pPr>
              <a:defRPr/>
            </a:pPr>
            <a:r>
              <a:rPr lang="en-GB" altLang="en-US" dirty="0" smtClean="0"/>
              <a:t>p</a:t>
            </a:r>
            <a:fld id="{E17E5D4A-E6F9-4C3C-9A65-2C4026ED8B98}" type="slidenum">
              <a:rPr lang="en-GB" altLang="en-US" smtClean="0"/>
              <a:pPr>
                <a:defRPr/>
              </a:pPr>
              <a:t>15</a:t>
            </a:fld>
            <a:r>
              <a:rPr lang="en-GB" altLang="en-US" dirty="0" smtClean="0"/>
              <a:t> RJM 18/08/2016</a:t>
            </a:r>
            <a:endParaRPr lang="en-GB" altLang="en-US" dirty="0"/>
          </a:p>
        </p:txBody>
      </p:sp>
      <p:sp>
        <p:nvSpPr>
          <p:cNvPr id="4" name="Footer Placeholder 3"/>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spTree>
    <p:extLst>
      <p:ext uri="{BB962C8B-B14F-4D97-AF65-F5344CB8AC3E}">
        <p14:creationId xmlns:p14="http://schemas.microsoft.com/office/powerpoint/2010/main" val="17580579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Very Positive Reaction</a:t>
            </a:r>
            <a:endParaRPr lang="en-GB" dirty="0"/>
          </a:p>
        </p:txBody>
      </p:sp>
      <p:sp>
        <p:nvSpPr>
          <p:cNvPr id="5" name="Content Placeholder 4"/>
          <p:cNvSpPr>
            <a:spLocks noGrp="1"/>
          </p:cNvSpPr>
          <p:nvPr>
            <p:ph idx="1"/>
          </p:nvPr>
        </p:nvSpPr>
        <p:spPr/>
        <p:txBody>
          <a:bodyPr/>
          <a:lstStyle/>
          <a:p>
            <a:r>
              <a:rPr lang="en-GB" sz="2400" dirty="0" smtClean="0"/>
              <a:t>Teachers found simulations very useful and wanted to use at schools … hence pages available .. appreciated.</a:t>
            </a:r>
          </a:p>
          <a:p>
            <a:endParaRPr lang="en-GB" sz="2400" dirty="0" smtClean="0"/>
          </a:p>
          <a:p>
            <a:r>
              <a:rPr lang="en-GB" sz="2400" dirty="0" smtClean="0"/>
              <a:t>“</a:t>
            </a:r>
            <a:r>
              <a:rPr lang="en-GB" sz="2400" dirty="0"/>
              <a:t>Thank you for a truly excellent course that exceeded my expectations. By removing all the barriers to education that are still present in many online courses you allowed one to relax and concentrate on the learning. It made for a much more pleasant learning environment that encouraged exploration and experimentation. The use of simulations put this course head and shoulders above the competition.”</a:t>
            </a:r>
          </a:p>
          <a:p>
            <a:endParaRPr lang="en-GB" sz="2400" dirty="0"/>
          </a:p>
        </p:txBody>
      </p:sp>
      <p:sp>
        <p:nvSpPr>
          <p:cNvPr id="3" name="Date Placeholder 2"/>
          <p:cNvSpPr>
            <a:spLocks noGrp="1"/>
          </p:cNvSpPr>
          <p:nvPr>
            <p:ph type="dt" sz="half" idx="10"/>
          </p:nvPr>
        </p:nvSpPr>
        <p:spPr/>
        <p:txBody>
          <a:bodyPr/>
          <a:lstStyle/>
          <a:p>
            <a:pPr>
              <a:defRPr/>
            </a:pPr>
            <a:r>
              <a:rPr lang="en-GB" altLang="en-US" dirty="0" smtClean="0"/>
              <a:t>p</a:t>
            </a:r>
            <a:fld id="{E17E5D4A-E6F9-4C3C-9A65-2C4026ED8B98}" type="slidenum">
              <a:rPr lang="en-GB" altLang="en-US" smtClean="0"/>
              <a:pPr>
                <a:defRPr/>
              </a:pPr>
              <a:t>16</a:t>
            </a:fld>
            <a:r>
              <a:rPr lang="en-GB" altLang="en-US" dirty="0" smtClean="0"/>
              <a:t> RJM 18/08/2016</a:t>
            </a:r>
            <a:endParaRPr lang="en-GB" altLang="en-US" dirty="0"/>
          </a:p>
        </p:txBody>
      </p:sp>
      <p:sp>
        <p:nvSpPr>
          <p:cNvPr id="4" name="Footer Placeholder 3"/>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spTree>
    <p:extLst>
      <p:ext uri="{BB962C8B-B14F-4D97-AF65-F5344CB8AC3E}">
        <p14:creationId xmlns:p14="http://schemas.microsoft.com/office/powerpoint/2010/main" val="40359181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On Control</a:t>
            </a:r>
            <a:endParaRPr lang="en-GB" dirty="0"/>
          </a:p>
        </p:txBody>
      </p:sp>
      <p:sp>
        <p:nvSpPr>
          <p:cNvPr id="3" name="Content Placeholder 2"/>
          <p:cNvSpPr>
            <a:spLocks noGrp="1"/>
          </p:cNvSpPr>
          <p:nvPr>
            <p:ph idx="1"/>
          </p:nvPr>
        </p:nvSpPr>
        <p:spPr/>
        <p:txBody>
          <a:bodyPr/>
          <a:lstStyle/>
          <a:p>
            <a:r>
              <a:rPr lang="en-US" sz="2400" dirty="0" smtClean="0"/>
              <a:t>“Was </a:t>
            </a:r>
            <a:r>
              <a:rPr lang="en-US" sz="2400" dirty="0"/>
              <a:t>a good idea to introduce a feedback control to reduce the oscillations of ERIC, this issue had already detected previously, simulations helped me to better visualize and control reactionary already applied</a:t>
            </a:r>
            <a:r>
              <a:rPr lang="en-US" sz="2400" dirty="0" smtClean="0"/>
              <a:t>.”</a:t>
            </a:r>
          </a:p>
          <a:p>
            <a:endParaRPr lang="en-US" sz="2400" dirty="0"/>
          </a:p>
          <a:p>
            <a:r>
              <a:rPr lang="en-GB" sz="2400" dirty="0"/>
              <a:t>“</a:t>
            </a:r>
            <a:r>
              <a:rPr lang="en-US" sz="2400" dirty="0"/>
              <a:t>Great explanation, I think there are many similarities between the mass-spring model and the system shown, it is a clear example of a mathematical model which can represent a system.</a:t>
            </a:r>
            <a:r>
              <a:rPr lang="en-GB" sz="2400" dirty="0"/>
              <a:t>”</a:t>
            </a:r>
          </a:p>
        </p:txBody>
      </p:sp>
      <p:sp>
        <p:nvSpPr>
          <p:cNvPr id="4" name="Date Placeholder 3"/>
          <p:cNvSpPr>
            <a:spLocks noGrp="1"/>
          </p:cNvSpPr>
          <p:nvPr>
            <p:ph type="dt" sz="half" idx="10"/>
          </p:nvPr>
        </p:nvSpPr>
        <p:spPr/>
        <p:txBody>
          <a:bodyPr/>
          <a:lstStyle/>
          <a:p>
            <a:pPr>
              <a:defRPr/>
            </a:pPr>
            <a:r>
              <a:rPr lang="en-GB" altLang="en-US" dirty="0" smtClean="0"/>
              <a:t>p</a:t>
            </a:r>
            <a:fld id="{CB7F0C7B-2DD2-431D-AFAF-0995AFC8673F}" type="slidenum">
              <a:rPr lang="en-GB" altLang="en-US" smtClean="0"/>
              <a:pPr>
                <a:defRPr/>
              </a:pPr>
              <a:t>17</a:t>
            </a:fld>
            <a:r>
              <a:rPr lang="en-GB" altLang="en-US" dirty="0" smtClean="0"/>
              <a:t> RJM 18/08/2016</a:t>
            </a:r>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spTree>
    <p:extLst>
      <p:ext uri="{BB962C8B-B14F-4D97-AF65-F5344CB8AC3E}">
        <p14:creationId xmlns:p14="http://schemas.microsoft.com/office/powerpoint/2010/main" val="2863408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From </a:t>
            </a:r>
            <a:r>
              <a:rPr lang="en-GB" dirty="0" err="1" smtClean="0"/>
              <a:t>FutureLearn</a:t>
            </a:r>
            <a:endParaRPr lang="en-GB" dirty="0"/>
          </a:p>
        </p:txBody>
      </p:sp>
      <p:sp>
        <p:nvSpPr>
          <p:cNvPr id="3" name="Content Placeholder 2"/>
          <p:cNvSpPr>
            <a:spLocks noGrp="1"/>
          </p:cNvSpPr>
          <p:nvPr>
            <p:ph idx="1"/>
          </p:nvPr>
        </p:nvSpPr>
        <p:spPr/>
        <p:txBody>
          <a:bodyPr/>
          <a:lstStyle/>
          <a:p>
            <a:r>
              <a:rPr lang="en-GB" sz="2400" dirty="0" smtClean="0"/>
              <a:t>“</a:t>
            </a:r>
            <a:r>
              <a:rPr lang="en-GB" sz="2400" dirty="0"/>
              <a:t>The simulations </a:t>
            </a:r>
            <a:r>
              <a:rPr lang="en-GB" sz="2400" dirty="0" err="1"/>
              <a:t>Dr.</a:t>
            </a:r>
            <a:r>
              <a:rPr lang="en-GB" sz="2400" dirty="0"/>
              <a:t> Mitchell produced for the course brought the topic to life for learners and enabled them to understand &amp; experience robotic principles in a far more engaging way than would otherwise be possible. Encouraging learners to experiment and discuss with others is core to </a:t>
            </a:r>
            <a:r>
              <a:rPr lang="en-GB" sz="2400" dirty="0" err="1"/>
              <a:t>FutureLearn's</a:t>
            </a:r>
            <a:r>
              <a:rPr lang="en-GB" sz="2400" dirty="0"/>
              <a:t> approach to learning, and it was great to see a course adopt this so thoroughly and to such success. Most importantly, it let students have fun learning. This enjoyment was evident in hundreds of comments across the different exercises”.</a:t>
            </a:r>
          </a:p>
        </p:txBody>
      </p:sp>
      <p:sp>
        <p:nvSpPr>
          <p:cNvPr id="4" name="Date Placeholder 3"/>
          <p:cNvSpPr>
            <a:spLocks noGrp="1"/>
          </p:cNvSpPr>
          <p:nvPr>
            <p:ph type="dt" sz="half" idx="10"/>
          </p:nvPr>
        </p:nvSpPr>
        <p:spPr/>
        <p:txBody>
          <a:bodyPr/>
          <a:lstStyle/>
          <a:p>
            <a:pPr>
              <a:defRPr/>
            </a:pPr>
            <a:r>
              <a:rPr lang="en-GB" altLang="en-US" dirty="0" smtClean="0"/>
              <a:t>p</a:t>
            </a:r>
            <a:fld id="{CB7F0C7B-2DD2-431D-AFAF-0995AFC8673F}" type="slidenum">
              <a:rPr lang="en-GB" altLang="en-US" smtClean="0"/>
              <a:pPr>
                <a:defRPr/>
              </a:pPr>
              <a:t>18</a:t>
            </a:fld>
            <a:r>
              <a:rPr lang="en-GB" altLang="en-US" dirty="0" smtClean="0"/>
              <a:t> RJM 18/08/2016</a:t>
            </a:r>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spTree>
    <p:extLst>
      <p:ext uri="{BB962C8B-B14F-4D97-AF65-F5344CB8AC3E}">
        <p14:creationId xmlns:p14="http://schemas.microsoft.com/office/powerpoint/2010/main" val="23165320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a:t>
            </a:r>
            <a:endParaRPr lang="en-GB" dirty="0"/>
          </a:p>
        </p:txBody>
      </p:sp>
      <p:sp>
        <p:nvSpPr>
          <p:cNvPr id="3" name="Content Placeholder 2"/>
          <p:cNvSpPr>
            <a:spLocks noGrp="1"/>
          </p:cNvSpPr>
          <p:nvPr>
            <p:ph idx="1"/>
          </p:nvPr>
        </p:nvSpPr>
        <p:spPr/>
        <p:txBody>
          <a:bodyPr/>
          <a:lstStyle/>
          <a:p>
            <a:r>
              <a:rPr lang="en-GB" sz="2400" dirty="0" smtClean="0"/>
              <a:t>Course has successfully introduced robotics and control to a large audience</a:t>
            </a:r>
          </a:p>
          <a:p>
            <a:r>
              <a:rPr lang="en-GB" sz="2400" dirty="0" smtClean="0"/>
              <a:t>Interactive Web Pages have been particularly popular</a:t>
            </a:r>
          </a:p>
          <a:p>
            <a:r>
              <a:rPr lang="en-GB" sz="2400" dirty="0" smtClean="0"/>
              <a:t>Course has attracted students to Reading</a:t>
            </a:r>
          </a:p>
          <a:p>
            <a:r>
              <a:rPr lang="en-GB" sz="2400" dirty="0" smtClean="0"/>
              <a:t>Some of the pages and exercise have been used for undergraduate laboratory experiments</a:t>
            </a:r>
          </a:p>
          <a:p>
            <a:r>
              <a:rPr lang="en-GB" sz="2400" dirty="0" smtClean="0"/>
              <a:t>One run coincided with Part 1 Robots course</a:t>
            </a:r>
          </a:p>
          <a:p>
            <a:r>
              <a:rPr lang="en-GB" sz="2400" dirty="0" smtClean="0"/>
              <a:t>Next run will coincide with first time I teach robotics</a:t>
            </a:r>
          </a:p>
          <a:p>
            <a:r>
              <a:rPr lang="en-GB" sz="2400" dirty="0" smtClean="0"/>
              <a:t>So analysis planned on impact </a:t>
            </a:r>
            <a:r>
              <a:rPr lang="en-GB" sz="2400" smtClean="0"/>
              <a:t>of this.</a:t>
            </a:r>
            <a:endParaRPr lang="en-GB" sz="2400" dirty="0"/>
          </a:p>
        </p:txBody>
      </p:sp>
      <p:sp>
        <p:nvSpPr>
          <p:cNvPr id="4" name="Date Placeholder 3"/>
          <p:cNvSpPr>
            <a:spLocks noGrp="1"/>
          </p:cNvSpPr>
          <p:nvPr>
            <p:ph type="dt" sz="half" idx="10"/>
          </p:nvPr>
        </p:nvSpPr>
        <p:spPr/>
        <p:txBody>
          <a:bodyPr/>
          <a:lstStyle/>
          <a:p>
            <a:pPr>
              <a:defRPr/>
            </a:pPr>
            <a:r>
              <a:rPr lang="en-GB" altLang="en-US" dirty="0" smtClean="0"/>
              <a:t>p</a:t>
            </a:r>
            <a:fld id="{CB7F0C7B-2DD2-431D-AFAF-0995AFC8673F}" type="slidenum">
              <a:rPr lang="en-GB" altLang="en-US" smtClean="0"/>
              <a:pPr>
                <a:defRPr/>
              </a:pPr>
              <a:t>19</a:t>
            </a:fld>
            <a:r>
              <a:rPr lang="en-GB" altLang="en-US" dirty="0" smtClean="0"/>
              <a:t> RJM 18/08/2016</a:t>
            </a:r>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spTree>
    <p:extLst>
      <p:ext uri="{BB962C8B-B14F-4D97-AF65-F5344CB8AC3E}">
        <p14:creationId xmlns:p14="http://schemas.microsoft.com/office/powerpoint/2010/main" val="250042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Abstract</a:t>
            </a:r>
            <a:endParaRPr lang="en-GB" dirty="0"/>
          </a:p>
        </p:txBody>
      </p:sp>
      <p:sp>
        <p:nvSpPr>
          <p:cNvPr id="3" name="Content Placeholder 2"/>
          <p:cNvSpPr>
            <a:spLocks noGrp="1"/>
          </p:cNvSpPr>
          <p:nvPr>
            <p:ph idx="1"/>
          </p:nvPr>
        </p:nvSpPr>
        <p:spPr>
          <a:xfrm>
            <a:off x="251520" y="1341438"/>
            <a:ext cx="8784976" cy="4754562"/>
          </a:xfrm>
        </p:spPr>
        <p:txBody>
          <a:bodyPr/>
          <a:lstStyle/>
          <a:p>
            <a:pPr marL="0" indent="0" defTabSz="2952750">
              <a:lnSpc>
                <a:spcPct val="125000"/>
              </a:lnSpc>
              <a:spcBef>
                <a:spcPts val="1800"/>
              </a:spcBef>
              <a:buClr>
                <a:schemeClr val="tx2"/>
              </a:buClr>
              <a:defRPr/>
            </a:pPr>
            <a:r>
              <a:rPr lang="en-GB" sz="2400" dirty="0"/>
              <a:t>Begin Robotics </a:t>
            </a:r>
            <a:r>
              <a:rPr lang="en-GB" sz="2400" dirty="0" smtClean="0"/>
              <a:t>- successful </a:t>
            </a:r>
            <a:r>
              <a:rPr lang="en-GB" sz="2400" dirty="0"/>
              <a:t>open online course </a:t>
            </a:r>
            <a:r>
              <a:rPr lang="en-GB" sz="2400" dirty="0" smtClean="0"/>
              <a:t>– on </a:t>
            </a:r>
            <a:r>
              <a:rPr lang="en-GB" sz="2400" dirty="0" err="1" smtClean="0"/>
              <a:t>FutureLearn</a:t>
            </a:r>
            <a:r>
              <a:rPr lang="en-GB" sz="2400" dirty="0" smtClean="0"/>
              <a:t> - around 30,000 </a:t>
            </a:r>
            <a:r>
              <a:rPr lang="en-GB" sz="2400" dirty="0"/>
              <a:t>participants </a:t>
            </a:r>
            <a:r>
              <a:rPr lang="en-GB" sz="2400" dirty="0" smtClean="0"/>
              <a:t>over four runs</a:t>
            </a:r>
            <a:r>
              <a:rPr lang="en-GB" sz="2400" dirty="0"/>
              <a:t>. </a:t>
            </a:r>
            <a:endParaRPr lang="en-GB" sz="2400" dirty="0" smtClean="0"/>
          </a:p>
          <a:p>
            <a:pPr marL="0" indent="0" defTabSz="2952750">
              <a:lnSpc>
                <a:spcPct val="125000"/>
              </a:lnSpc>
              <a:spcBef>
                <a:spcPts val="1800"/>
              </a:spcBef>
              <a:buClr>
                <a:schemeClr val="tx2"/>
              </a:buClr>
              <a:defRPr/>
            </a:pPr>
            <a:r>
              <a:rPr lang="en-GB" sz="2400" dirty="0" smtClean="0"/>
              <a:t>Aimed </a:t>
            </a:r>
            <a:r>
              <a:rPr lang="en-GB" sz="2400" dirty="0"/>
              <a:t>at introducing </a:t>
            </a:r>
            <a:r>
              <a:rPr lang="en-GB" sz="2400" dirty="0" smtClean="0"/>
              <a:t>robotics, cybernetics</a:t>
            </a:r>
            <a:r>
              <a:rPr lang="en-GB" sz="2400" dirty="0"/>
              <a:t>, artificial intelligence, control and haptics to Key Stage 3 pupils, it has been taken by other groups from around the world. </a:t>
            </a:r>
            <a:endParaRPr lang="en-GB" sz="2400" dirty="0" smtClean="0"/>
          </a:p>
          <a:p>
            <a:pPr marL="0" indent="0" defTabSz="2952750">
              <a:lnSpc>
                <a:spcPct val="125000"/>
              </a:lnSpc>
              <a:spcBef>
                <a:spcPts val="1800"/>
              </a:spcBef>
              <a:buClr>
                <a:schemeClr val="tx2"/>
              </a:buClr>
              <a:defRPr/>
            </a:pPr>
            <a:r>
              <a:rPr lang="en-GB" sz="2400" dirty="0" smtClean="0"/>
              <a:t>Paper discusses course, introduction of Control, its use at undergraduate level, and positive reaction.</a:t>
            </a:r>
            <a:endParaRPr lang="en-GB" sz="2400" dirty="0"/>
          </a:p>
          <a:p>
            <a:endParaRPr lang="en-GB" sz="2400" dirty="0"/>
          </a:p>
        </p:txBody>
      </p:sp>
      <p:sp>
        <p:nvSpPr>
          <p:cNvPr id="4" name="Date Placeholder 3"/>
          <p:cNvSpPr>
            <a:spLocks noGrp="1"/>
          </p:cNvSpPr>
          <p:nvPr>
            <p:ph type="dt" sz="half" idx="10"/>
          </p:nvPr>
        </p:nvSpPr>
        <p:spPr/>
        <p:txBody>
          <a:bodyPr/>
          <a:lstStyle/>
          <a:p>
            <a:pPr>
              <a:defRPr/>
            </a:pPr>
            <a:r>
              <a:rPr lang="en-GB" altLang="en-US" dirty="0" smtClean="0"/>
              <a:t>p</a:t>
            </a:r>
            <a:fld id="{CB7F0C7B-2DD2-431D-AFAF-0995AFC8673F}" type="slidenum">
              <a:rPr lang="en-GB" altLang="en-US" smtClean="0"/>
              <a:pPr>
                <a:defRPr/>
              </a:pPr>
              <a:t>2</a:t>
            </a:fld>
            <a:r>
              <a:rPr lang="en-GB" altLang="en-US" dirty="0" smtClean="0"/>
              <a:t> RJM 18/08/2016</a:t>
            </a:r>
            <a:endParaRPr lang="en-GB" altLang="en-US" dirty="0"/>
          </a:p>
        </p:txBody>
      </p:sp>
      <p:sp>
        <p:nvSpPr>
          <p:cNvPr id="5" name="Footer Placeholder 4"/>
          <p:cNvSpPr>
            <a:spLocks noGrp="1"/>
          </p:cNvSpPr>
          <p:nvPr>
            <p:ph type="ftr" sz="quarter" idx="11"/>
          </p:nvPr>
        </p:nvSpPr>
        <p:spPr/>
        <p:txBody>
          <a:bodyPr/>
          <a:lstStyle/>
          <a:p>
            <a:pPr>
              <a:defRPr/>
            </a:pPr>
            <a:r>
              <a:rPr lang="en-GB" altLang="en-US" dirty="0" smtClean="0"/>
              <a:t>Introducing Control in a MOOC</a:t>
            </a:r>
          </a:p>
          <a:p>
            <a:pPr>
              <a:defRPr/>
            </a:pPr>
            <a:r>
              <a:rPr lang="en-GB" altLang="en-US" dirty="0" smtClean="0"/>
              <a:t>© Prof Richard Mitchell 2016</a:t>
            </a:r>
            <a:endParaRPr lang="en-GB" altLang="en-US" dirty="0"/>
          </a:p>
        </p:txBody>
      </p:sp>
    </p:spTree>
    <p:extLst>
      <p:ext uri="{BB962C8B-B14F-4D97-AF65-F5344CB8AC3E}">
        <p14:creationId xmlns:p14="http://schemas.microsoft.com/office/powerpoint/2010/main" val="31174246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a:t>
            </a:r>
            <a:endParaRPr lang="en-GB" dirty="0"/>
          </a:p>
        </p:txBody>
      </p:sp>
      <p:sp>
        <p:nvSpPr>
          <p:cNvPr id="3" name="Content Placeholder 2"/>
          <p:cNvSpPr>
            <a:spLocks noGrp="1"/>
          </p:cNvSpPr>
          <p:nvPr>
            <p:ph idx="1"/>
          </p:nvPr>
        </p:nvSpPr>
        <p:spPr/>
        <p:txBody>
          <a:bodyPr/>
          <a:lstStyle/>
          <a:p>
            <a:r>
              <a:rPr lang="en-GB" sz="2400" dirty="0" smtClean="0"/>
              <a:t>Robotics has been successfully used for outreach / recruitment – talks + demonstrations / competitions</a:t>
            </a:r>
          </a:p>
          <a:p>
            <a:r>
              <a:rPr lang="en-GB" sz="2400" dirty="0" smtClean="0"/>
              <a:t>Begin Programming – first Reading MOOC* – now had around 200,000 enrolments –attracted many students</a:t>
            </a:r>
          </a:p>
          <a:p>
            <a:r>
              <a:rPr lang="en-GB" sz="2400" dirty="0" smtClean="0"/>
              <a:t>So we developed Begin Robotics</a:t>
            </a:r>
          </a:p>
          <a:p>
            <a:r>
              <a:rPr lang="en-GB" sz="2400" dirty="0" smtClean="0"/>
              <a:t>Follows relevant MOOC pedagogy (see paper)</a:t>
            </a:r>
          </a:p>
          <a:p>
            <a:r>
              <a:rPr lang="en-GB" sz="2400" dirty="0" smtClean="0"/>
              <a:t>Aims – introduce robotics – with hands on experience</a:t>
            </a:r>
          </a:p>
          <a:p>
            <a:r>
              <a:rPr lang="en-GB" sz="2400" dirty="0" smtClean="0"/>
              <a:t>Level – Key Stage 3 / 4, adaptable to undergraduate</a:t>
            </a:r>
          </a:p>
          <a:p>
            <a:r>
              <a:rPr lang="en-GB" sz="2400" dirty="0" smtClean="0"/>
              <a:t>Discusses some research concepts</a:t>
            </a:r>
          </a:p>
          <a:p>
            <a:r>
              <a:rPr lang="en-GB" sz="2400" dirty="0" smtClean="0"/>
              <a:t>Unlike other courses, does not focus on one robot</a:t>
            </a:r>
          </a:p>
          <a:p>
            <a:r>
              <a:rPr lang="en-GB" dirty="0" smtClean="0"/>
              <a:t>*Massive Open Online Course</a:t>
            </a:r>
            <a:endParaRPr lang="en-GB" dirty="0"/>
          </a:p>
        </p:txBody>
      </p:sp>
      <p:sp>
        <p:nvSpPr>
          <p:cNvPr id="4" name="Date Placeholder 3"/>
          <p:cNvSpPr>
            <a:spLocks noGrp="1"/>
          </p:cNvSpPr>
          <p:nvPr>
            <p:ph type="dt" sz="half" idx="10"/>
          </p:nvPr>
        </p:nvSpPr>
        <p:spPr/>
        <p:txBody>
          <a:bodyPr/>
          <a:lstStyle/>
          <a:p>
            <a:pPr>
              <a:defRPr/>
            </a:pPr>
            <a:r>
              <a:rPr lang="en-GB" altLang="en-US" dirty="0" smtClean="0"/>
              <a:t>p</a:t>
            </a:r>
            <a:fld id="{CB7F0C7B-2DD2-431D-AFAF-0995AFC8673F}" type="slidenum">
              <a:rPr lang="en-GB" altLang="en-US" smtClean="0"/>
              <a:pPr>
                <a:defRPr/>
              </a:pPr>
              <a:t>3</a:t>
            </a:fld>
            <a:r>
              <a:rPr lang="en-GB" altLang="en-US" dirty="0" smtClean="0"/>
              <a:t> RJM 18/08/2016</a:t>
            </a:r>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spTree>
    <p:extLst>
      <p:ext uri="{BB962C8B-B14F-4D97-AF65-F5344CB8AC3E}">
        <p14:creationId xmlns:p14="http://schemas.microsoft.com/office/powerpoint/2010/main" val="794614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Course Structure and Features</a:t>
            </a:r>
            <a:endParaRPr lang="en-GB" dirty="0"/>
          </a:p>
        </p:txBody>
      </p:sp>
      <p:sp>
        <p:nvSpPr>
          <p:cNvPr id="3" name="Content Placeholder 2"/>
          <p:cNvSpPr>
            <a:spLocks noGrp="1"/>
          </p:cNvSpPr>
          <p:nvPr>
            <p:ph idx="1"/>
          </p:nvPr>
        </p:nvSpPr>
        <p:spPr/>
        <p:txBody>
          <a:bodyPr/>
          <a:lstStyle/>
          <a:p>
            <a:r>
              <a:rPr lang="en-GB" sz="2400" dirty="0" smtClean="0"/>
              <a:t>Four </a:t>
            </a:r>
            <a:r>
              <a:rPr lang="en-GB" sz="2400" dirty="0"/>
              <a:t>week course</a:t>
            </a:r>
          </a:p>
          <a:p>
            <a:r>
              <a:rPr lang="en-GB" sz="2400" dirty="0"/>
              <a:t>	Week 1: </a:t>
            </a:r>
            <a:r>
              <a:rPr lang="en-GB" sz="2400" dirty="0" smtClean="0"/>
              <a:t>Intro </a:t>
            </a:r>
            <a:r>
              <a:rPr lang="en-GB" sz="2400" dirty="0"/>
              <a:t>course, feedback, robots, </a:t>
            </a:r>
            <a:r>
              <a:rPr lang="en-GB" sz="2400" dirty="0" smtClean="0"/>
              <a:t>exercises</a:t>
            </a:r>
            <a:endParaRPr lang="en-GB" sz="2400" dirty="0"/>
          </a:p>
          <a:p>
            <a:r>
              <a:rPr lang="en-GB" sz="2400" dirty="0"/>
              <a:t>	Week 2: </a:t>
            </a:r>
            <a:r>
              <a:rPr lang="en-GB" sz="2400" dirty="0" smtClean="0"/>
              <a:t>Sensors</a:t>
            </a:r>
            <a:r>
              <a:rPr lang="en-GB" sz="2400" dirty="0"/>
              <a:t>, actuators, brain and power</a:t>
            </a:r>
          </a:p>
          <a:p>
            <a:r>
              <a:rPr lang="en-GB" sz="2400" dirty="0"/>
              <a:t>	Week 3: Feedback for control and </a:t>
            </a:r>
            <a:r>
              <a:rPr lang="en-GB" sz="2400" dirty="0" smtClean="0"/>
              <a:t>interaction</a:t>
            </a:r>
            <a:endParaRPr lang="en-GB" sz="2400" dirty="0"/>
          </a:p>
          <a:p>
            <a:r>
              <a:rPr lang="en-GB" sz="2400" dirty="0"/>
              <a:t>	Week 4: Feedback for learning</a:t>
            </a:r>
          </a:p>
          <a:p>
            <a:r>
              <a:rPr lang="en-GB" sz="2400" dirty="0"/>
              <a:t>Comprises, short videos, articles to read/discuss, exercises, MCQs</a:t>
            </a:r>
          </a:p>
          <a:p>
            <a:r>
              <a:rPr lang="en-GB" sz="2400" dirty="0" smtClean="0"/>
              <a:t>Features Interactive </a:t>
            </a:r>
            <a:r>
              <a:rPr lang="en-GB" sz="2400" dirty="0"/>
              <a:t>web pages </a:t>
            </a:r>
          </a:p>
          <a:p>
            <a:r>
              <a:rPr lang="en-GB" sz="2400" dirty="0"/>
              <a:t>	illustrating videos/articles and for exercises</a:t>
            </a:r>
          </a:p>
          <a:p>
            <a:r>
              <a:rPr lang="en-GB" sz="2400" dirty="0"/>
              <a:t>Each week has ‘Meet the </a:t>
            </a:r>
            <a:r>
              <a:rPr lang="en-GB" sz="2400" dirty="0" smtClean="0"/>
              <a:t>reading robots</a:t>
            </a:r>
            <a:r>
              <a:rPr lang="en-GB" sz="2400" dirty="0"/>
              <a:t>’ feature</a:t>
            </a:r>
          </a:p>
          <a:p>
            <a:endParaRPr lang="en-GB" sz="2400" dirty="0"/>
          </a:p>
        </p:txBody>
      </p:sp>
      <p:sp>
        <p:nvSpPr>
          <p:cNvPr id="4" name="Date Placeholder 3"/>
          <p:cNvSpPr>
            <a:spLocks noGrp="1"/>
          </p:cNvSpPr>
          <p:nvPr>
            <p:ph type="dt" sz="half" idx="10"/>
          </p:nvPr>
        </p:nvSpPr>
        <p:spPr/>
        <p:txBody>
          <a:bodyPr/>
          <a:lstStyle/>
          <a:p>
            <a:pPr>
              <a:defRPr/>
            </a:pPr>
            <a:r>
              <a:rPr lang="en-GB" altLang="en-US" dirty="0" smtClean="0"/>
              <a:t>p</a:t>
            </a:r>
            <a:fld id="{CB7F0C7B-2DD2-431D-AFAF-0995AFC8673F}" type="slidenum">
              <a:rPr lang="en-GB" altLang="en-US" smtClean="0"/>
              <a:pPr>
                <a:defRPr/>
              </a:pPr>
              <a:t>4</a:t>
            </a:fld>
            <a:r>
              <a:rPr lang="en-GB" altLang="en-US" dirty="0" smtClean="0"/>
              <a:t> RJM 18/08/2016</a:t>
            </a:r>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spTree>
    <p:extLst>
      <p:ext uri="{BB962C8B-B14F-4D97-AF65-F5344CB8AC3E}">
        <p14:creationId xmlns:p14="http://schemas.microsoft.com/office/powerpoint/2010/main" val="4425462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Robots at Reading used in Course</a:t>
            </a:r>
            <a:endParaRPr lang="en-GB" dirty="0"/>
          </a:p>
        </p:txBody>
      </p:sp>
      <p:sp>
        <p:nvSpPr>
          <p:cNvPr id="4" name="Date Placeholder 3"/>
          <p:cNvSpPr>
            <a:spLocks noGrp="1"/>
          </p:cNvSpPr>
          <p:nvPr>
            <p:ph type="dt" sz="half" idx="10"/>
          </p:nvPr>
        </p:nvSpPr>
        <p:spPr/>
        <p:txBody>
          <a:bodyPr/>
          <a:lstStyle/>
          <a:p>
            <a:pPr>
              <a:defRPr/>
            </a:pPr>
            <a:r>
              <a:rPr lang="en-GB" altLang="en-US" dirty="0" smtClean="0"/>
              <a:t>p</a:t>
            </a:r>
            <a:fld id="{CB7F0C7B-2DD2-431D-AFAF-0995AFC8673F}" type="slidenum">
              <a:rPr lang="en-GB" altLang="en-US" smtClean="0"/>
              <a:pPr>
                <a:defRPr/>
              </a:pPr>
              <a:t>5</a:t>
            </a:fld>
            <a:r>
              <a:rPr lang="en-GB" altLang="en-US" dirty="0" smtClean="0"/>
              <a:t> RJM 18/08/2016</a:t>
            </a:r>
            <a:endParaRPr lang="en-GB" altLang="en-US" dirty="0"/>
          </a:p>
        </p:txBody>
      </p:sp>
      <p:sp>
        <p:nvSpPr>
          <p:cNvPr id="5" name="Footer Placeholder 4"/>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pic>
        <p:nvPicPr>
          <p:cNvPr id="6" name="Picture 5" descr="scampi.jpg"/>
          <p:cNvPicPr>
            <a:picLocks noChangeAspect="1"/>
          </p:cNvPicPr>
          <p:nvPr/>
        </p:nvPicPr>
        <p:blipFill>
          <a:blip r:embed="rId2" cstate="print"/>
          <a:stretch>
            <a:fillRect/>
          </a:stretch>
        </p:blipFill>
        <p:spPr>
          <a:xfrm>
            <a:off x="5307496" y="4941168"/>
            <a:ext cx="1208720" cy="1208720"/>
          </a:xfrm>
          <a:prstGeom prst="rect">
            <a:avLst/>
          </a:prstGeom>
        </p:spPr>
      </p:pic>
      <p:pic>
        <p:nvPicPr>
          <p:cNvPr id="7" name="Picture 2" descr="%_tempFileNameDSC_525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412302"/>
            <a:ext cx="1944216" cy="292363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_tempFileNameDSC_5205%"/>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4434" r="248"/>
          <a:stretch/>
        </p:blipFill>
        <p:spPr bwMode="auto">
          <a:xfrm>
            <a:off x="4782439" y="3166796"/>
            <a:ext cx="2256659" cy="157441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_tempFileNameDSC_5128%"/>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 r="29136"/>
          <a:stretch/>
        </p:blipFill>
        <p:spPr bwMode="auto">
          <a:xfrm>
            <a:off x="5092017" y="1412302"/>
            <a:ext cx="1640223" cy="153916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0" descr="%_tempFileNameDSC_5229%"/>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9698" b="17311"/>
          <a:stretch/>
        </p:blipFill>
        <p:spPr bwMode="auto">
          <a:xfrm>
            <a:off x="808553" y="4581128"/>
            <a:ext cx="1531199" cy="1450428"/>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2699792" y="1556792"/>
            <a:ext cx="1296144" cy="461665"/>
          </a:xfrm>
          <a:prstGeom prst="rect">
            <a:avLst/>
          </a:prstGeom>
          <a:noFill/>
        </p:spPr>
        <p:txBody>
          <a:bodyPr wrap="square" rtlCol="0">
            <a:spAutoFit/>
          </a:bodyPr>
          <a:lstStyle/>
          <a:p>
            <a:r>
              <a:rPr lang="en-GB" dirty="0" smtClean="0">
                <a:latin typeface="+mn-lt"/>
              </a:rPr>
              <a:t>Baxter</a:t>
            </a:r>
            <a:endParaRPr lang="en-GB" dirty="0">
              <a:latin typeface="+mn-lt"/>
            </a:endParaRPr>
          </a:p>
        </p:txBody>
      </p:sp>
      <p:sp>
        <p:nvSpPr>
          <p:cNvPr id="12" name="TextBox 11"/>
          <p:cNvSpPr txBox="1"/>
          <p:nvPr/>
        </p:nvSpPr>
        <p:spPr>
          <a:xfrm>
            <a:off x="2699792" y="4741209"/>
            <a:ext cx="1152128" cy="830997"/>
          </a:xfrm>
          <a:prstGeom prst="rect">
            <a:avLst/>
          </a:prstGeom>
          <a:noFill/>
        </p:spPr>
        <p:txBody>
          <a:bodyPr wrap="square" rtlCol="0">
            <a:spAutoFit/>
          </a:bodyPr>
          <a:lstStyle/>
          <a:p>
            <a:r>
              <a:rPr lang="en-GB" dirty="0" smtClean="0">
                <a:latin typeface="+mn-lt"/>
              </a:rPr>
              <a:t>Haptic device</a:t>
            </a:r>
            <a:endParaRPr lang="en-GB" dirty="0">
              <a:latin typeface="+mn-lt"/>
            </a:endParaRPr>
          </a:p>
        </p:txBody>
      </p:sp>
      <p:sp>
        <p:nvSpPr>
          <p:cNvPr id="13" name="TextBox 12"/>
          <p:cNvSpPr txBox="1"/>
          <p:nvPr/>
        </p:nvSpPr>
        <p:spPr>
          <a:xfrm>
            <a:off x="7346720" y="1435524"/>
            <a:ext cx="1394290" cy="1200329"/>
          </a:xfrm>
          <a:prstGeom prst="rect">
            <a:avLst/>
          </a:prstGeom>
          <a:noFill/>
        </p:spPr>
        <p:txBody>
          <a:bodyPr wrap="square" rtlCol="0">
            <a:spAutoFit/>
          </a:bodyPr>
          <a:lstStyle/>
          <a:p>
            <a:r>
              <a:rPr lang="en-GB" dirty="0" smtClean="0">
                <a:latin typeface="+mn-lt"/>
              </a:rPr>
              <a:t>ERIC</a:t>
            </a:r>
          </a:p>
          <a:p>
            <a:r>
              <a:rPr lang="en-GB" dirty="0" smtClean="0">
                <a:latin typeface="+mn-lt"/>
              </a:rPr>
              <a:t>(early version)</a:t>
            </a:r>
            <a:endParaRPr lang="en-GB" dirty="0">
              <a:latin typeface="+mn-lt"/>
            </a:endParaRPr>
          </a:p>
        </p:txBody>
      </p:sp>
      <p:sp>
        <p:nvSpPr>
          <p:cNvPr id="14" name="TextBox 13"/>
          <p:cNvSpPr txBox="1"/>
          <p:nvPr/>
        </p:nvSpPr>
        <p:spPr>
          <a:xfrm>
            <a:off x="7343871" y="3166796"/>
            <a:ext cx="1596138" cy="1569660"/>
          </a:xfrm>
          <a:prstGeom prst="rect">
            <a:avLst/>
          </a:prstGeom>
          <a:noFill/>
        </p:spPr>
        <p:txBody>
          <a:bodyPr wrap="square" rtlCol="0">
            <a:spAutoFit/>
          </a:bodyPr>
          <a:lstStyle/>
          <a:p>
            <a:r>
              <a:rPr lang="en-GB" dirty="0" smtClean="0">
                <a:latin typeface="+mn-lt"/>
              </a:rPr>
              <a:t>Rover</a:t>
            </a:r>
          </a:p>
          <a:p>
            <a:r>
              <a:rPr lang="en-GB" dirty="0" smtClean="0">
                <a:latin typeface="+mn-lt"/>
              </a:rPr>
              <a:t>Used in Part 2 project</a:t>
            </a:r>
            <a:endParaRPr lang="en-GB" dirty="0">
              <a:latin typeface="+mn-lt"/>
            </a:endParaRPr>
          </a:p>
        </p:txBody>
      </p:sp>
      <p:sp>
        <p:nvSpPr>
          <p:cNvPr id="15" name="TextBox 14"/>
          <p:cNvSpPr txBox="1"/>
          <p:nvPr/>
        </p:nvSpPr>
        <p:spPr>
          <a:xfrm>
            <a:off x="6891672" y="4941168"/>
            <a:ext cx="1568760" cy="1200329"/>
          </a:xfrm>
          <a:prstGeom prst="rect">
            <a:avLst/>
          </a:prstGeom>
          <a:noFill/>
        </p:spPr>
        <p:txBody>
          <a:bodyPr wrap="square" rtlCol="0">
            <a:spAutoFit/>
          </a:bodyPr>
          <a:lstStyle/>
          <a:p>
            <a:r>
              <a:rPr lang="en-GB" dirty="0" smtClean="0">
                <a:latin typeface="+mn-lt"/>
              </a:rPr>
              <a:t>Scampi</a:t>
            </a:r>
          </a:p>
          <a:p>
            <a:r>
              <a:rPr lang="en-GB" dirty="0" smtClean="0">
                <a:latin typeface="+mn-lt"/>
              </a:rPr>
              <a:t>Robot - ant wars</a:t>
            </a:r>
            <a:endParaRPr lang="en-GB" dirty="0">
              <a:latin typeface="+mn-lt"/>
            </a:endParaRPr>
          </a:p>
        </p:txBody>
      </p:sp>
    </p:spTree>
    <p:extLst>
      <p:ext uri="{BB962C8B-B14F-4D97-AF65-F5344CB8AC3E}">
        <p14:creationId xmlns:p14="http://schemas.microsoft.com/office/powerpoint/2010/main" val="8854079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Interactive Web Pages</a:t>
            </a:r>
            <a:endParaRPr lang="en-GB" dirty="0"/>
          </a:p>
        </p:txBody>
      </p:sp>
      <p:sp>
        <p:nvSpPr>
          <p:cNvPr id="3" name="Date Placeholder 2"/>
          <p:cNvSpPr>
            <a:spLocks noGrp="1"/>
          </p:cNvSpPr>
          <p:nvPr>
            <p:ph type="dt" sz="half" idx="10"/>
          </p:nvPr>
        </p:nvSpPr>
        <p:spPr/>
        <p:txBody>
          <a:bodyPr/>
          <a:lstStyle/>
          <a:p>
            <a:pPr>
              <a:defRPr/>
            </a:pPr>
            <a:r>
              <a:rPr lang="en-GB" altLang="en-US" dirty="0" smtClean="0"/>
              <a:t>p</a:t>
            </a:r>
            <a:fld id="{E17E5D4A-E6F9-4C3C-9A65-2C4026ED8B98}" type="slidenum">
              <a:rPr lang="en-GB" altLang="en-US" smtClean="0"/>
              <a:pPr>
                <a:defRPr/>
              </a:pPr>
              <a:t>6</a:t>
            </a:fld>
            <a:r>
              <a:rPr lang="en-GB" altLang="en-US" dirty="0" smtClean="0"/>
              <a:t> RJM 18/08/2016</a:t>
            </a:r>
            <a:endParaRPr lang="en-GB" altLang="en-US" dirty="0"/>
          </a:p>
        </p:txBody>
      </p:sp>
      <p:sp>
        <p:nvSpPr>
          <p:cNvPr id="4" name="Footer Placeholder 3"/>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sp>
        <p:nvSpPr>
          <p:cNvPr id="5" name="TextBox 4"/>
          <p:cNvSpPr txBox="1"/>
          <p:nvPr/>
        </p:nvSpPr>
        <p:spPr>
          <a:xfrm>
            <a:off x="395535" y="1196975"/>
            <a:ext cx="8497639" cy="4893647"/>
          </a:xfrm>
          <a:prstGeom prst="rect">
            <a:avLst/>
          </a:prstGeom>
          <a:noFill/>
        </p:spPr>
        <p:txBody>
          <a:bodyPr wrap="square" rtlCol="0">
            <a:spAutoFit/>
          </a:bodyPr>
          <a:lstStyle/>
          <a:p>
            <a:pPr>
              <a:spcBef>
                <a:spcPts val="600"/>
              </a:spcBef>
              <a:spcAft>
                <a:spcPts val="600"/>
              </a:spcAft>
            </a:pPr>
            <a:r>
              <a:rPr lang="en-GB" dirty="0" smtClean="0">
                <a:latin typeface="+mn-lt"/>
              </a:rPr>
              <a:t>Outreach activities – important students do something</a:t>
            </a:r>
          </a:p>
          <a:p>
            <a:pPr>
              <a:spcBef>
                <a:spcPts val="600"/>
              </a:spcBef>
              <a:spcAft>
                <a:spcPts val="600"/>
              </a:spcAft>
            </a:pPr>
            <a:r>
              <a:rPr lang="en-GB" dirty="0" smtClean="0">
                <a:latin typeface="+mn-lt"/>
              </a:rPr>
              <a:t>For online course, web pages seem way forward</a:t>
            </a:r>
          </a:p>
          <a:p>
            <a:pPr>
              <a:spcBef>
                <a:spcPts val="600"/>
              </a:spcBef>
              <a:spcAft>
                <a:spcPts val="600"/>
              </a:spcAft>
            </a:pPr>
            <a:r>
              <a:rPr lang="en-GB" dirty="0" err="1" smtClean="0">
                <a:latin typeface="+mn-lt"/>
              </a:rPr>
              <a:t>Javascript</a:t>
            </a:r>
            <a:r>
              <a:rPr lang="en-GB" dirty="0" smtClean="0">
                <a:latin typeface="+mn-lt"/>
              </a:rPr>
              <a:t> pages utilised – no software to download</a:t>
            </a:r>
          </a:p>
          <a:p>
            <a:pPr>
              <a:spcBef>
                <a:spcPts val="600"/>
              </a:spcBef>
              <a:spcAft>
                <a:spcPts val="600"/>
              </a:spcAft>
            </a:pPr>
            <a:r>
              <a:rPr lang="en-GB" dirty="0" smtClean="0">
                <a:latin typeface="+mn-lt"/>
              </a:rPr>
              <a:t>Embedded within </a:t>
            </a:r>
            <a:r>
              <a:rPr lang="en-GB" dirty="0" err="1" smtClean="0">
                <a:latin typeface="+mn-lt"/>
              </a:rPr>
              <a:t>FutureLearn</a:t>
            </a:r>
            <a:r>
              <a:rPr lang="en-GB" dirty="0" smtClean="0">
                <a:latin typeface="+mn-lt"/>
              </a:rPr>
              <a:t> platform, but available at</a:t>
            </a:r>
          </a:p>
          <a:p>
            <a:pPr lvl="1">
              <a:spcBef>
                <a:spcPts val="600"/>
              </a:spcBef>
              <a:spcAft>
                <a:spcPts val="600"/>
              </a:spcAft>
            </a:pPr>
            <a:r>
              <a:rPr lang="en-US" sz="2000" dirty="0" smtClean="0">
                <a:latin typeface="+mn-lt"/>
                <a:hlinkClick r:id="rId2"/>
              </a:rPr>
              <a:t>https://www.reading.ac.uk/UnivRead/vr/OpenOnlineCourses/Files/Simulation2/BeginRoboticsSimulationindex2.pdf</a:t>
            </a:r>
            <a:endParaRPr lang="en-US" sz="2000" dirty="0" smtClean="0">
              <a:latin typeface="+mn-lt"/>
            </a:endParaRPr>
          </a:p>
          <a:p>
            <a:pPr lvl="0">
              <a:spcBef>
                <a:spcPts val="600"/>
              </a:spcBef>
              <a:spcAft>
                <a:spcPts val="600"/>
              </a:spcAft>
            </a:pPr>
            <a:r>
              <a:rPr lang="en-GB" dirty="0" smtClean="0">
                <a:latin typeface="+mn-lt"/>
              </a:rPr>
              <a:t>Two uses</a:t>
            </a:r>
          </a:p>
          <a:p>
            <a:pPr lvl="1">
              <a:spcBef>
                <a:spcPts val="600"/>
              </a:spcBef>
              <a:spcAft>
                <a:spcPts val="600"/>
              </a:spcAft>
            </a:pPr>
            <a:r>
              <a:rPr lang="en-GB" dirty="0" smtClean="0">
                <a:latin typeface="+mn-lt"/>
              </a:rPr>
              <a:t>Exercises for students to do</a:t>
            </a:r>
          </a:p>
          <a:p>
            <a:pPr lvl="1">
              <a:spcBef>
                <a:spcPts val="600"/>
              </a:spcBef>
              <a:spcAft>
                <a:spcPts val="600"/>
              </a:spcAft>
            </a:pPr>
            <a:r>
              <a:rPr lang="en-GB" dirty="0" smtClean="0">
                <a:latin typeface="+mn-lt"/>
              </a:rPr>
              <a:t>Illustration of key features</a:t>
            </a:r>
            <a:endParaRPr lang="en-GB" dirty="0">
              <a:latin typeface="+mn-lt"/>
            </a:endParaRPr>
          </a:p>
          <a:p>
            <a:pPr>
              <a:spcBef>
                <a:spcPts val="600"/>
              </a:spcBef>
              <a:spcAft>
                <a:spcPts val="600"/>
              </a:spcAft>
            </a:pPr>
            <a:endParaRPr lang="en-GB" dirty="0">
              <a:latin typeface="+mn-lt"/>
            </a:endParaRPr>
          </a:p>
        </p:txBody>
      </p:sp>
    </p:spTree>
    <p:extLst>
      <p:ext uri="{BB962C8B-B14F-4D97-AF65-F5344CB8AC3E}">
        <p14:creationId xmlns:p14="http://schemas.microsoft.com/office/powerpoint/2010/main" val="23175236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Examples</a:t>
            </a:r>
            <a:endParaRPr lang="en-GB" dirty="0"/>
          </a:p>
        </p:txBody>
      </p:sp>
      <p:sp>
        <p:nvSpPr>
          <p:cNvPr id="3" name="Date Placeholder 2"/>
          <p:cNvSpPr>
            <a:spLocks noGrp="1"/>
          </p:cNvSpPr>
          <p:nvPr>
            <p:ph type="dt" sz="half" idx="10"/>
          </p:nvPr>
        </p:nvSpPr>
        <p:spPr/>
        <p:txBody>
          <a:bodyPr/>
          <a:lstStyle/>
          <a:p>
            <a:pPr>
              <a:defRPr/>
            </a:pPr>
            <a:r>
              <a:rPr lang="en-GB" altLang="en-US" dirty="0" smtClean="0"/>
              <a:t>p</a:t>
            </a:r>
            <a:fld id="{E17E5D4A-E6F9-4C3C-9A65-2C4026ED8B98}" type="slidenum">
              <a:rPr lang="en-GB" altLang="en-US" smtClean="0"/>
              <a:pPr>
                <a:defRPr/>
              </a:pPr>
              <a:t>7</a:t>
            </a:fld>
            <a:r>
              <a:rPr lang="en-GB" altLang="en-US" dirty="0" smtClean="0"/>
              <a:t> RJM 18/08/2016</a:t>
            </a:r>
            <a:endParaRPr lang="en-GB" altLang="en-US" dirty="0"/>
          </a:p>
        </p:txBody>
      </p:sp>
      <p:sp>
        <p:nvSpPr>
          <p:cNvPr id="4" name="Footer Placeholder 3"/>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pic>
        <p:nvPicPr>
          <p:cNvPr id="6" name="Picture 5">
            <a:hlinkClick r:id="rId2"/>
          </p:cNvPr>
          <p:cNvPicPr>
            <a:picLocks noChangeAspect="1"/>
          </p:cNvPicPr>
          <p:nvPr/>
        </p:nvPicPr>
        <p:blipFill>
          <a:blip r:embed="rId3"/>
          <a:stretch>
            <a:fillRect/>
          </a:stretch>
        </p:blipFill>
        <p:spPr>
          <a:xfrm>
            <a:off x="598602" y="1340768"/>
            <a:ext cx="8018234" cy="4013051"/>
          </a:xfrm>
          <a:prstGeom prst="rect">
            <a:avLst/>
          </a:prstGeom>
        </p:spPr>
      </p:pic>
      <p:sp>
        <p:nvSpPr>
          <p:cNvPr id="7" name="TextBox 6"/>
          <p:cNvSpPr txBox="1"/>
          <p:nvPr/>
        </p:nvSpPr>
        <p:spPr>
          <a:xfrm>
            <a:off x="935310" y="5353819"/>
            <a:ext cx="7453113" cy="707886"/>
          </a:xfrm>
          <a:prstGeom prst="rect">
            <a:avLst/>
          </a:prstGeom>
          <a:noFill/>
        </p:spPr>
        <p:txBody>
          <a:bodyPr wrap="square" rtlCol="0">
            <a:spAutoFit/>
          </a:bodyPr>
          <a:lstStyle/>
          <a:p>
            <a:r>
              <a:rPr lang="en-GB" sz="2000" dirty="0">
                <a:latin typeface="+mn-lt"/>
                <a:hlinkClick r:id="rId2"/>
              </a:rPr>
              <a:t>http://</a:t>
            </a:r>
            <a:r>
              <a:rPr lang="en-GB" sz="2000" dirty="0" smtClean="0">
                <a:latin typeface="+mn-lt"/>
                <a:hlinkClick r:id="rId2"/>
              </a:rPr>
              <a:t>www.reading.ac.uk/UnivRead/vr/OpenOnlineCourses/Files/Simulation2/demoEric.html</a:t>
            </a:r>
            <a:endParaRPr lang="en-GB" dirty="0" smtClean="0">
              <a:latin typeface="+mn-lt"/>
            </a:endParaRPr>
          </a:p>
        </p:txBody>
      </p:sp>
    </p:spTree>
    <p:extLst>
      <p:ext uri="{BB962C8B-B14F-4D97-AF65-F5344CB8AC3E}">
        <p14:creationId xmlns:p14="http://schemas.microsoft.com/office/powerpoint/2010/main" val="2077394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Explaining PWM</a:t>
            </a:r>
            <a:endParaRPr lang="en-GB" dirty="0"/>
          </a:p>
        </p:txBody>
      </p:sp>
      <p:sp>
        <p:nvSpPr>
          <p:cNvPr id="3" name="Date Placeholder 2"/>
          <p:cNvSpPr>
            <a:spLocks noGrp="1"/>
          </p:cNvSpPr>
          <p:nvPr>
            <p:ph type="dt" sz="half" idx="10"/>
          </p:nvPr>
        </p:nvSpPr>
        <p:spPr/>
        <p:txBody>
          <a:bodyPr/>
          <a:lstStyle/>
          <a:p>
            <a:pPr>
              <a:defRPr/>
            </a:pPr>
            <a:r>
              <a:rPr lang="en-GB" altLang="en-US" dirty="0" smtClean="0"/>
              <a:t>p</a:t>
            </a:r>
            <a:fld id="{E17E5D4A-E6F9-4C3C-9A65-2C4026ED8B98}" type="slidenum">
              <a:rPr lang="en-GB" altLang="en-US" smtClean="0"/>
              <a:pPr>
                <a:defRPr/>
              </a:pPr>
              <a:t>8</a:t>
            </a:fld>
            <a:r>
              <a:rPr lang="en-GB" altLang="en-US" dirty="0" smtClean="0"/>
              <a:t> RJM 18/08/2016</a:t>
            </a:r>
            <a:endParaRPr lang="en-GB" altLang="en-US" dirty="0"/>
          </a:p>
        </p:txBody>
      </p:sp>
      <p:sp>
        <p:nvSpPr>
          <p:cNvPr id="4" name="Footer Placeholder 3"/>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pic>
        <p:nvPicPr>
          <p:cNvPr id="5" name="Picture 4">
            <a:hlinkClick r:id="rId2"/>
          </p:cNvPr>
          <p:cNvPicPr>
            <a:picLocks noChangeAspect="1"/>
          </p:cNvPicPr>
          <p:nvPr/>
        </p:nvPicPr>
        <p:blipFill>
          <a:blip r:embed="rId3"/>
          <a:stretch>
            <a:fillRect/>
          </a:stretch>
        </p:blipFill>
        <p:spPr>
          <a:xfrm>
            <a:off x="701183" y="1159145"/>
            <a:ext cx="7687241" cy="4862143"/>
          </a:xfrm>
          <a:prstGeom prst="rect">
            <a:avLst/>
          </a:prstGeom>
        </p:spPr>
      </p:pic>
      <p:sp>
        <p:nvSpPr>
          <p:cNvPr id="6" name="TextBox 5"/>
          <p:cNvSpPr txBox="1"/>
          <p:nvPr/>
        </p:nvSpPr>
        <p:spPr>
          <a:xfrm>
            <a:off x="4067944" y="4869160"/>
            <a:ext cx="4896543" cy="1015663"/>
          </a:xfrm>
          <a:prstGeom prst="rect">
            <a:avLst/>
          </a:prstGeom>
          <a:noFill/>
        </p:spPr>
        <p:txBody>
          <a:bodyPr wrap="square" rtlCol="0">
            <a:spAutoFit/>
          </a:bodyPr>
          <a:lstStyle/>
          <a:p>
            <a:r>
              <a:rPr lang="en-GB" sz="2000" dirty="0">
                <a:latin typeface="+mn-lt"/>
                <a:hlinkClick r:id="rId2"/>
              </a:rPr>
              <a:t>http://</a:t>
            </a:r>
            <a:r>
              <a:rPr lang="en-GB" sz="2000" dirty="0" smtClean="0">
                <a:latin typeface="+mn-lt"/>
                <a:hlinkClick r:id="rId2"/>
              </a:rPr>
              <a:t>www.reading.ac.uk/UnivRead/vr/OpenOnlineCourses/Files/Simulation2/demoPWM.html</a:t>
            </a:r>
            <a:r>
              <a:rPr lang="en-GB" sz="2000" dirty="0" smtClean="0">
                <a:latin typeface="+mn-lt"/>
              </a:rPr>
              <a:t> </a:t>
            </a:r>
            <a:endParaRPr lang="en-GB" sz="2000" dirty="0">
              <a:latin typeface="+mn-lt"/>
            </a:endParaRPr>
          </a:p>
        </p:txBody>
      </p:sp>
    </p:spTree>
    <p:extLst>
      <p:ext uri="{BB962C8B-B14F-4D97-AF65-F5344CB8AC3E}">
        <p14:creationId xmlns:p14="http://schemas.microsoft.com/office/powerpoint/2010/main" val="22432342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Page developed after User Comment</a:t>
            </a:r>
            <a:endParaRPr lang="en-GB" dirty="0"/>
          </a:p>
        </p:txBody>
      </p:sp>
      <p:sp>
        <p:nvSpPr>
          <p:cNvPr id="3" name="Date Placeholder 2"/>
          <p:cNvSpPr>
            <a:spLocks noGrp="1"/>
          </p:cNvSpPr>
          <p:nvPr>
            <p:ph type="dt" sz="half" idx="10"/>
          </p:nvPr>
        </p:nvSpPr>
        <p:spPr/>
        <p:txBody>
          <a:bodyPr/>
          <a:lstStyle/>
          <a:p>
            <a:pPr>
              <a:defRPr/>
            </a:pPr>
            <a:r>
              <a:rPr lang="en-GB" altLang="en-US" dirty="0" smtClean="0"/>
              <a:t>p</a:t>
            </a:r>
            <a:fld id="{E17E5D4A-E6F9-4C3C-9A65-2C4026ED8B98}" type="slidenum">
              <a:rPr lang="en-GB" altLang="en-US" smtClean="0"/>
              <a:pPr>
                <a:defRPr/>
              </a:pPr>
              <a:t>9</a:t>
            </a:fld>
            <a:r>
              <a:rPr lang="en-GB" altLang="en-US" dirty="0" smtClean="0"/>
              <a:t> RJM 18/08/2016</a:t>
            </a:r>
            <a:endParaRPr lang="en-GB" altLang="en-US" dirty="0"/>
          </a:p>
        </p:txBody>
      </p:sp>
      <p:sp>
        <p:nvSpPr>
          <p:cNvPr id="4" name="Footer Placeholder 3"/>
          <p:cNvSpPr>
            <a:spLocks noGrp="1"/>
          </p:cNvSpPr>
          <p:nvPr>
            <p:ph type="ftr" sz="quarter" idx="11"/>
          </p:nvPr>
        </p:nvSpPr>
        <p:spPr/>
        <p:txBody>
          <a:bodyPr/>
          <a:lstStyle/>
          <a:p>
            <a:pPr>
              <a:defRPr/>
            </a:pPr>
            <a:r>
              <a:rPr lang="en-GB" altLang="en-US" smtClean="0"/>
              <a:t>Introducing Control in a MOOC</a:t>
            </a:r>
          </a:p>
          <a:p>
            <a:pPr>
              <a:defRPr/>
            </a:pPr>
            <a:r>
              <a:rPr lang="en-GB" altLang="en-US" smtClean="0"/>
              <a:t>© Prof Richard Mitchell 2016</a:t>
            </a:r>
            <a:endParaRPr lang="en-GB" altLang="en-US" dirty="0"/>
          </a:p>
        </p:txBody>
      </p:sp>
      <p:pic>
        <p:nvPicPr>
          <p:cNvPr id="5" name="Picture 4">
            <a:hlinkClick r:id="rId2"/>
          </p:cNvPr>
          <p:cNvPicPr>
            <a:picLocks noChangeAspect="1"/>
          </p:cNvPicPr>
          <p:nvPr/>
        </p:nvPicPr>
        <p:blipFill>
          <a:blip r:embed="rId3"/>
          <a:stretch>
            <a:fillRect/>
          </a:stretch>
        </p:blipFill>
        <p:spPr>
          <a:xfrm>
            <a:off x="602192" y="1268760"/>
            <a:ext cx="8228540" cy="4615033"/>
          </a:xfrm>
          <a:prstGeom prst="rect">
            <a:avLst/>
          </a:prstGeom>
        </p:spPr>
      </p:pic>
      <p:sp>
        <p:nvSpPr>
          <p:cNvPr id="6" name="TextBox 5"/>
          <p:cNvSpPr txBox="1"/>
          <p:nvPr/>
        </p:nvSpPr>
        <p:spPr>
          <a:xfrm>
            <a:off x="4011440" y="5005625"/>
            <a:ext cx="4896543" cy="1015663"/>
          </a:xfrm>
          <a:prstGeom prst="rect">
            <a:avLst/>
          </a:prstGeom>
          <a:noFill/>
        </p:spPr>
        <p:txBody>
          <a:bodyPr wrap="square" rtlCol="0">
            <a:spAutoFit/>
          </a:bodyPr>
          <a:lstStyle/>
          <a:p>
            <a:r>
              <a:rPr lang="en-GB" sz="2000" dirty="0" smtClean="0">
                <a:latin typeface="+mn-lt"/>
                <a:hlinkClick r:id="rId2"/>
              </a:rPr>
              <a:t>http://www.reading.ac.uk/UnivRead/vr/OpenOnlineCourses/Files/Simulation2/robotPWM.html</a:t>
            </a:r>
            <a:r>
              <a:rPr lang="en-GB" sz="2000" dirty="0" smtClean="0">
                <a:latin typeface="+mn-lt"/>
              </a:rPr>
              <a:t> </a:t>
            </a:r>
            <a:endParaRPr lang="en-GB" sz="2000" dirty="0">
              <a:latin typeface="+mn-lt"/>
            </a:endParaRPr>
          </a:p>
        </p:txBody>
      </p:sp>
    </p:spTree>
    <p:extLst>
      <p:ext uri="{BB962C8B-B14F-4D97-AF65-F5344CB8AC3E}">
        <p14:creationId xmlns:p14="http://schemas.microsoft.com/office/powerpoint/2010/main" val="1651586339"/>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900000"/>
      </a:folHlink>
    </a:clrScheme>
    <a:fontScheme name="Default Design">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793</TotalTime>
  <Words>898</Words>
  <Application>Microsoft Office PowerPoint</Application>
  <PresentationFormat>On-screen Show (4:3)</PresentationFormat>
  <Paragraphs>155</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Comic Sans MS</vt:lpstr>
      <vt:lpstr>Times New Roman</vt:lpstr>
      <vt:lpstr>Default Design</vt:lpstr>
      <vt:lpstr>Introducing Control in an Open Online Course</vt:lpstr>
      <vt:lpstr>Abstract</vt:lpstr>
      <vt:lpstr>Background</vt:lpstr>
      <vt:lpstr>Course Structure and Features</vt:lpstr>
      <vt:lpstr>Robots at Reading used in Course</vt:lpstr>
      <vt:lpstr>Interactive Web Pages</vt:lpstr>
      <vt:lpstr>Examples</vt:lpstr>
      <vt:lpstr>Explaining PWM</vt:lpstr>
      <vt:lpstr>Page developed after User Comment</vt:lpstr>
      <vt:lpstr>Illustrating the Need for Control</vt:lpstr>
      <vt:lpstr>Velocity Feedback – ERIC’s ‘Rock’</vt:lpstr>
      <vt:lpstr>Exercise Pages</vt:lpstr>
      <vt:lpstr>Week 2</vt:lpstr>
      <vt:lpstr>Week 4 – This and Nav. Maze</vt:lpstr>
      <vt:lpstr>Use of Material for Undergraduates</vt:lpstr>
      <vt:lpstr>Very Positive Reaction</vt:lpstr>
      <vt:lpstr>On Control</vt:lpstr>
      <vt:lpstr>From FutureLearn</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 J. Mitchell</dc:creator>
  <cp:lastModifiedBy>Richard J. Mitchell</cp:lastModifiedBy>
  <cp:revision>104</cp:revision>
  <dcterms:created xsi:type="dcterms:W3CDTF">1996-09-30T18:28:10Z</dcterms:created>
  <dcterms:modified xsi:type="dcterms:W3CDTF">2016-08-24T13:40:08Z</dcterms:modified>
</cp:coreProperties>
</file>