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308" r:id="rId4"/>
    <p:sldId id="290" r:id="rId5"/>
    <p:sldId id="304" r:id="rId6"/>
    <p:sldId id="297" r:id="rId7"/>
    <p:sldId id="310" r:id="rId8"/>
    <p:sldId id="305" r:id="rId9"/>
    <p:sldId id="306" r:id="rId10"/>
    <p:sldId id="307" r:id="rId11"/>
    <p:sldId id="309" r:id="rId12"/>
    <p:sldId id="289" r:id="rId13"/>
  </p:sldIdLst>
  <p:sldSz cx="9144000" cy="6858000" type="screen4x3"/>
  <p:notesSz cx="6781800" cy="9880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66"/>
    <a:srgbClr val="6600CC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765518DD-BD03-47A6-A21B-6C43D67BE572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3BDA19C0-9C7A-465C-B4E7-B996319A7DFD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5613" y="333375"/>
            <a:ext cx="2087562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333375"/>
            <a:ext cx="6113463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2E5B48EB-78BC-4703-B88C-0F153BAABD88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6D17D4C7-A224-4493-AEEC-0505625F9118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ABDD875C-442A-4030-944A-C0BE3151144B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4100513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341438"/>
            <a:ext cx="4100512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8ACC5E61-CAC5-4F71-B1BB-7273FD0222ED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CC84EC6A-4BA4-4816-9ECF-6064EE54705F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4541AB21-1B34-4958-801F-D7E9E768B94C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1B1E3D12-871B-4076-978C-397F2F1ED3CE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44E7172F-52B1-46B5-B9C7-1988FE6542FB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9CD925AF-FA73-4E4E-90A9-97EE2F764A24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33375"/>
            <a:ext cx="83534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341438"/>
            <a:ext cx="8353425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237288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B087A022-7828-47EC-9E42-E2D3EF52969F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black">
          <a:xfrm>
            <a:off x="8064500" y="6203950"/>
            <a:ext cx="831850" cy="558800"/>
          </a:xfrm>
          <a:prstGeom prst="rect">
            <a:avLst/>
          </a:prstGeom>
          <a:noFill/>
        </p:spPr>
      </p:pic>
      <p:pic>
        <p:nvPicPr>
          <p:cNvPr id="4103" name="Picture 7" descr="cshield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750" y="6237288"/>
            <a:ext cx="441325" cy="5715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8EC850D7-01BA-4149-B4D4-12620963F6F8}" type="slidenum">
              <a:rPr lang="en-US"/>
              <a:pPr/>
              <a:t>1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0728"/>
            <a:ext cx="8353425" cy="5115272"/>
          </a:xfrm>
        </p:spPr>
        <p:txBody>
          <a:bodyPr/>
          <a:lstStyle/>
          <a:p>
            <a:pPr algn="ctr"/>
            <a:r>
              <a:rPr lang="en-US" sz="3600" dirty="0"/>
              <a:t>Increasing Completion of Neural Networks </a:t>
            </a:r>
            <a:r>
              <a:rPr lang="en-US" sz="3600" dirty="0" smtClean="0"/>
              <a:t>Coursework</a:t>
            </a:r>
          </a:p>
          <a:p>
            <a:pPr algn="ctr"/>
            <a:endParaRPr lang="en-GB" sz="2800" dirty="0"/>
          </a:p>
          <a:p>
            <a:pPr algn="ctr">
              <a:spcAft>
                <a:spcPct val="25000"/>
              </a:spcAft>
            </a:pPr>
            <a:r>
              <a:rPr lang="en-GB" sz="3200" dirty="0" smtClean="0"/>
              <a:t>Dr </a:t>
            </a:r>
            <a:r>
              <a:rPr lang="en-GB" sz="3200" dirty="0"/>
              <a:t>Richard </a:t>
            </a:r>
            <a:r>
              <a:rPr lang="en-GB" sz="3200" dirty="0" smtClean="0"/>
              <a:t>Mitchell</a:t>
            </a:r>
          </a:p>
          <a:p>
            <a:pPr algn="ctr">
              <a:spcAft>
                <a:spcPct val="25000"/>
              </a:spcAft>
            </a:pPr>
            <a:r>
              <a:rPr lang="en-GB" dirty="0" smtClean="0"/>
              <a:t>Senior Lecturer and University Teaching Fellow</a:t>
            </a:r>
            <a:endParaRPr lang="en-GB" dirty="0"/>
          </a:p>
          <a:p>
            <a:pPr algn="ctr">
              <a:spcBef>
                <a:spcPts val="600"/>
              </a:spcBef>
            </a:pPr>
            <a:r>
              <a:rPr lang="en-GB" sz="2800" dirty="0"/>
              <a:t>	</a:t>
            </a:r>
            <a:r>
              <a:rPr lang="en-GB" sz="2000" dirty="0"/>
              <a:t>Cybernetics </a:t>
            </a:r>
            <a:r>
              <a:rPr lang="en-GB" sz="2000" dirty="0" smtClean="0"/>
              <a:t>Research </a:t>
            </a:r>
            <a:r>
              <a:rPr lang="en-GB" sz="2000" dirty="0"/>
              <a:t>Group</a:t>
            </a:r>
          </a:p>
          <a:p>
            <a:pPr algn="ctr"/>
            <a:r>
              <a:rPr lang="en-GB" sz="2000" dirty="0"/>
              <a:t>	</a:t>
            </a:r>
            <a:r>
              <a:rPr lang="en-GB" sz="2000" dirty="0" smtClean="0"/>
              <a:t>School </a:t>
            </a:r>
            <a:r>
              <a:rPr lang="en-GB" sz="2000" dirty="0"/>
              <a:t>of Systems Engineering</a:t>
            </a:r>
          </a:p>
          <a:p>
            <a:pPr algn="ctr"/>
            <a:r>
              <a:rPr lang="en-GB" sz="2000" dirty="0"/>
              <a:t>University of Reading, UK</a:t>
            </a:r>
          </a:p>
          <a:p>
            <a:pPr algn="ctr"/>
            <a:r>
              <a:rPr lang="en-GB" sz="2000" dirty="0" smtClean="0"/>
              <a:t>R.J.Mitchell@reading.ac.uk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Completion Rates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268538" y="6237288"/>
            <a:ext cx="5111774" cy="457200"/>
          </a:xfrm>
        </p:spPr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4541AB21-1B34-4958-801F-D7E9E768B94C}" type="slidenum">
              <a:rPr lang="en-US" smtClean="0"/>
              <a:pPr/>
              <a:t>10</a:t>
            </a:fld>
            <a:endParaRPr lang="en-US" dirty="0" smtClean="0"/>
          </a:p>
          <a:p>
            <a:r>
              <a:rPr lang="en-GB" dirty="0" smtClean="0"/>
              <a:t>Presented at CIS 2011   © Dr Richard Mitchell 2011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576" y="1268762"/>
          <a:ext cx="7632848" cy="3784882"/>
        </p:xfrm>
        <a:graphic>
          <a:graphicData uri="http://schemas.openxmlformats.org/drawingml/2006/table">
            <a:tbl>
              <a:tblPr/>
              <a:tblGrid>
                <a:gridCol w="1296144"/>
                <a:gridCol w="1608870"/>
                <a:gridCol w="2363917"/>
                <a:gridCol w="2363917"/>
              </a:tblGrid>
              <a:tr h="1152126">
                <a:tc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Year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Class size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Students reporting their application 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Students completing MLP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89">
                <a:tc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2010/11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43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41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42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89">
                <a:tc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2009/10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56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46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50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89">
                <a:tc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2008/9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65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49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62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89">
                <a:tc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2007/8*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71</a:t>
                      </a:r>
                      <a:endParaRPr lang="en-GB" sz="200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56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latin typeface="Comic Sans MS"/>
                          <a:ea typeface="SimSun"/>
                        </a:rPr>
                        <a:t>50</a:t>
                      </a:r>
                      <a:endParaRPr lang="en-GB" sz="20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6177" marR="26177" marT="0" marB="0" anchor="ctr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30120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* 2007/8 No lab sessions, but students allowed to use another’s MLP for application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268538" y="6237288"/>
            <a:ext cx="5111774" cy="457200"/>
          </a:xfrm>
        </p:spPr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4541AB21-1B34-4958-801F-D7E9E768B94C}" type="slidenum">
              <a:rPr lang="en-US" smtClean="0"/>
              <a:pPr/>
              <a:t>11</a:t>
            </a:fld>
            <a:endParaRPr lang="en-US" dirty="0" smtClean="0"/>
          </a:p>
          <a:p>
            <a:r>
              <a:rPr lang="en-GB" dirty="0" smtClean="0"/>
              <a:t>Presented at CIS 2011   © Dr Richard Mitchell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4249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Discussions with students and demonstrators show lab sessions beneficial : help provided when needed; students self help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requested to reflect on </a:t>
            </a:r>
            <a:r>
              <a:rPr lang="en-GB" sz="2000" dirty="0" smtClean="0"/>
              <a:t>comments also good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Consistent with Hughes 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“improved coursework submission attributed to learner motivation from peer/tutor support”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Rapid relevant feedback also appreciated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Short conference paper, less work than report;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‘sold to students’ as learning opportunity as they will write paper as part of assessment for Part 3 and 4 project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68538" y="6237288"/>
            <a:ext cx="5255790" cy="457200"/>
          </a:xfrm>
        </p:spPr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DDE7BE04-8E66-47E3-BD96-505CCEF4CA07}" type="slidenum">
              <a:rPr lang="en-US"/>
              <a:pPr/>
              <a:t>12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 and Further Work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353425" cy="467985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Coursework provides good practical example of object orientation, applied to neural networks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Good use of encapsulation,  small interface, inheritance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Staged tasks and rapid feedback help more to complete the neural network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Conference paper seems to have worked well re completion of complete assignment + good skill to have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Easier to mark – more time for giving feedback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Author to see if similar approaches can be used to better assess whether students ‘engaging’ in Part 1 – as used in ‘Engagement system for Retention’.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BD48AA76-554B-4B85-827B-C0E9F7860A3F}" type="slidenum">
              <a:rPr lang="en-US"/>
              <a:pPr/>
              <a:t>2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Overview</a:t>
            </a:r>
            <a:endParaRPr lang="en-US" sz="40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Part 2 module on Neural Networks assessment :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Implement an Object Oriented Neural Network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	Complete suitable specified hierarchy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Apply it to real world problem of students own choice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Problem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Significant numbers not completing work (up to 33%)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	Some not apply network; some not even implement NN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Paper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Describes strategies employed to overcome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This year 95% completed work</a:t>
            </a:r>
          </a:p>
          <a:p>
            <a:pPr>
              <a:spcBef>
                <a:spcPct val="25000"/>
              </a:spcBef>
              <a:spcAft>
                <a:spcPts val="600"/>
              </a:spcAft>
            </a:pPr>
            <a:r>
              <a:rPr lang="en-US" sz="2000" dirty="0" smtClean="0"/>
              <a:t>	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Influences for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Feedback effective if students act on it to improve on future work and learning 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Glover and Brown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Most likely if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Feedback frequent, timely, sufficiently detailed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Feedback linked to purpose of assessment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Feedback understandable by students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Focus on learning by relating to future work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Gibbs and Simpson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Increasing Completion of Neural Networks Coursework</a:t>
            </a:r>
            <a:r>
              <a:rPr lang="en-US" smtClean="0"/>
              <a:t>- </a:t>
            </a:r>
            <a:fld id="{6D17D4C7-A224-4493-AEEC-0505625F9118}" type="slidenum">
              <a:rPr lang="en-US" smtClean="0"/>
              <a:pPr/>
              <a:t>3</a:t>
            </a:fld>
            <a:endParaRPr lang="en-US" smtClean="0"/>
          </a:p>
          <a:p>
            <a:r>
              <a:rPr lang="en-GB" smtClean="0"/>
              <a:t>Presented at CIS 2011   © Dr Richard Mitchell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78C0A1CA-C37D-444A-8116-74DC2E25B855}" type="slidenum">
              <a:rPr lang="en-US"/>
              <a:pPr/>
              <a:t>4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539750" y="333375"/>
            <a:ext cx="83534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600" b="1" i="1"/>
              <a:t>Nomenclature in Multi Layer Net</a:t>
            </a:r>
            <a:endParaRPr lang="en-US" sz="3600" b="1" i="1"/>
          </a:p>
        </p:txBody>
      </p:sp>
      <p:grpSp>
        <p:nvGrpSpPr>
          <p:cNvPr id="303" name="Group 302"/>
          <p:cNvGrpSpPr/>
          <p:nvPr/>
        </p:nvGrpSpPr>
        <p:grpSpPr>
          <a:xfrm>
            <a:off x="467544" y="1700808"/>
            <a:ext cx="7560839" cy="4392488"/>
            <a:chOff x="611561" y="1196753"/>
            <a:chExt cx="7632847" cy="4464495"/>
          </a:xfrm>
        </p:grpSpPr>
        <p:sp>
          <p:nvSpPr>
            <p:cNvPr id="137434" name="Freeform 218"/>
            <p:cNvSpPr>
              <a:spLocks noEditPoints="1"/>
            </p:cNvSpPr>
            <p:nvPr/>
          </p:nvSpPr>
          <p:spPr bwMode="auto">
            <a:xfrm>
              <a:off x="2692401" y="1203326"/>
              <a:ext cx="503238" cy="4386263"/>
            </a:xfrm>
            <a:custGeom>
              <a:avLst/>
              <a:gdLst/>
              <a:ahLst/>
              <a:cxnLst>
                <a:cxn ang="0">
                  <a:pos x="0" y="2629"/>
                </a:cxn>
                <a:cxn ang="0">
                  <a:pos x="29" y="2592"/>
                </a:cxn>
                <a:cxn ang="0">
                  <a:pos x="0" y="2445"/>
                </a:cxn>
                <a:cxn ang="0">
                  <a:pos x="29" y="2335"/>
                </a:cxn>
                <a:cxn ang="0">
                  <a:pos x="0" y="2298"/>
                </a:cxn>
                <a:cxn ang="0">
                  <a:pos x="0" y="2115"/>
                </a:cxn>
                <a:cxn ang="0">
                  <a:pos x="29" y="2078"/>
                </a:cxn>
                <a:cxn ang="0">
                  <a:pos x="0" y="1932"/>
                </a:cxn>
                <a:cxn ang="0">
                  <a:pos x="29" y="1822"/>
                </a:cxn>
                <a:cxn ang="0">
                  <a:pos x="0" y="1785"/>
                </a:cxn>
                <a:cxn ang="0">
                  <a:pos x="0" y="1602"/>
                </a:cxn>
                <a:cxn ang="0">
                  <a:pos x="29" y="1565"/>
                </a:cxn>
                <a:cxn ang="0">
                  <a:pos x="0" y="1418"/>
                </a:cxn>
                <a:cxn ang="0">
                  <a:pos x="29" y="1308"/>
                </a:cxn>
                <a:cxn ang="0">
                  <a:pos x="0" y="1271"/>
                </a:cxn>
                <a:cxn ang="0">
                  <a:pos x="0" y="1088"/>
                </a:cxn>
                <a:cxn ang="0">
                  <a:pos x="29" y="1051"/>
                </a:cxn>
                <a:cxn ang="0">
                  <a:pos x="0" y="905"/>
                </a:cxn>
                <a:cxn ang="0">
                  <a:pos x="29" y="795"/>
                </a:cxn>
                <a:cxn ang="0">
                  <a:pos x="0" y="758"/>
                </a:cxn>
                <a:cxn ang="0">
                  <a:pos x="0" y="575"/>
                </a:cxn>
                <a:cxn ang="0">
                  <a:pos x="29" y="538"/>
                </a:cxn>
                <a:cxn ang="0">
                  <a:pos x="0" y="391"/>
                </a:cxn>
                <a:cxn ang="0">
                  <a:pos x="29" y="281"/>
                </a:cxn>
                <a:cxn ang="0">
                  <a:pos x="0" y="244"/>
                </a:cxn>
                <a:cxn ang="0">
                  <a:pos x="0" y="61"/>
                </a:cxn>
                <a:cxn ang="0">
                  <a:pos x="10" y="0"/>
                </a:cxn>
                <a:cxn ang="0">
                  <a:pos x="58" y="0"/>
                </a:cxn>
                <a:cxn ang="0">
                  <a:pos x="144" y="37"/>
                </a:cxn>
                <a:cxn ang="0">
                  <a:pos x="173" y="0"/>
                </a:cxn>
                <a:cxn ang="0">
                  <a:pos x="297" y="0"/>
                </a:cxn>
                <a:cxn ang="0">
                  <a:pos x="288" y="37"/>
                </a:cxn>
                <a:cxn ang="0">
                  <a:pos x="317" y="147"/>
                </a:cxn>
                <a:cxn ang="0">
                  <a:pos x="288" y="257"/>
                </a:cxn>
                <a:cxn ang="0">
                  <a:pos x="317" y="293"/>
                </a:cxn>
                <a:cxn ang="0">
                  <a:pos x="317" y="477"/>
                </a:cxn>
                <a:cxn ang="0">
                  <a:pos x="288" y="513"/>
                </a:cxn>
                <a:cxn ang="0">
                  <a:pos x="317" y="660"/>
                </a:cxn>
                <a:cxn ang="0">
                  <a:pos x="288" y="770"/>
                </a:cxn>
                <a:cxn ang="0">
                  <a:pos x="317" y="807"/>
                </a:cxn>
                <a:cxn ang="0">
                  <a:pos x="317" y="990"/>
                </a:cxn>
                <a:cxn ang="0">
                  <a:pos x="288" y="1027"/>
                </a:cxn>
                <a:cxn ang="0">
                  <a:pos x="317" y="1174"/>
                </a:cxn>
                <a:cxn ang="0">
                  <a:pos x="288" y="1284"/>
                </a:cxn>
                <a:cxn ang="0">
                  <a:pos x="317" y="1320"/>
                </a:cxn>
                <a:cxn ang="0">
                  <a:pos x="317" y="1504"/>
                </a:cxn>
                <a:cxn ang="0">
                  <a:pos x="288" y="1540"/>
                </a:cxn>
                <a:cxn ang="0">
                  <a:pos x="317" y="1687"/>
                </a:cxn>
                <a:cxn ang="0">
                  <a:pos x="288" y="1797"/>
                </a:cxn>
                <a:cxn ang="0">
                  <a:pos x="317" y="1834"/>
                </a:cxn>
                <a:cxn ang="0">
                  <a:pos x="317" y="2017"/>
                </a:cxn>
                <a:cxn ang="0">
                  <a:pos x="288" y="2054"/>
                </a:cxn>
                <a:cxn ang="0">
                  <a:pos x="317" y="2201"/>
                </a:cxn>
                <a:cxn ang="0">
                  <a:pos x="288" y="2311"/>
                </a:cxn>
                <a:cxn ang="0">
                  <a:pos x="317" y="2347"/>
                </a:cxn>
                <a:cxn ang="0">
                  <a:pos x="317" y="2531"/>
                </a:cxn>
                <a:cxn ang="0">
                  <a:pos x="288" y="2567"/>
                </a:cxn>
                <a:cxn ang="0">
                  <a:pos x="317" y="2714"/>
                </a:cxn>
                <a:cxn ang="0">
                  <a:pos x="288" y="2714"/>
                </a:cxn>
                <a:cxn ang="0">
                  <a:pos x="202" y="2763"/>
                </a:cxn>
                <a:cxn ang="0">
                  <a:pos x="115" y="2726"/>
                </a:cxn>
                <a:cxn ang="0">
                  <a:pos x="87" y="2763"/>
                </a:cxn>
              </a:cxnLst>
              <a:rect l="0" t="0" r="r" b="b"/>
              <a:pathLst>
                <a:path w="317" h="2763">
                  <a:moveTo>
                    <a:pt x="0" y="2739"/>
                  </a:moveTo>
                  <a:lnTo>
                    <a:pt x="0" y="2702"/>
                  </a:lnTo>
                  <a:lnTo>
                    <a:pt x="29" y="2702"/>
                  </a:lnTo>
                  <a:lnTo>
                    <a:pt x="29" y="2739"/>
                  </a:lnTo>
                  <a:lnTo>
                    <a:pt x="0" y="2739"/>
                  </a:lnTo>
                  <a:close/>
                  <a:moveTo>
                    <a:pt x="0" y="2665"/>
                  </a:moveTo>
                  <a:lnTo>
                    <a:pt x="0" y="2629"/>
                  </a:lnTo>
                  <a:lnTo>
                    <a:pt x="29" y="2629"/>
                  </a:lnTo>
                  <a:lnTo>
                    <a:pt x="29" y="2665"/>
                  </a:lnTo>
                  <a:lnTo>
                    <a:pt x="0" y="2665"/>
                  </a:lnTo>
                  <a:close/>
                  <a:moveTo>
                    <a:pt x="0" y="2592"/>
                  </a:moveTo>
                  <a:lnTo>
                    <a:pt x="0" y="2555"/>
                  </a:lnTo>
                  <a:lnTo>
                    <a:pt x="29" y="2555"/>
                  </a:lnTo>
                  <a:lnTo>
                    <a:pt x="29" y="2592"/>
                  </a:lnTo>
                  <a:lnTo>
                    <a:pt x="0" y="2592"/>
                  </a:lnTo>
                  <a:close/>
                  <a:moveTo>
                    <a:pt x="0" y="2518"/>
                  </a:moveTo>
                  <a:lnTo>
                    <a:pt x="0" y="2482"/>
                  </a:lnTo>
                  <a:lnTo>
                    <a:pt x="29" y="2482"/>
                  </a:lnTo>
                  <a:lnTo>
                    <a:pt x="29" y="2518"/>
                  </a:lnTo>
                  <a:lnTo>
                    <a:pt x="0" y="2518"/>
                  </a:lnTo>
                  <a:close/>
                  <a:moveTo>
                    <a:pt x="0" y="2445"/>
                  </a:moveTo>
                  <a:lnTo>
                    <a:pt x="0" y="2408"/>
                  </a:lnTo>
                  <a:lnTo>
                    <a:pt x="29" y="2408"/>
                  </a:lnTo>
                  <a:lnTo>
                    <a:pt x="29" y="2445"/>
                  </a:lnTo>
                  <a:lnTo>
                    <a:pt x="0" y="2445"/>
                  </a:lnTo>
                  <a:close/>
                  <a:moveTo>
                    <a:pt x="0" y="2372"/>
                  </a:moveTo>
                  <a:lnTo>
                    <a:pt x="0" y="2335"/>
                  </a:lnTo>
                  <a:lnTo>
                    <a:pt x="29" y="2335"/>
                  </a:lnTo>
                  <a:lnTo>
                    <a:pt x="29" y="2372"/>
                  </a:lnTo>
                  <a:lnTo>
                    <a:pt x="0" y="2372"/>
                  </a:lnTo>
                  <a:close/>
                  <a:moveTo>
                    <a:pt x="0" y="2298"/>
                  </a:moveTo>
                  <a:lnTo>
                    <a:pt x="0" y="2262"/>
                  </a:lnTo>
                  <a:lnTo>
                    <a:pt x="29" y="2262"/>
                  </a:lnTo>
                  <a:lnTo>
                    <a:pt x="29" y="2298"/>
                  </a:lnTo>
                  <a:lnTo>
                    <a:pt x="0" y="2298"/>
                  </a:lnTo>
                  <a:close/>
                  <a:moveTo>
                    <a:pt x="0" y="2225"/>
                  </a:moveTo>
                  <a:lnTo>
                    <a:pt x="0" y="2188"/>
                  </a:lnTo>
                  <a:lnTo>
                    <a:pt x="29" y="2188"/>
                  </a:lnTo>
                  <a:lnTo>
                    <a:pt x="29" y="2225"/>
                  </a:lnTo>
                  <a:lnTo>
                    <a:pt x="0" y="2225"/>
                  </a:lnTo>
                  <a:close/>
                  <a:moveTo>
                    <a:pt x="0" y="2152"/>
                  </a:moveTo>
                  <a:lnTo>
                    <a:pt x="0" y="2115"/>
                  </a:lnTo>
                  <a:lnTo>
                    <a:pt x="29" y="2115"/>
                  </a:lnTo>
                  <a:lnTo>
                    <a:pt x="29" y="2152"/>
                  </a:lnTo>
                  <a:lnTo>
                    <a:pt x="0" y="2152"/>
                  </a:lnTo>
                  <a:close/>
                  <a:moveTo>
                    <a:pt x="0" y="2078"/>
                  </a:moveTo>
                  <a:lnTo>
                    <a:pt x="0" y="2042"/>
                  </a:lnTo>
                  <a:lnTo>
                    <a:pt x="29" y="2042"/>
                  </a:lnTo>
                  <a:lnTo>
                    <a:pt x="29" y="2078"/>
                  </a:lnTo>
                  <a:lnTo>
                    <a:pt x="0" y="2078"/>
                  </a:lnTo>
                  <a:close/>
                  <a:moveTo>
                    <a:pt x="0" y="2005"/>
                  </a:moveTo>
                  <a:lnTo>
                    <a:pt x="0" y="1968"/>
                  </a:lnTo>
                  <a:lnTo>
                    <a:pt x="29" y="1968"/>
                  </a:lnTo>
                  <a:lnTo>
                    <a:pt x="29" y="2005"/>
                  </a:lnTo>
                  <a:lnTo>
                    <a:pt x="0" y="2005"/>
                  </a:lnTo>
                  <a:close/>
                  <a:moveTo>
                    <a:pt x="0" y="1932"/>
                  </a:moveTo>
                  <a:lnTo>
                    <a:pt x="0" y="1895"/>
                  </a:lnTo>
                  <a:lnTo>
                    <a:pt x="29" y="1895"/>
                  </a:lnTo>
                  <a:lnTo>
                    <a:pt x="29" y="1932"/>
                  </a:lnTo>
                  <a:lnTo>
                    <a:pt x="0" y="1932"/>
                  </a:lnTo>
                  <a:close/>
                  <a:moveTo>
                    <a:pt x="0" y="1858"/>
                  </a:moveTo>
                  <a:lnTo>
                    <a:pt x="0" y="1822"/>
                  </a:lnTo>
                  <a:lnTo>
                    <a:pt x="29" y="1822"/>
                  </a:lnTo>
                  <a:lnTo>
                    <a:pt x="29" y="1858"/>
                  </a:lnTo>
                  <a:lnTo>
                    <a:pt x="0" y="1858"/>
                  </a:lnTo>
                  <a:close/>
                  <a:moveTo>
                    <a:pt x="0" y="1785"/>
                  </a:moveTo>
                  <a:lnTo>
                    <a:pt x="0" y="1748"/>
                  </a:lnTo>
                  <a:lnTo>
                    <a:pt x="29" y="1748"/>
                  </a:lnTo>
                  <a:lnTo>
                    <a:pt x="29" y="1785"/>
                  </a:lnTo>
                  <a:lnTo>
                    <a:pt x="0" y="1785"/>
                  </a:lnTo>
                  <a:close/>
                  <a:moveTo>
                    <a:pt x="0" y="1712"/>
                  </a:moveTo>
                  <a:lnTo>
                    <a:pt x="0" y="1675"/>
                  </a:lnTo>
                  <a:lnTo>
                    <a:pt x="29" y="1675"/>
                  </a:lnTo>
                  <a:lnTo>
                    <a:pt x="29" y="1712"/>
                  </a:lnTo>
                  <a:lnTo>
                    <a:pt x="0" y="1712"/>
                  </a:lnTo>
                  <a:close/>
                  <a:moveTo>
                    <a:pt x="0" y="1638"/>
                  </a:moveTo>
                  <a:lnTo>
                    <a:pt x="0" y="1602"/>
                  </a:lnTo>
                  <a:lnTo>
                    <a:pt x="29" y="1602"/>
                  </a:lnTo>
                  <a:lnTo>
                    <a:pt x="29" y="1638"/>
                  </a:lnTo>
                  <a:lnTo>
                    <a:pt x="0" y="1638"/>
                  </a:lnTo>
                  <a:close/>
                  <a:moveTo>
                    <a:pt x="0" y="1565"/>
                  </a:moveTo>
                  <a:lnTo>
                    <a:pt x="0" y="1528"/>
                  </a:lnTo>
                  <a:lnTo>
                    <a:pt x="29" y="1528"/>
                  </a:lnTo>
                  <a:lnTo>
                    <a:pt x="29" y="1565"/>
                  </a:lnTo>
                  <a:lnTo>
                    <a:pt x="0" y="1565"/>
                  </a:lnTo>
                  <a:close/>
                  <a:moveTo>
                    <a:pt x="0" y="1491"/>
                  </a:moveTo>
                  <a:lnTo>
                    <a:pt x="0" y="1455"/>
                  </a:lnTo>
                  <a:lnTo>
                    <a:pt x="29" y="1455"/>
                  </a:lnTo>
                  <a:lnTo>
                    <a:pt x="29" y="1491"/>
                  </a:lnTo>
                  <a:lnTo>
                    <a:pt x="0" y="1491"/>
                  </a:lnTo>
                  <a:close/>
                  <a:moveTo>
                    <a:pt x="0" y="1418"/>
                  </a:moveTo>
                  <a:lnTo>
                    <a:pt x="0" y="1381"/>
                  </a:lnTo>
                  <a:lnTo>
                    <a:pt x="29" y="1381"/>
                  </a:lnTo>
                  <a:lnTo>
                    <a:pt x="29" y="1418"/>
                  </a:lnTo>
                  <a:lnTo>
                    <a:pt x="0" y="1418"/>
                  </a:lnTo>
                  <a:close/>
                  <a:moveTo>
                    <a:pt x="0" y="1345"/>
                  </a:moveTo>
                  <a:lnTo>
                    <a:pt x="0" y="1308"/>
                  </a:lnTo>
                  <a:lnTo>
                    <a:pt x="29" y="1308"/>
                  </a:lnTo>
                  <a:lnTo>
                    <a:pt x="29" y="1345"/>
                  </a:lnTo>
                  <a:lnTo>
                    <a:pt x="0" y="1345"/>
                  </a:lnTo>
                  <a:close/>
                  <a:moveTo>
                    <a:pt x="0" y="1271"/>
                  </a:moveTo>
                  <a:lnTo>
                    <a:pt x="0" y="1235"/>
                  </a:lnTo>
                  <a:lnTo>
                    <a:pt x="29" y="1235"/>
                  </a:lnTo>
                  <a:lnTo>
                    <a:pt x="29" y="1271"/>
                  </a:lnTo>
                  <a:lnTo>
                    <a:pt x="0" y="1271"/>
                  </a:lnTo>
                  <a:close/>
                  <a:moveTo>
                    <a:pt x="0" y="1198"/>
                  </a:moveTo>
                  <a:lnTo>
                    <a:pt x="0" y="1161"/>
                  </a:lnTo>
                  <a:lnTo>
                    <a:pt x="29" y="1161"/>
                  </a:lnTo>
                  <a:lnTo>
                    <a:pt x="29" y="1198"/>
                  </a:lnTo>
                  <a:lnTo>
                    <a:pt x="0" y="1198"/>
                  </a:lnTo>
                  <a:close/>
                  <a:moveTo>
                    <a:pt x="0" y="1125"/>
                  </a:moveTo>
                  <a:lnTo>
                    <a:pt x="0" y="1088"/>
                  </a:lnTo>
                  <a:lnTo>
                    <a:pt x="29" y="1088"/>
                  </a:lnTo>
                  <a:lnTo>
                    <a:pt x="29" y="1125"/>
                  </a:lnTo>
                  <a:lnTo>
                    <a:pt x="0" y="1125"/>
                  </a:lnTo>
                  <a:close/>
                  <a:moveTo>
                    <a:pt x="0" y="1051"/>
                  </a:moveTo>
                  <a:lnTo>
                    <a:pt x="0" y="1015"/>
                  </a:lnTo>
                  <a:lnTo>
                    <a:pt x="29" y="1015"/>
                  </a:lnTo>
                  <a:lnTo>
                    <a:pt x="29" y="1051"/>
                  </a:lnTo>
                  <a:lnTo>
                    <a:pt x="0" y="1051"/>
                  </a:lnTo>
                  <a:close/>
                  <a:moveTo>
                    <a:pt x="0" y="978"/>
                  </a:moveTo>
                  <a:lnTo>
                    <a:pt x="0" y="941"/>
                  </a:lnTo>
                  <a:lnTo>
                    <a:pt x="29" y="941"/>
                  </a:lnTo>
                  <a:lnTo>
                    <a:pt x="29" y="978"/>
                  </a:lnTo>
                  <a:lnTo>
                    <a:pt x="0" y="978"/>
                  </a:lnTo>
                  <a:close/>
                  <a:moveTo>
                    <a:pt x="0" y="905"/>
                  </a:moveTo>
                  <a:lnTo>
                    <a:pt x="0" y="868"/>
                  </a:lnTo>
                  <a:lnTo>
                    <a:pt x="29" y="868"/>
                  </a:lnTo>
                  <a:lnTo>
                    <a:pt x="29" y="905"/>
                  </a:lnTo>
                  <a:lnTo>
                    <a:pt x="0" y="905"/>
                  </a:lnTo>
                  <a:close/>
                  <a:moveTo>
                    <a:pt x="0" y="831"/>
                  </a:moveTo>
                  <a:lnTo>
                    <a:pt x="0" y="795"/>
                  </a:lnTo>
                  <a:lnTo>
                    <a:pt x="29" y="795"/>
                  </a:lnTo>
                  <a:lnTo>
                    <a:pt x="29" y="831"/>
                  </a:lnTo>
                  <a:lnTo>
                    <a:pt x="0" y="831"/>
                  </a:lnTo>
                  <a:close/>
                  <a:moveTo>
                    <a:pt x="0" y="758"/>
                  </a:moveTo>
                  <a:lnTo>
                    <a:pt x="0" y="721"/>
                  </a:lnTo>
                  <a:lnTo>
                    <a:pt x="29" y="721"/>
                  </a:lnTo>
                  <a:lnTo>
                    <a:pt x="29" y="758"/>
                  </a:lnTo>
                  <a:lnTo>
                    <a:pt x="0" y="758"/>
                  </a:lnTo>
                  <a:close/>
                  <a:moveTo>
                    <a:pt x="0" y="685"/>
                  </a:moveTo>
                  <a:lnTo>
                    <a:pt x="0" y="648"/>
                  </a:lnTo>
                  <a:lnTo>
                    <a:pt x="29" y="648"/>
                  </a:lnTo>
                  <a:lnTo>
                    <a:pt x="29" y="685"/>
                  </a:lnTo>
                  <a:lnTo>
                    <a:pt x="0" y="685"/>
                  </a:lnTo>
                  <a:close/>
                  <a:moveTo>
                    <a:pt x="0" y="611"/>
                  </a:moveTo>
                  <a:lnTo>
                    <a:pt x="0" y="575"/>
                  </a:lnTo>
                  <a:lnTo>
                    <a:pt x="29" y="575"/>
                  </a:lnTo>
                  <a:lnTo>
                    <a:pt x="29" y="611"/>
                  </a:lnTo>
                  <a:lnTo>
                    <a:pt x="0" y="611"/>
                  </a:lnTo>
                  <a:close/>
                  <a:moveTo>
                    <a:pt x="0" y="538"/>
                  </a:moveTo>
                  <a:lnTo>
                    <a:pt x="0" y="501"/>
                  </a:lnTo>
                  <a:lnTo>
                    <a:pt x="29" y="501"/>
                  </a:lnTo>
                  <a:lnTo>
                    <a:pt x="29" y="538"/>
                  </a:lnTo>
                  <a:lnTo>
                    <a:pt x="0" y="538"/>
                  </a:lnTo>
                  <a:close/>
                  <a:moveTo>
                    <a:pt x="0" y="464"/>
                  </a:moveTo>
                  <a:lnTo>
                    <a:pt x="0" y="428"/>
                  </a:lnTo>
                  <a:lnTo>
                    <a:pt x="29" y="428"/>
                  </a:lnTo>
                  <a:lnTo>
                    <a:pt x="29" y="464"/>
                  </a:lnTo>
                  <a:lnTo>
                    <a:pt x="0" y="464"/>
                  </a:lnTo>
                  <a:close/>
                  <a:moveTo>
                    <a:pt x="0" y="391"/>
                  </a:moveTo>
                  <a:lnTo>
                    <a:pt x="0" y="354"/>
                  </a:lnTo>
                  <a:lnTo>
                    <a:pt x="29" y="354"/>
                  </a:lnTo>
                  <a:lnTo>
                    <a:pt x="29" y="391"/>
                  </a:lnTo>
                  <a:lnTo>
                    <a:pt x="0" y="391"/>
                  </a:lnTo>
                  <a:close/>
                  <a:moveTo>
                    <a:pt x="0" y="318"/>
                  </a:moveTo>
                  <a:lnTo>
                    <a:pt x="0" y="281"/>
                  </a:lnTo>
                  <a:lnTo>
                    <a:pt x="29" y="281"/>
                  </a:lnTo>
                  <a:lnTo>
                    <a:pt x="29" y="318"/>
                  </a:lnTo>
                  <a:lnTo>
                    <a:pt x="0" y="318"/>
                  </a:lnTo>
                  <a:close/>
                  <a:moveTo>
                    <a:pt x="0" y="244"/>
                  </a:moveTo>
                  <a:lnTo>
                    <a:pt x="0" y="208"/>
                  </a:lnTo>
                  <a:lnTo>
                    <a:pt x="29" y="208"/>
                  </a:lnTo>
                  <a:lnTo>
                    <a:pt x="29" y="244"/>
                  </a:lnTo>
                  <a:lnTo>
                    <a:pt x="0" y="244"/>
                  </a:lnTo>
                  <a:close/>
                  <a:moveTo>
                    <a:pt x="0" y="171"/>
                  </a:moveTo>
                  <a:lnTo>
                    <a:pt x="0" y="134"/>
                  </a:lnTo>
                  <a:lnTo>
                    <a:pt x="29" y="134"/>
                  </a:lnTo>
                  <a:lnTo>
                    <a:pt x="29" y="171"/>
                  </a:lnTo>
                  <a:lnTo>
                    <a:pt x="0" y="171"/>
                  </a:lnTo>
                  <a:close/>
                  <a:moveTo>
                    <a:pt x="0" y="98"/>
                  </a:moveTo>
                  <a:lnTo>
                    <a:pt x="0" y="61"/>
                  </a:lnTo>
                  <a:lnTo>
                    <a:pt x="29" y="61"/>
                  </a:lnTo>
                  <a:lnTo>
                    <a:pt x="29" y="98"/>
                  </a:lnTo>
                  <a:lnTo>
                    <a:pt x="0" y="98"/>
                  </a:lnTo>
                  <a:close/>
                  <a:moveTo>
                    <a:pt x="0" y="2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9" y="0"/>
                  </a:lnTo>
                  <a:lnTo>
                    <a:pt x="29" y="37"/>
                  </a:lnTo>
                  <a:lnTo>
                    <a:pt x="10" y="37"/>
                  </a:lnTo>
                  <a:lnTo>
                    <a:pt x="29" y="12"/>
                  </a:lnTo>
                  <a:lnTo>
                    <a:pt x="29" y="24"/>
                  </a:lnTo>
                  <a:lnTo>
                    <a:pt x="0" y="24"/>
                  </a:lnTo>
                  <a:close/>
                  <a:moveTo>
                    <a:pt x="58" y="0"/>
                  </a:moveTo>
                  <a:lnTo>
                    <a:pt x="87" y="0"/>
                  </a:lnTo>
                  <a:lnTo>
                    <a:pt x="87" y="37"/>
                  </a:lnTo>
                  <a:lnTo>
                    <a:pt x="58" y="37"/>
                  </a:lnTo>
                  <a:lnTo>
                    <a:pt x="58" y="0"/>
                  </a:lnTo>
                  <a:close/>
                  <a:moveTo>
                    <a:pt x="115" y="0"/>
                  </a:moveTo>
                  <a:lnTo>
                    <a:pt x="144" y="0"/>
                  </a:lnTo>
                  <a:lnTo>
                    <a:pt x="144" y="37"/>
                  </a:lnTo>
                  <a:lnTo>
                    <a:pt x="115" y="37"/>
                  </a:lnTo>
                  <a:lnTo>
                    <a:pt x="115" y="0"/>
                  </a:lnTo>
                  <a:close/>
                  <a:moveTo>
                    <a:pt x="173" y="0"/>
                  </a:moveTo>
                  <a:lnTo>
                    <a:pt x="202" y="0"/>
                  </a:lnTo>
                  <a:lnTo>
                    <a:pt x="202" y="37"/>
                  </a:lnTo>
                  <a:lnTo>
                    <a:pt x="173" y="37"/>
                  </a:lnTo>
                  <a:lnTo>
                    <a:pt x="173" y="0"/>
                  </a:lnTo>
                  <a:close/>
                  <a:moveTo>
                    <a:pt x="230" y="0"/>
                  </a:moveTo>
                  <a:lnTo>
                    <a:pt x="259" y="0"/>
                  </a:lnTo>
                  <a:lnTo>
                    <a:pt x="259" y="37"/>
                  </a:lnTo>
                  <a:lnTo>
                    <a:pt x="230" y="37"/>
                  </a:lnTo>
                  <a:lnTo>
                    <a:pt x="230" y="0"/>
                  </a:lnTo>
                  <a:close/>
                  <a:moveTo>
                    <a:pt x="288" y="0"/>
                  </a:moveTo>
                  <a:lnTo>
                    <a:pt x="297" y="0"/>
                  </a:lnTo>
                  <a:lnTo>
                    <a:pt x="307" y="0"/>
                  </a:lnTo>
                  <a:lnTo>
                    <a:pt x="317" y="12"/>
                  </a:lnTo>
                  <a:lnTo>
                    <a:pt x="317" y="37"/>
                  </a:lnTo>
                  <a:lnTo>
                    <a:pt x="288" y="37"/>
                  </a:lnTo>
                  <a:lnTo>
                    <a:pt x="288" y="12"/>
                  </a:lnTo>
                  <a:lnTo>
                    <a:pt x="297" y="37"/>
                  </a:lnTo>
                  <a:lnTo>
                    <a:pt x="288" y="37"/>
                  </a:lnTo>
                  <a:lnTo>
                    <a:pt x="288" y="0"/>
                  </a:lnTo>
                  <a:close/>
                  <a:moveTo>
                    <a:pt x="317" y="73"/>
                  </a:moveTo>
                  <a:lnTo>
                    <a:pt x="317" y="110"/>
                  </a:lnTo>
                  <a:lnTo>
                    <a:pt x="288" y="110"/>
                  </a:lnTo>
                  <a:lnTo>
                    <a:pt x="288" y="73"/>
                  </a:lnTo>
                  <a:lnTo>
                    <a:pt x="317" y="73"/>
                  </a:lnTo>
                  <a:close/>
                  <a:moveTo>
                    <a:pt x="317" y="147"/>
                  </a:moveTo>
                  <a:lnTo>
                    <a:pt x="317" y="183"/>
                  </a:lnTo>
                  <a:lnTo>
                    <a:pt x="288" y="183"/>
                  </a:lnTo>
                  <a:lnTo>
                    <a:pt x="288" y="147"/>
                  </a:lnTo>
                  <a:lnTo>
                    <a:pt x="317" y="147"/>
                  </a:lnTo>
                  <a:close/>
                  <a:moveTo>
                    <a:pt x="317" y="220"/>
                  </a:moveTo>
                  <a:lnTo>
                    <a:pt x="317" y="257"/>
                  </a:lnTo>
                  <a:lnTo>
                    <a:pt x="288" y="257"/>
                  </a:lnTo>
                  <a:lnTo>
                    <a:pt x="288" y="220"/>
                  </a:lnTo>
                  <a:lnTo>
                    <a:pt x="317" y="220"/>
                  </a:lnTo>
                  <a:close/>
                  <a:moveTo>
                    <a:pt x="317" y="293"/>
                  </a:moveTo>
                  <a:lnTo>
                    <a:pt x="317" y="330"/>
                  </a:lnTo>
                  <a:lnTo>
                    <a:pt x="288" y="330"/>
                  </a:lnTo>
                  <a:lnTo>
                    <a:pt x="288" y="293"/>
                  </a:lnTo>
                  <a:lnTo>
                    <a:pt x="317" y="293"/>
                  </a:lnTo>
                  <a:close/>
                  <a:moveTo>
                    <a:pt x="317" y="367"/>
                  </a:moveTo>
                  <a:lnTo>
                    <a:pt x="317" y="403"/>
                  </a:lnTo>
                  <a:lnTo>
                    <a:pt x="288" y="403"/>
                  </a:lnTo>
                  <a:lnTo>
                    <a:pt x="288" y="367"/>
                  </a:lnTo>
                  <a:lnTo>
                    <a:pt x="317" y="367"/>
                  </a:lnTo>
                  <a:close/>
                  <a:moveTo>
                    <a:pt x="317" y="440"/>
                  </a:moveTo>
                  <a:lnTo>
                    <a:pt x="317" y="477"/>
                  </a:lnTo>
                  <a:lnTo>
                    <a:pt x="288" y="477"/>
                  </a:lnTo>
                  <a:lnTo>
                    <a:pt x="288" y="440"/>
                  </a:lnTo>
                  <a:lnTo>
                    <a:pt x="317" y="440"/>
                  </a:lnTo>
                  <a:close/>
                  <a:moveTo>
                    <a:pt x="317" y="513"/>
                  </a:moveTo>
                  <a:lnTo>
                    <a:pt x="317" y="550"/>
                  </a:lnTo>
                  <a:lnTo>
                    <a:pt x="288" y="550"/>
                  </a:lnTo>
                  <a:lnTo>
                    <a:pt x="288" y="513"/>
                  </a:lnTo>
                  <a:lnTo>
                    <a:pt x="317" y="513"/>
                  </a:lnTo>
                  <a:close/>
                  <a:moveTo>
                    <a:pt x="317" y="587"/>
                  </a:moveTo>
                  <a:lnTo>
                    <a:pt x="317" y="623"/>
                  </a:lnTo>
                  <a:lnTo>
                    <a:pt x="288" y="623"/>
                  </a:lnTo>
                  <a:lnTo>
                    <a:pt x="288" y="587"/>
                  </a:lnTo>
                  <a:lnTo>
                    <a:pt x="317" y="587"/>
                  </a:lnTo>
                  <a:close/>
                  <a:moveTo>
                    <a:pt x="317" y="660"/>
                  </a:moveTo>
                  <a:lnTo>
                    <a:pt x="317" y="697"/>
                  </a:lnTo>
                  <a:lnTo>
                    <a:pt x="288" y="697"/>
                  </a:lnTo>
                  <a:lnTo>
                    <a:pt x="288" y="660"/>
                  </a:lnTo>
                  <a:lnTo>
                    <a:pt x="317" y="660"/>
                  </a:lnTo>
                  <a:close/>
                  <a:moveTo>
                    <a:pt x="317" y="733"/>
                  </a:moveTo>
                  <a:lnTo>
                    <a:pt x="317" y="770"/>
                  </a:lnTo>
                  <a:lnTo>
                    <a:pt x="288" y="770"/>
                  </a:lnTo>
                  <a:lnTo>
                    <a:pt x="288" y="733"/>
                  </a:lnTo>
                  <a:lnTo>
                    <a:pt x="317" y="733"/>
                  </a:lnTo>
                  <a:close/>
                  <a:moveTo>
                    <a:pt x="317" y="807"/>
                  </a:moveTo>
                  <a:lnTo>
                    <a:pt x="317" y="844"/>
                  </a:lnTo>
                  <a:lnTo>
                    <a:pt x="288" y="844"/>
                  </a:lnTo>
                  <a:lnTo>
                    <a:pt x="288" y="807"/>
                  </a:lnTo>
                  <a:lnTo>
                    <a:pt x="317" y="807"/>
                  </a:lnTo>
                  <a:close/>
                  <a:moveTo>
                    <a:pt x="317" y="880"/>
                  </a:moveTo>
                  <a:lnTo>
                    <a:pt x="317" y="917"/>
                  </a:lnTo>
                  <a:lnTo>
                    <a:pt x="288" y="917"/>
                  </a:lnTo>
                  <a:lnTo>
                    <a:pt x="288" y="880"/>
                  </a:lnTo>
                  <a:lnTo>
                    <a:pt x="317" y="880"/>
                  </a:lnTo>
                  <a:close/>
                  <a:moveTo>
                    <a:pt x="317" y="954"/>
                  </a:moveTo>
                  <a:lnTo>
                    <a:pt x="317" y="990"/>
                  </a:lnTo>
                  <a:lnTo>
                    <a:pt x="288" y="990"/>
                  </a:lnTo>
                  <a:lnTo>
                    <a:pt x="288" y="954"/>
                  </a:lnTo>
                  <a:lnTo>
                    <a:pt x="317" y="954"/>
                  </a:lnTo>
                  <a:close/>
                  <a:moveTo>
                    <a:pt x="317" y="1027"/>
                  </a:moveTo>
                  <a:lnTo>
                    <a:pt x="317" y="1064"/>
                  </a:lnTo>
                  <a:lnTo>
                    <a:pt x="288" y="1064"/>
                  </a:lnTo>
                  <a:lnTo>
                    <a:pt x="288" y="1027"/>
                  </a:lnTo>
                  <a:lnTo>
                    <a:pt x="317" y="1027"/>
                  </a:lnTo>
                  <a:close/>
                  <a:moveTo>
                    <a:pt x="317" y="1100"/>
                  </a:moveTo>
                  <a:lnTo>
                    <a:pt x="317" y="1137"/>
                  </a:lnTo>
                  <a:lnTo>
                    <a:pt x="288" y="1137"/>
                  </a:lnTo>
                  <a:lnTo>
                    <a:pt x="288" y="1100"/>
                  </a:lnTo>
                  <a:lnTo>
                    <a:pt x="317" y="1100"/>
                  </a:lnTo>
                  <a:close/>
                  <a:moveTo>
                    <a:pt x="317" y="1174"/>
                  </a:moveTo>
                  <a:lnTo>
                    <a:pt x="317" y="1210"/>
                  </a:lnTo>
                  <a:lnTo>
                    <a:pt x="288" y="1210"/>
                  </a:lnTo>
                  <a:lnTo>
                    <a:pt x="288" y="1174"/>
                  </a:lnTo>
                  <a:lnTo>
                    <a:pt x="317" y="1174"/>
                  </a:lnTo>
                  <a:close/>
                  <a:moveTo>
                    <a:pt x="317" y="1247"/>
                  </a:moveTo>
                  <a:lnTo>
                    <a:pt x="317" y="1284"/>
                  </a:lnTo>
                  <a:lnTo>
                    <a:pt x="288" y="1284"/>
                  </a:lnTo>
                  <a:lnTo>
                    <a:pt x="288" y="1247"/>
                  </a:lnTo>
                  <a:lnTo>
                    <a:pt x="317" y="1247"/>
                  </a:lnTo>
                  <a:close/>
                  <a:moveTo>
                    <a:pt x="317" y="1320"/>
                  </a:moveTo>
                  <a:lnTo>
                    <a:pt x="317" y="1357"/>
                  </a:lnTo>
                  <a:lnTo>
                    <a:pt x="288" y="1357"/>
                  </a:lnTo>
                  <a:lnTo>
                    <a:pt x="288" y="1320"/>
                  </a:lnTo>
                  <a:lnTo>
                    <a:pt x="317" y="1320"/>
                  </a:lnTo>
                  <a:close/>
                  <a:moveTo>
                    <a:pt x="317" y="1394"/>
                  </a:moveTo>
                  <a:lnTo>
                    <a:pt x="317" y="1430"/>
                  </a:lnTo>
                  <a:lnTo>
                    <a:pt x="288" y="1430"/>
                  </a:lnTo>
                  <a:lnTo>
                    <a:pt x="288" y="1394"/>
                  </a:lnTo>
                  <a:lnTo>
                    <a:pt x="317" y="1394"/>
                  </a:lnTo>
                  <a:close/>
                  <a:moveTo>
                    <a:pt x="317" y="1467"/>
                  </a:moveTo>
                  <a:lnTo>
                    <a:pt x="317" y="1504"/>
                  </a:lnTo>
                  <a:lnTo>
                    <a:pt x="288" y="1504"/>
                  </a:lnTo>
                  <a:lnTo>
                    <a:pt x="288" y="1467"/>
                  </a:lnTo>
                  <a:lnTo>
                    <a:pt x="317" y="1467"/>
                  </a:lnTo>
                  <a:close/>
                  <a:moveTo>
                    <a:pt x="317" y="1540"/>
                  </a:moveTo>
                  <a:lnTo>
                    <a:pt x="317" y="1577"/>
                  </a:lnTo>
                  <a:lnTo>
                    <a:pt x="288" y="1577"/>
                  </a:lnTo>
                  <a:lnTo>
                    <a:pt x="288" y="1540"/>
                  </a:lnTo>
                  <a:lnTo>
                    <a:pt x="317" y="1540"/>
                  </a:lnTo>
                  <a:close/>
                  <a:moveTo>
                    <a:pt x="317" y="1614"/>
                  </a:moveTo>
                  <a:lnTo>
                    <a:pt x="317" y="1650"/>
                  </a:lnTo>
                  <a:lnTo>
                    <a:pt x="288" y="1650"/>
                  </a:lnTo>
                  <a:lnTo>
                    <a:pt x="288" y="1614"/>
                  </a:lnTo>
                  <a:lnTo>
                    <a:pt x="317" y="1614"/>
                  </a:lnTo>
                  <a:close/>
                  <a:moveTo>
                    <a:pt x="317" y="1687"/>
                  </a:moveTo>
                  <a:lnTo>
                    <a:pt x="317" y="1724"/>
                  </a:lnTo>
                  <a:lnTo>
                    <a:pt x="288" y="1724"/>
                  </a:lnTo>
                  <a:lnTo>
                    <a:pt x="288" y="1687"/>
                  </a:lnTo>
                  <a:lnTo>
                    <a:pt x="317" y="1687"/>
                  </a:lnTo>
                  <a:close/>
                  <a:moveTo>
                    <a:pt x="317" y="1760"/>
                  </a:moveTo>
                  <a:lnTo>
                    <a:pt x="317" y="1797"/>
                  </a:lnTo>
                  <a:lnTo>
                    <a:pt x="288" y="1797"/>
                  </a:lnTo>
                  <a:lnTo>
                    <a:pt x="288" y="1760"/>
                  </a:lnTo>
                  <a:lnTo>
                    <a:pt x="317" y="1760"/>
                  </a:lnTo>
                  <a:close/>
                  <a:moveTo>
                    <a:pt x="317" y="1834"/>
                  </a:moveTo>
                  <a:lnTo>
                    <a:pt x="317" y="1870"/>
                  </a:lnTo>
                  <a:lnTo>
                    <a:pt x="288" y="1870"/>
                  </a:lnTo>
                  <a:lnTo>
                    <a:pt x="288" y="1834"/>
                  </a:lnTo>
                  <a:lnTo>
                    <a:pt x="317" y="1834"/>
                  </a:lnTo>
                  <a:close/>
                  <a:moveTo>
                    <a:pt x="317" y="1907"/>
                  </a:moveTo>
                  <a:lnTo>
                    <a:pt x="317" y="1944"/>
                  </a:lnTo>
                  <a:lnTo>
                    <a:pt x="288" y="1944"/>
                  </a:lnTo>
                  <a:lnTo>
                    <a:pt x="288" y="1907"/>
                  </a:lnTo>
                  <a:lnTo>
                    <a:pt x="317" y="1907"/>
                  </a:lnTo>
                  <a:close/>
                  <a:moveTo>
                    <a:pt x="317" y="1981"/>
                  </a:moveTo>
                  <a:lnTo>
                    <a:pt x="317" y="2017"/>
                  </a:lnTo>
                  <a:lnTo>
                    <a:pt x="288" y="2017"/>
                  </a:lnTo>
                  <a:lnTo>
                    <a:pt x="288" y="1981"/>
                  </a:lnTo>
                  <a:lnTo>
                    <a:pt x="317" y="1981"/>
                  </a:lnTo>
                  <a:close/>
                  <a:moveTo>
                    <a:pt x="317" y="2054"/>
                  </a:moveTo>
                  <a:lnTo>
                    <a:pt x="317" y="2091"/>
                  </a:lnTo>
                  <a:lnTo>
                    <a:pt x="288" y="2091"/>
                  </a:lnTo>
                  <a:lnTo>
                    <a:pt x="288" y="2054"/>
                  </a:lnTo>
                  <a:lnTo>
                    <a:pt x="317" y="2054"/>
                  </a:lnTo>
                  <a:close/>
                  <a:moveTo>
                    <a:pt x="317" y="2127"/>
                  </a:moveTo>
                  <a:lnTo>
                    <a:pt x="317" y="2164"/>
                  </a:lnTo>
                  <a:lnTo>
                    <a:pt x="288" y="2164"/>
                  </a:lnTo>
                  <a:lnTo>
                    <a:pt x="288" y="2127"/>
                  </a:lnTo>
                  <a:lnTo>
                    <a:pt x="317" y="2127"/>
                  </a:lnTo>
                  <a:close/>
                  <a:moveTo>
                    <a:pt x="317" y="2201"/>
                  </a:moveTo>
                  <a:lnTo>
                    <a:pt x="317" y="2237"/>
                  </a:lnTo>
                  <a:lnTo>
                    <a:pt x="288" y="2237"/>
                  </a:lnTo>
                  <a:lnTo>
                    <a:pt x="288" y="2201"/>
                  </a:lnTo>
                  <a:lnTo>
                    <a:pt x="317" y="2201"/>
                  </a:lnTo>
                  <a:close/>
                  <a:moveTo>
                    <a:pt x="317" y="2274"/>
                  </a:moveTo>
                  <a:lnTo>
                    <a:pt x="317" y="2311"/>
                  </a:lnTo>
                  <a:lnTo>
                    <a:pt x="288" y="2311"/>
                  </a:lnTo>
                  <a:lnTo>
                    <a:pt x="288" y="2274"/>
                  </a:lnTo>
                  <a:lnTo>
                    <a:pt x="317" y="2274"/>
                  </a:lnTo>
                  <a:close/>
                  <a:moveTo>
                    <a:pt x="317" y="2347"/>
                  </a:moveTo>
                  <a:lnTo>
                    <a:pt x="317" y="2384"/>
                  </a:lnTo>
                  <a:lnTo>
                    <a:pt x="288" y="2384"/>
                  </a:lnTo>
                  <a:lnTo>
                    <a:pt x="288" y="2347"/>
                  </a:lnTo>
                  <a:lnTo>
                    <a:pt x="317" y="2347"/>
                  </a:lnTo>
                  <a:close/>
                  <a:moveTo>
                    <a:pt x="317" y="2421"/>
                  </a:moveTo>
                  <a:lnTo>
                    <a:pt x="317" y="2457"/>
                  </a:lnTo>
                  <a:lnTo>
                    <a:pt x="288" y="2457"/>
                  </a:lnTo>
                  <a:lnTo>
                    <a:pt x="288" y="2421"/>
                  </a:lnTo>
                  <a:lnTo>
                    <a:pt x="317" y="2421"/>
                  </a:lnTo>
                  <a:close/>
                  <a:moveTo>
                    <a:pt x="317" y="2494"/>
                  </a:moveTo>
                  <a:lnTo>
                    <a:pt x="317" y="2531"/>
                  </a:lnTo>
                  <a:lnTo>
                    <a:pt x="288" y="2531"/>
                  </a:lnTo>
                  <a:lnTo>
                    <a:pt x="288" y="2494"/>
                  </a:lnTo>
                  <a:lnTo>
                    <a:pt x="317" y="2494"/>
                  </a:lnTo>
                  <a:close/>
                  <a:moveTo>
                    <a:pt x="317" y="2567"/>
                  </a:moveTo>
                  <a:lnTo>
                    <a:pt x="317" y="2604"/>
                  </a:lnTo>
                  <a:lnTo>
                    <a:pt x="288" y="2604"/>
                  </a:lnTo>
                  <a:lnTo>
                    <a:pt x="288" y="2567"/>
                  </a:lnTo>
                  <a:lnTo>
                    <a:pt x="317" y="2567"/>
                  </a:lnTo>
                  <a:close/>
                  <a:moveTo>
                    <a:pt x="317" y="2641"/>
                  </a:moveTo>
                  <a:lnTo>
                    <a:pt x="317" y="2677"/>
                  </a:lnTo>
                  <a:lnTo>
                    <a:pt x="288" y="2677"/>
                  </a:lnTo>
                  <a:lnTo>
                    <a:pt x="288" y="2641"/>
                  </a:lnTo>
                  <a:lnTo>
                    <a:pt x="317" y="2641"/>
                  </a:lnTo>
                  <a:close/>
                  <a:moveTo>
                    <a:pt x="317" y="2714"/>
                  </a:moveTo>
                  <a:lnTo>
                    <a:pt x="317" y="2739"/>
                  </a:lnTo>
                  <a:lnTo>
                    <a:pt x="297" y="2763"/>
                  </a:lnTo>
                  <a:lnTo>
                    <a:pt x="288" y="2763"/>
                  </a:lnTo>
                  <a:lnTo>
                    <a:pt x="288" y="2726"/>
                  </a:lnTo>
                  <a:lnTo>
                    <a:pt x="297" y="2726"/>
                  </a:lnTo>
                  <a:lnTo>
                    <a:pt x="288" y="2739"/>
                  </a:lnTo>
                  <a:lnTo>
                    <a:pt x="288" y="2714"/>
                  </a:lnTo>
                  <a:lnTo>
                    <a:pt x="317" y="2714"/>
                  </a:lnTo>
                  <a:close/>
                  <a:moveTo>
                    <a:pt x="259" y="2763"/>
                  </a:moveTo>
                  <a:lnTo>
                    <a:pt x="230" y="2763"/>
                  </a:lnTo>
                  <a:lnTo>
                    <a:pt x="230" y="2726"/>
                  </a:lnTo>
                  <a:lnTo>
                    <a:pt x="259" y="2726"/>
                  </a:lnTo>
                  <a:lnTo>
                    <a:pt x="259" y="2763"/>
                  </a:lnTo>
                  <a:close/>
                  <a:moveTo>
                    <a:pt x="202" y="2763"/>
                  </a:moveTo>
                  <a:lnTo>
                    <a:pt x="173" y="2763"/>
                  </a:lnTo>
                  <a:lnTo>
                    <a:pt x="173" y="2726"/>
                  </a:lnTo>
                  <a:lnTo>
                    <a:pt x="202" y="2726"/>
                  </a:lnTo>
                  <a:lnTo>
                    <a:pt x="202" y="2763"/>
                  </a:lnTo>
                  <a:close/>
                  <a:moveTo>
                    <a:pt x="144" y="2763"/>
                  </a:moveTo>
                  <a:lnTo>
                    <a:pt x="115" y="2763"/>
                  </a:lnTo>
                  <a:lnTo>
                    <a:pt x="115" y="2726"/>
                  </a:lnTo>
                  <a:lnTo>
                    <a:pt x="144" y="2726"/>
                  </a:lnTo>
                  <a:lnTo>
                    <a:pt x="144" y="2763"/>
                  </a:lnTo>
                  <a:close/>
                  <a:moveTo>
                    <a:pt x="87" y="2763"/>
                  </a:moveTo>
                  <a:lnTo>
                    <a:pt x="58" y="2763"/>
                  </a:lnTo>
                  <a:lnTo>
                    <a:pt x="58" y="2726"/>
                  </a:lnTo>
                  <a:lnTo>
                    <a:pt x="87" y="2726"/>
                  </a:lnTo>
                  <a:lnTo>
                    <a:pt x="87" y="2763"/>
                  </a:lnTo>
                  <a:close/>
                  <a:moveTo>
                    <a:pt x="29" y="2763"/>
                  </a:moveTo>
                  <a:lnTo>
                    <a:pt x="10" y="2763"/>
                  </a:lnTo>
                  <a:lnTo>
                    <a:pt x="10" y="2726"/>
                  </a:lnTo>
                  <a:lnTo>
                    <a:pt x="29" y="2726"/>
                  </a:lnTo>
                  <a:lnTo>
                    <a:pt x="29" y="2763"/>
                  </a:lnTo>
                  <a:close/>
                </a:path>
              </a:pathLst>
            </a:custGeom>
            <a:solidFill>
              <a:srgbClr val="66FF66"/>
            </a:solidFill>
            <a:ln w="0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01" name="Freeform 85"/>
            <p:cNvSpPr>
              <a:spLocks noEditPoints="1"/>
            </p:cNvSpPr>
            <p:nvPr/>
          </p:nvSpPr>
          <p:spPr bwMode="auto">
            <a:xfrm>
              <a:off x="2768601" y="1863726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28" name="Rectangle 112"/>
            <p:cNvSpPr>
              <a:spLocks noChangeArrowheads="1"/>
            </p:cNvSpPr>
            <p:nvPr/>
          </p:nvSpPr>
          <p:spPr bwMode="auto">
            <a:xfrm>
              <a:off x="3707904" y="3105151"/>
              <a:ext cx="6011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(2)</a:t>
              </a:r>
            </a:p>
          </p:txBody>
        </p:sp>
        <p:sp>
          <p:nvSpPr>
            <p:cNvPr id="137330" name="Rectangle 114"/>
            <p:cNvSpPr>
              <a:spLocks noChangeArrowheads="1"/>
            </p:cNvSpPr>
            <p:nvPr/>
          </p:nvSpPr>
          <p:spPr bwMode="auto">
            <a:xfrm>
              <a:off x="3621608" y="4662000"/>
              <a:ext cx="0" cy="648000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31" name="Rectangle 115"/>
            <p:cNvSpPr>
              <a:spLocks noChangeArrowheads="1"/>
            </p:cNvSpPr>
            <p:nvPr/>
          </p:nvSpPr>
          <p:spPr bwMode="auto">
            <a:xfrm>
              <a:off x="3381146" y="4797152"/>
              <a:ext cx="1827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S</a:t>
              </a:r>
            </a:p>
          </p:txBody>
        </p:sp>
        <p:sp>
          <p:nvSpPr>
            <p:cNvPr id="137332" name="Rectangle 116"/>
            <p:cNvSpPr>
              <a:spLocks noChangeArrowheads="1"/>
            </p:cNvSpPr>
            <p:nvPr/>
          </p:nvSpPr>
          <p:spPr bwMode="auto">
            <a:xfrm>
              <a:off x="3650068" y="4851401"/>
              <a:ext cx="1298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f</a:t>
              </a:r>
            </a:p>
          </p:txBody>
        </p:sp>
        <p:sp>
          <p:nvSpPr>
            <p:cNvPr id="137333" name="Freeform 117"/>
            <p:cNvSpPr>
              <a:spLocks noEditPoints="1"/>
            </p:cNvSpPr>
            <p:nvPr/>
          </p:nvSpPr>
          <p:spPr bwMode="auto">
            <a:xfrm>
              <a:off x="2768601" y="4619626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34" name="Freeform 118"/>
            <p:cNvSpPr>
              <a:spLocks noEditPoints="1"/>
            </p:cNvSpPr>
            <p:nvPr/>
          </p:nvSpPr>
          <p:spPr bwMode="auto">
            <a:xfrm>
              <a:off x="3851920" y="4851401"/>
              <a:ext cx="381000" cy="27305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73" y="86"/>
                </a:cxn>
                <a:cxn ang="0">
                  <a:pos x="173" y="9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163" y="0"/>
                </a:cxn>
                <a:cxn ang="0">
                  <a:pos x="240" y="86"/>
                </a:cxn>
                <a:cxn ang="0">
                  <a:pos x="163" y="172"/>
                </a:cxn>
                <a:cxn ang="0">
                  <a:pos x="163" y="0"/>
                </a:cxn>
              </a:cxnLst>
              <a:rect l="0" t="0" r="r" b="b"/>
              <a:pathLst>
                <a:path w="240" h="172">
                  <a:moveTo>
                    <a:pt x="0" y="86"/>
                  </a:moveTo>
                  <a:lnTo>
                    <a:pt x="173" y="86"/>
                  </a:lnTo>
                  <a:lnTo>
                    <a:pt x="173" y="98"/>
                  </a:lnTo>
                  <a:lnTo>
                    <a:pt x="0" y="98"/>
                  </a:lnTo>
                  <a:lnTo>
                    <a:pt x="0" y="86"/>
                  </a:lnTo>
                  <a:close/>
                  <a:moveTo>
                    <a:pt x="163" y="0"/>
                  </a:moveTo>
                  <a:lnTo>
                    <a:pt x="240" y="86"/>
                  </a:lnTo>
                  <a:lnTo>
                    <a:pt x="163" y="17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45" name="Freeform 129"/>
            <p:cNvSpPr>
              <a:spLocks noEditPoints="1"/>
            </p:cNvSpPr>
            <p:nvPr/>
          </p:nvSpPr>
          <p:spPr bwMode="auto">
            <a:xfrm>
              <a:off x="1673226" y="3279776"/>
              <a:ext cx="60801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288" y="49"/>
                </a:cxn>
                <a:cxn ang="0">
                  <a:pos x="288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268" y="0"/>
                </a:cxn>
                <a:cxn ang="0">
                  <a:pos x="383" y="73"/>
                </a:cxn>
                <a:cxn ang="0">
                  <a:pos x="268" y="147"/>
                </a:cxn>
                <a:cxn ang="0">
                  <a:pos x="268" y="0"/>
                </a:cxn>
              </a:cxnLst>
              <a:rect l="0" t="0" r="r" b="b"/>
              <a:pathLst>
                <a:path w="383" h="147">
                  <a:moveTo>
                    <a:pt x="0" y="49"/>
                  </a:moveTo>
                  <a:lnTo>
                    <a:pt x="288" y="49"/>
                  </a:lnTo>
                  <a:lnTo>
                    <a:pt x="288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268" y="0"/>
                  </a:moveTo>
                  <a:lnTo>
                    <a:pt x="383" y="73"/>
                  </a:lnTo>
                  <a:lnTo>
                    <a:pt x="268" y="147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46" name="Rectangle 130"/>
            <p:cNvSpPr>
              <a:spLocks noChangeArrowheads="1"/>
            </p:cNvSpPr>
            <p:nvPr/>
          </p:nvSpPr>
          <p:spPr bwMode="auto">
            <a:xfrm>
              <a:off x="2266951" y="2232026"/>
              <a:ext cx="60325" cy="2794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47" name="Freeform 131"/>
            <p:cNvSpPr>
              <a:spLocks noEditPoints="1"/>
            </p:cNvSpPr>
            <p:nvPr/>
          </p:nvSpPr>
          <p:spPr bwMode="auto">
            <a:xfrm>
              <a:off x="2297113" y="2154238"/>
              <a:ext cx="33496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5" y="49"/>
                </a:cxn>
                <a:cxn ang="0">
                  <a:pos x="115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96" y="0"/>
                </a:cxn>
                <a:cxn ang="0">
                  <a:pos x="211" y="73"/>
                </a:cxn>
                <a:cxn ang="0">
                  <a:pos x="96" y="147"/>
                </a:cxn>
                <a:cxn ang="0">
                  <a:pos x="96" y="0"/>
                </a:cxn>
              </a:cxnLst>
              <a:rect l="0" t="0" r="r" b="b"/>
              <a:pathLst>
                <a:path w="211" h="147">
                  <a:moveTo>
                    <a:pt x="0" y="49"/>
                  </a:moveTo>
                  <a:lnTo>
                    <a:pt x="115" y="49"/>
                  </a:lnTo>
                  <a:lnTo>
                    <a:pt x="115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96" y="0"/>
                  </a:moveTo>
                  <a:lnTo>
                    <a:pt x="211" y="73"/>
                  </a:lnTo>
                  <a:lnTo>
                    <a:pt x="96" y="14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48" name="Freeform 132"/>
            <p:cNvSpPr>
              <a:spLocks noEditPoints="1"/>
            </p:cNvSpPr>
            <p:nvPr/>
          </p:nvSpPr>
          <p:spPr bwMode="auto">
            <a:xfrm>
              <a:off x="2297113" y="3513138"/>
              <a:ext cx="33496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5" y="49"/>
                </a:cxn>
                <a:cxn ang="0">
                  <a:pos x="115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96" y="0"/>
                </a:cxn>
                <a:cxn ang="0">
                  <a:pos x="211" y="73"/>
                </a:cxn>
                <a:cxn ang="0">
                  <a:pos x="96" y="147"/>
                </a:cxn>
                <a:cxn ang="0">
                  <a:pos x="96" y="0"/>
                </a:cxn>
              </a:cxnLst>
              <a:rect l="0" t="0" r="r" b="b"/>
              <a:pathLst>
                <a:path w="211" h="147">
                  <a:moveTo>
                    <a:pt x="0" y="49"/>
                  </a:moveTo>
                  <a:lnTo>
                    <a:pt x="115" y="49"/>
                  </a:lnTo>
                  <a:lnTo>
                    <a:pt x="115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96" y="0"/>
                  </a:moveTo>
                  <a:lnTo>
                    <a:pt x="211" y="73"/>
                  </a:lnTo>
                  <a:lnTo>
                    <a:pt x="96" y="14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49" name="Freeform 133"/>
            <p:cNvSpPr>
              <a:spLocks noEditPoints="1"/>
            </p:cNvSpPr>
            <p:nvPr/>
          </p:nvSpPr>
          <p:spPr bwMode="auto">
            <a:xfrm>
              <a:off x="2297113" y="4891088"/>
              <a:ext cx="33496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5" y="49"/>
                </a:cxn>
                <a:cxn ang="0">
                  <a:pos x="115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96" y="0"/>
                </a:cxn>
                <a:cxn ang="0">
                  <a:pos x="211" y="73"/>
                </a:cxn>
                <a:cxn ang="0">
                  <a:pos x="96" y="147"/>
                </a:cxn>
                <a:cxn ang="0">
                  <a:pos x="96" y="0"/>
                </a:cxn>
              </a:cxnLst>
              <a:rect l="0" t="0" r="r" b="b"/>
              <a:pathLst>
                <a:path w="211" h="147">
                  <a:moveTo>
                    <a:pt x="0" y="49"/>
                  </a:moveTo>
                  <a:lnTo>
                    <a:pt x="115" y="49"/>
                  </a:lnTo>
                  <a:lnTo>
                    <a:pt x="115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96" y="0"/>
                  </a:moveTo>
                  <a:lnTo>
                    <a:pt x="211" y="73"/>
                  </a:lnTo>
                  <a:lnTo>
                    <a:pt x="96" y="14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50" name="Rectangle 134"/>
            <p:cNvSpPr>
              <a:spLocks noChangeArrowheads="1"/>
            </p:cNvSpPr>
            <p:nvPr/>
          </p:nvSpPr>
          <p:spPr bwMode="auto">
            <a:xfrm>
              <a:off x="1916113" y="2930526"/>
              <a:ext cx="254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2000" b="0" i="0" u="none" strike="noStrike" cap="none" normalizeH="0" baseline="-2500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37358" name="Rectangle 142"/>
            <p:cNvSpPr>
              <a:spLocks noChangeArrowheads="1"/>
            </p:cNvSpPr>
            <p:nvPr/>
          </p:nvSpPr>
          <p:spPr bwMode="auto">
            <a:xfrm>
              <a:off x="4367213" y="1377951"/>
              <a:ext cx="60325" cy="3629025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1" name="Rectangle 145"/>
            <p:cNvSpPr>
              <a:spLocks noChangeArrowheads="1"/>
            </p:cNvSpPr>
            <p:nvPr/>
          </p:nvSpPr>
          <p:spPr bwMode="auto">
            <a:xfrm>
              <a:off x="4092576" y="4987926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2" name="Rectangle 146"/>
            <p:cNvSpPr>
              <a:spLocks noChangeArrowheads="1"/>
            </p:cNvSpPr>
            <p:nvPr/>
          </p:nvSpPr>
          <p:spPr bwMode="auto">
            <a:xfrm>
              <a:off x="4092576" y="1358900"/>
              <a:ext cx="335408" cy="53875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3" name="Rectangle 147"/>
            <p:cNvSpPr>
              <a:spLocks noChangeArrowheads="1"/>
            </p:cNvSpPr>
            <p:nvPr/>
          </p:nvSpPr>
          <p:spPr bwMode="auto">
            <a:xfrm>
              <a:off x="3894138" y="1241426"/>
              <a:ext cx="1154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</a:p>
          </p:txBody>
        </p:sp>
        <p:sp>
          <p:nvSpPr>
            <p:cNvPr id="137364" name="Rectangle 148"/>
            <p:cNvSpPr>
              <a:spLocks noChangeArrowheads="1"/>
            </p:cNvSpPr>
            <p:nvPr/>
          </p:nvSpPr>
          <p:spPr bwMode="auto">
            <a:xfrm>
              <a:off x="1643063" y="1533526"/>
              <a:ext cx="60325" cy="27559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5" name="Rectangle 149"/>
            <p:cNvSpPr>
              <a:spLocks noChangeArrowheads="1"/>
            </p:cNvSpPr>
            <p:nvPr/>
          </p:nvSpPr>
          <p:spPr bwMode="auto">
            <a:xfrm>
              <a:off x="1354138" y="2664843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6" name="Rectangle 150"/>
            <p:cNvSpPr>
              <a:spLocks noChangeArrowheads="1"/>
            </p:cNvSpPr>
            <p:nvPr/>
          </p:nvSpPr>
          <p:spPr bwMode="auto">
            <a:xfrm>
              <a:off x="1354138" y="3693543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7" name="Rectangle 151"/>
            <p:cNvSpPr>
              <a:spLocks noChangeArrowheads="1"/>
            </p:cNvSpPr>
            <p:nvPr/>
          </p:nvSpPr>
          <p:spPr bwMode="auto">
            <a:xfrm>
              <a:off x="1354138" y="1525907"/>
              <a:ext cx="337542" cy="45719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68" name="Rectangle 152"/>
            <p:cNvSpPr>
              <a:spLocks noChangeArrowheads="1"/>
            </p:cNvSpPr>
            <p:nvPr/>
          </p:nvSpPr>
          <p:spPr bwMode="auto">
            <a:xfrm>
              <a:off x="1109663" y="1397001"/>
              <a:ext cx="1154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</a:p>
          </p:txBody>
        </p:sp>
        <p:sp>
          <p:nvSpPr>
            <p:cNvPr id="137369" name="Rectangle 153"/>
            <p:cNvSpPr>
              <a:spLocks noChangeArrowheads="1"/>
            </p:cNvSpPr>
            <p:nvPr/>
          </p:nvSpPr>
          <p:spPr bwMode="auto">
            <a:xfrm>
              <a:off x="1354138" y="4217418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77" name="Freeform 161"/>
            <p:cNvSpPr>
              <a:spLocks/>
            </p:cNvSpPr>
            <p:nvPr/>
          </p:nvSpPr>
          <p:spPr bwMode="auto">
            <a:xfrm>
              <a:off x="1095376" y="2636912"/>
              <a:ext cx="228600" cy="1656183"/>
            </a:xfrm>
            <a:custGeom>
              <a:avLst/>
              <a:gdLst/>
              <a:ahLst/>
              <a:cxnLst>
                <a:cxn ang="0">
                  <a:pos x="144" y="990"/>
                </a:cxn>
                <a:cxn ang="0">
                  <a:pos x="115" y="978"/>
                </a:cxn>
                <a:cxn ang="0">
                  <a:pos x="96" y="978"/>
                </a:cxn>
                <a:cxn ang="0">
                  <a:pos x="96" y="978"/>
                </a:cxn>
                <a:cxn ang="0">
                  <a:pos x="76" y="978"/>
                </a:cxn>
                <a:cxn ang="0">
                  <a:pos x="76" y="978"/>
                </a:cxn>
                <a:cxn ang="0">
                  <a:pos x="67" y="966"/>
                </a:cxn>
                <a:cxn ang="0">
                  <a:pos x="67" y="966"/>
                </a:cxn>
                <a:cxn ang="0">
                  <a:pos x="67" y="501"/>
                </a:cxn>
                <a:cxn ang="0">
                  <a:pos x="67" y="513"/>
                </a:cxn>
                <a:cxn ang="0">
                  <a:pos x="67" y="501"/>
                </a:cxn>
                <a:cxn ang="0">
                  <a:pos x="67" y="501"/>
                </a:cxn>
                <a:cxn ang="0">
                  <a:pos x="48" y="501"/>
                </a:cxn>
                <a:cxn ang="0">
                  <a:pos x="29" y="501"/>
                </a:cxn>
                <a:cxn ang="0">
                  <a:pos x="0" y="501"/>
                </a:cxn>
                <a:cxn ang="0">
                  <a:pos x="0" y="489"/>
                </a:cxn>
                <a:cxn ang="0">
                  <a:pos x="0" y="489"/>
                </a:cxn>
                <a:cxn ang="0">
                  <a:pos x="29" y="477"/>
                </a:cxn>
                <a:cxn ang="0">
                  <a:pos x="48" y="477"/>
                </a:cxn>
                <a:cxn ang="0">
                  <a:pos x="48" y="477"/>
                </a:cxn>
                <a:cxn ang="0">
                  <a:pos x="67" y="477"/>
                </a:cxn>
                <a:cxn ang="0">
                  <a:pos x="67" y="477"/>
                </a:cxn>
                <a:cxn ang="0">
                  <a:pos x="67" y="464"/>
                </a:cxn>
                <a:cxn ang="0">
                  <a:pos x="67" y="477"/>
                </a:cxn>
                <a:cxn ang="0">
                  <a:pos x="67" y="12"/>
                </a:cxn>
                <a:cxn ang="0">
                  <a:pos x="67" y="1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96" y="0"/>
                </a:cxn>
                <a:cxn ang="0">
                  <a:pos x="115" y="0"/>
                </a:cxn>
                <a:cxn ang="0">
                  <a:pos x="144" y="0"/>
                </a:cxn>
                <a:cxn ang="0">
                  <a:pos x="144" y="12"/>
                </a:cxn>
                <a:cxn ang="0">
                  <a:pos x="115" y="12"/>
                </a:cxn>
                <a:cxn ang="0">
                  <a:pos x="96" y="12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76" y="24"/>
                </a:cxn>
                <a:cxn ang="0">
                  <a:pos x="76" y="12"/>
                </a:cxn>
                <a:cxn ang="0">
                  <a:pos x="76" y="477"/>
                </a:cxn>
                <a:cxn ang="0">
                  <a:pos x="76" y="477"/>
                </a:cxn>
                <a:cxn ang="0">
                  <a:pos x="67" y="489"/>
                </a:cxn>
                <a:cxn ang="0">
                  <a:pos x="67" y="489"/>
                </a:cxn>
                <a:cxn ang="0">
                  <a:pos x="57" y="489"/>
                </a:cxn>
                <a:cxn ang="0">
                  <a:pos x="48" y="489"/>
                </a:cxn>
                <a:cxn ang="0">
                  <a:pos x="29" y="489"/>
                </a:cxn>
                <a:cxn ang="0">
                  <a:pos x="0" y="501"/>
                </a:cxn>
                <a:cxn ang="0">
                  <a:pos x="0" y="489"/>
                </a:cxn>
                <a:cxn ang="0">
                  <a:pos x="29" y="489"/>
                </a:cxn>
                <a:cxn ang="0">
                  <a:pos x="48" y="489"/>
                </a:cxn>
                <a:cxn ang="0">
                  <a:pos x="67" y="489"/>
                </a:cxn>
                <a:cxn ang="0">
                  <a:pos x="67" y="489"/>
                </a:cxn>
                <a:cxn ang="0">
                  <a:pos x="76" y="501"/>
                </a:cxn>
                <a:cxn ang="0">
                  <a:pos x="76" y="501"/>
                </a:cxn>
                <a:cxn ang="0">
                  <a:pos x="76" y="966"/>
                </a:cxn>
                <a:cxn ang="0">
                  <a:pos x="76" y="953"/>
                </a:cxn>
                <a:cxn ang="0">
                  <a:pos x="76" y="966"/>
                </a:cxn>
                <a:cxn ang="0">
                  <a:pos x="76" y="966"/>
                </a:cxn>
                <a:cxn ang="0">
                  <a:pos x="96" y="966"/>
                </a:cxn>
                <a:cxn ang="0">
                  <a:pos x="96" y="966"/>
                </a:cxn>
                <a:cxn ang="0">
                  <a:pos x="115" y="966"/>
                </a:cxn>
                <a:cxn ang="0">
                  <a:pos x="144" y="978"/>
                </a:cxn>
                <a:cxn ang="0">
                  <a:pos x="144" y="990"/>
                </a:cxn>
              </a:cxnLst>
              <a:rect l="0" t="0" r="r" b="b"/>
              <a:pathLst>
                <a:path w="144" h="990">
                  <a:moveTo>
                    <a:pt x="144" y="990"/>
                  </a:moveTo>
                  <a:lnTo>
                    <a:pt x="115" y="978"/>
                  </a:lnTo>
                  <a:lnTo>
                    <a:pt x="96" y="978"/>
                  </a:lnTo>
                  <a:lnTo>
                    <a:pt x="96" y="978"/>
                  </a:lnTo>
                  <a:lnTo>
                    <a:pt x="76" y="978"/>
                  </a:lnTo>
                  <a:lnTo>
                    <a:pt x="76" y="978"/>
                  </a:lnTo>
                  <a:lnTo>
                    <a:pt x="67" y="966"/>
                  </a:lnTo>
                  <a:lnTo>
                    <a:pt x="67" y="966"/>
                  </a:lnTo>
                  <a:lnTo>
                    <a:pt x="67" y="501"/>
                  </a:lnTo>
                  <a:lnTo>
                    <a:pt x="67" y="513"/>
                  </a:lnTo>
                  <a:lnTo>
                    <a:pt x="67" y="501"/>
                  </a:lnTo>
                  <a:lnTo>
                    <a:pt x="67" y="501"/>
                  </a:lnTo>
                  <a:lnTo>
                    <a:pt x="48" y="501"/>
                  </a:lnTo>
                  <a:lnTo>
                    <a:pt x="29" y="501"/>
                  </a:lnTo>
                  <a:lnTo>
                    <a:pt x="0" y="501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29" y="477"/>
                  </a:lnTo>
                  <a:lnTo>
                    <a:pt x="48" y="477"/>
                  </a:lnTo>
                  <a:lnTo>
                    <a:pt x="48" y="477"/>
                  </a:lnTo>
                  <a:lnTo>
                    <a:pt x="67" y="477"/>
                  </a:lnTo>
                  <a:lnTo>
                    <a:pt x="67" y="477"/>
                  </a:lnTo>
                  <a:lnTo>
                    <a:pt x="67" y="464"/>
                  </a:lnTo>
                  <a:lnTo>
                    <a:pt x="67" y="477"/>
                  </a:lnTo>
                  <a:lnTo>
                    <a:pt x="67" y="12"/>
                  </a:lnTo>
                  <a:lnTo>
                    <a:pt x="67" y="1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15" y="0"/>
                  </a:lnTo>
                  <a:lnTo>
                    <a:pt x="144" y="0"/>
                  </a:lnTo>
                  <a:lnTo>
                    <a:pt x="144" y="12"/>
                  </a:lnTo>
                  <a:lnTo>
                    <a:pt x="115" y="12"/>
                  </a:lnTo>
                  <a:lnTo>
                    <a:pt x="96" y="1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6" y="24"/>
                  </a:lnTo>
                  <a:lnTo>
                    <a:pt x="76" y="12"/>
                  </a:lnTo>
                  <a:lnTo>
                    <a:pt x="76" y="477"/>
                  </a:lnTo>
                  <a:lnTo>
                    <a:pt x="76" y="477"/>
                  </a:lnTo>
                  <a:lnTo>
                    <a:pt x="67" y="489"/>
                  </a:lnTo>
                  <a:lnTo>
                    <a:pt x="67" y="489"/>
                  </a:lnTo>
                  <a:lnTo>
                    <a:pt x="57" y="489"/>
                  </a:lnTo>
                  <a:lnTo>
                    <a:pt x="48" y="489"/>
                  </a:lnTo>
                  <a:lnTo>
                    <a:pt x="29" y="489"/>
                  </a:lnTo>
                  <a:lnTo>
                    <a:pt x="0" y="501"/>
                  </a:lnTo>
                  <a:lnTo>
                    <a:pt x="0" y="489"/>
                  </a:lnTo>
                  <a:lnTo>
                    <a:pt x="29" y="489"/>
                  </a:lnTo>
                  <a:lnTo>
                    <a:pt x="48" y="489"/>
                  </a:lnTo>
                  <a:lnTo>
                    <a:pt x="67" y="489"/>
                  </a:lnTo>
                  <a:lnTo>
                    <a:pt x="67" y="489"/>
                  </a:lnTo>
                  <a:lnTo>
                    <a:pt x="76" y="501"/>
                  </a:lnTo>
                  <a:lnTo>
                    <a:pt x="76" y="501"/>
                  </a:lnTo>
                  <a:lnTo>
                    <a:pt x="76" y="966"/>
                  </a:lnTo>
                  <a:lnTo>
                    <a:pt x="76" y="953"/>
                  </a:lnTo>
                  <a:lnTo>
                    <a:pt x="76" y="966"/>
                  </a:lnTo>
                  <a:lnTo>
                    <a:pt x="76" y="966"/>
                  </a:lnTo>
                  <a:lnTo>
                    <a:pt x="96" y="966"/>
                  </a:lnTo>
                  <a:lnTo>
                    <a:pt x="96" y="966"/>
                  </a:lnTo>
                  <a:lnTo>
                    <a:pt x="115" y="966"/>
                  </a:lnTo>
                  <a:lnTo>
                    <a:pt x="144" y="978"/>
                  </a:lnTo>
                  <a:lnTo>
                    <a:pt x="144" y="99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380" name="Rectangle 164"/>
            <p:cNvSpPr>
              <a:spLocks noChangeArrowheads="1"/>
            </p:cNvSpPr>
            <p:nvPr/>
          </p:nvSpPr>
          <p:spPr bwMode="auto">
            <a:xfrm>
              <a:off x="2267744" y="3600000"/>
              <a:ext cx="486569" cy="72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431" name="Rectangle 215"/>
            <p:cNvSpPr>
              <a:spLocks noChangeArrowheads="1"/>
            </p:cNvSpPr>
            <p:nvPr/>
          </p:nvSpPr>
          <p:spPr bwMode="auto">
            <a:xfrm>
              <a:off x="3103563" y="2251076"/>
              <a:ext cx="166688" cy="58738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432" name="Rectangle 216"/>
            <p:cNvSpPr>
              <a:spLocks noChangeArrowheads="1"/>
            </p:cNvSpPr>
            <p:nvPr/>
          </p:nvSpPr>
          <p:spPr bwMode="auto">
            <a:xfrm>
              <a:off x="3103563" y="4987926"/>
              <a:ext cx="166688" cy="58738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433" name="Rectangle 217"/>
            <p:cNvSpPr>
              <a:spLocks noChangeArrowheads="1"/>
            </p:cNvSpPr>
            <p:nvPr/>
          </p:nvSpPr>
          <p:spPr bwMode="auto">
            <a:xfrm>
              <a:off x="3103563" y="3629026"/>
              <a:ext cx="166688" cy="58738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137435" name="Rectangle 219"/>
            <p:cNvSpPr>
              <a:spLocks noChangeArrowheads="1"/>
            </p:cNvSpPr>
            <p:nvPr/>
          </p:nvSpPr>
          <p:spPr bwMode="auto">
            <a:xfrm>
              <a:off x="2830513" y="1241426"/>
              <a:ext cx="27892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2000" b="0" i="0" u="none" strike="noStrike" cap="none" normalizeH="0" baseline="-2500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37440" name="Rectangle 224"/>
            <p:cNvSpPr>
              <a:spLocks noChangeArrowheads="1"/>
            </p:cNvSpPr>
            <p:nvPr/>
          </p:nvSpPr>
          <p:spPr bwMode="auto">
            <a:xfrm>
              <a:off x="1354138" y="3188718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24" name="Rectangle 112"/>
            <p:cNvSpPr>
              <a:spLocks noChangeArrowheads="1"/>
            </p:cNvSpPr>
            <p:nvPr/>
          </p:nvSpPr>
          <p:spPr bwMode="auto">
            <a:xfrm>
              <a:off x="3707904" y="1681063"/>
              <a:ext cx="55944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(1)</a:t>
              </a:r>
            </a:p>
          </p:txBody>
        </p:sp>
        <p:sp>
          <p:nvSpPr>
            <p:cNvPr id="225" name="Rectangle 112"/>
            <p:cNvSpPr>
              <a:spLocks noChangeArrowheads="1"/>
            </p:cNvSpPr>
            <p:nvPr/>
          </p:nvSpPr>
          <p:spPr bwMode="auto">
            <a:xfrm>
              <a:off x="3347864" y="2617167"/>
              <a:ext cx="53540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d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(1)</a:t>
              </a:r>
            </a:p>
          </p:txBody>
        </p:sp>
        <p:sp>
          <p:nvSpPr>
            <p:cNvPr id="226" name="Rectangle 112"/>
            <p:cNvSpPr>
              <a:spLocks noChangeArrowheads="1"/>
            </p:cNvSpPr>
            <p:nvPr/>
          </p:nvSpPr>
          <p:spPr bwMode="auto">
            <a:xfrm>
              <a:off x="3347864" y="3985319"/>
              <a:ext cx="5770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d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(2)</a:t>
              </a:r>
            </a:p>
          </p:txBody>
        </p:sp>
        <p:sp>
          <p:nvSpPr>
            <p:cNvPr id="227" name="Rectangle 112"/>
            <p:cNvSpPr>
              <a:spLocks noChangeArrowheads="1"/>
            </p:cNvSpPr>
            <p:nvPr/>
          </p:nvSpPr>
          <p:spPr bwMode="auto">
            <a:xfrm>
              <a:off x="3275856" y="5353471"/>
              <a:ext cx="5770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d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(3)</a:t>
              </a: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3275856" y="4653136"/>
              <a:ext cx="576064" cy="64807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30" name="Rectangle 112"/>
            <p:cNvSpPr>
              <a:spLocks noChangeArrowheads="1"/>
            </p:cNvSpPr>
            <p:nvPr/>
          </p:nvSpPr>
          <p:spPr bwMode="auto">
            <a:xfrm>
              <a:off x="3779912" y="4437112"/>
              <a:ext cx="6011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(3)</a:t>
              </a:r>
            </a:p>
          </p:txBody>
        </p:sp>
        <p:sp>
          <p:nvSpPr>
            <p:cNvPr id="231" name="Rectangle 112"/>
            <p:cNvSpPr>
              <a:spLocks noChangeArrowheads="1"/>
            </p:cNvSpPr>
            <p:nvPr/>
          </p:nvSpPr>
          <p:spPr bwMode="auto">
            <a:xfrm rot="5400000">
              <a:off x="2782093" y="4858868"/>
              <a:ext cx="4312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2,3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32" name="Rectangle 114"/>
            <p:cNvSpPr>
              <a:spLocks noChangeArrowheads="1"/>
            </p:cNvSpPr>
            <p:nvPr/>
          </p:nvSpPr>
          <p:spPr bwMode="auto">
            <a:xfrm>
              <a:off x="3621608" y="3357064"/>
              <a:ext cx="0" cy="648000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33" name="Rectangle 115"/>
            <p:cNvSpPr>
              <a:spLocks noChangeArrowheads="1"/>
            </p:cNvSpPr>
            <p:nvPr/>
          </p:nvSpPr>
          <p:spPr bwMode="auto">
            <a:xfrm>
              <a:off x="3381146" y="3492216"/>
              <a:ext cx="1827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S</a:t>
              </a:r>
            </a:p>
          </p:txBody>
        </p:sp>
        <p:sp>
          <p:nvSpPr>
            <p:cNvPr id="234" name="Rectangle 116"/>
            <p:cNvSpPr>
              <a:spLocks noChangeArrowheads="1"/>
            </p:cNvSpPr>
            <p:nvPr/>
          </p:nvSpPr>
          <p:spPr bwMode="auto">
            <a:xfrm>
              <a:off x="3650068" y="3546465"/>
              <a:ext cx="1298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f</a:t>
              </a:r>
            </a:p>
          </p:txBody>
        </p:sp>
        <p:sp>
          <p:nvSpPr>
            <p:cNvPr id="235" name="Freeform 118"/>
            <p:cNvSpPr>
              <a:spLocks noEditPoints="1"/>
            </p:cNvSpPr>
            <p:nvPr/>
          </p:nvSpPr>
          <p:spPr bwMode="auto">
            <a:xfrm>
              <a:off x="3851920" y="3546465"/>
              <a:ext cx="381000" cy="27305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73" y="86"/>
                </a:cxn>
                <a:cxn ang="0">
                  <a:pos x="173" y="9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163" y="0"/>
                </a:cxn>
                <a:cxn ang="0">
                  <a:pos x="240" y="86"/>
                </a:cxn>
                <a:cxn ang="0">
                  <a:pos x="163" y="172"/>
                </a:cxn>
                <a:cxn ang="0">
                  <a:pos x="163" y="0"/>
                </a:cxn>
              </a:cxnLst>
              <a:rect l="0" t="0" r="r" b="b"/>
              <a:pathLst>
                <a:path w="240" h="172">
                  <a:moveTo>
                    <a:pt x="0" y="86"/>
                  </a:moveTo>
                  <a:lnTo>
                    <a:pt x="173" y="86"/>
                  </a:lnTo>
                  <a:lnTo>
                    <a:pt x="173" y="98"/>
                  </a:lnTo>
                  <a:lnTo>
                    <a:pt x="0" y="98"/>
                  </a:lnTo>
                  <a:lnTo>
                    <a:pt x="0" y="86"/>
                  </a:lnTo>
                  <a:close/>
                  <a:moveTo>
                    <a:pt x="163" y="0"/>
                  </a:moveTo>
                  <a:lnTo>
                    <a:pt x="240" y="86"/>
                  </a:lnTo>
                  <a:lnTo>
                    <a:pt x="163" y="17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36" name="Rectangle 145"/>
            <p:cNvSpPr>
              <a:spLocks noChangeArrowheads="1"/>
            </p:cNvSpPr>
            <p:nvPr/>
          </p:nvSpPr>
          <p:spPr bwMode="auto">
            <a:xfrm>
              <a:off x="4092576" y="3682990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3275856" y="3348200"/>
              <a:ext cx="576064" cy="64807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38" name="Rectangle 114"/>
            <p:cNvSpPr>
              <a:spLocks noChangeArrowheads="1"/>
            </p:cNvSpPr>
            <p:nvPr/>
          </p:nvSpPr>
          <p:spPr bwMode="auto">
            <a:xfrm>
              <a:off x="3621608" y="1988912"/>
              <a:ext cx="0" cy="648000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39" name="Rectangle 115"/>
            <p:cNvSpPr>
              <a:spLocks noChangeArrowheads="1"/>
            </p:cNvSpPr>
            <p:nvPr/>
          </p:nvSpPr>
          <p:spPr bwMode="auto">
            <a:xfrm>
              <a:off x="3381146" y="2124064"/>
              <a:ext cx="1827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S</a:t>
              </a:r>
            </a:p>
          </p:txBody>
        </p:sp>
        <p:sp>
          <p:nvSpPr>
            <p:cNvPr id="240" name="Rectangle 116"/>
            <p:cNvSpPr>
              <a:spLocks noChangeArrowheads="1"/>
            </p:cNvSpPr>
            <p:nvPr/>
          </p:nvSpPr>
          <p:spPr bwMode="auto">
            <a:xfrm>
              <a:off x="3650068" y="2178313"/>
              <a:ext cx="1298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f</a:t>
              </a:r>
            </a:p>
          </p:txBody>
        </p:sp>
        <p:sp>
          <p:nvSpPr>
            <p:cNvPr id="241" name="Freeform 118"/>
            <p:cNvSpPr>
              <a:spLocks noEditPoints="1"/>
            </p:cNvSpPr>
            <p:nvPr/>
          </p:nvSpPr>
          <p:spPr bwMode="auto">
            <a:xfrm>
              <a:off x="3851920" y="2178313"/>
              <a:ext cx="381000" cy="27305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73" y="86"/>
                </a:cxn>
                <a:cxn ang="0">
                  <a:pos x="173" y="9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163" y="0"/>
                </a:cxn>
                <a:cxn ang="0">
                  <a:pos x="240" y="86"/>
                </a:cxn>
                <a:cxn ang="0">
                  <a:pos x="163" y="172"/>
                </a:cxn>
                <a:cxn ang="0">
                  <a:pos x="163" y="0"/>
                </a:cxn>
              </a:cxnLst>
              <a:rect l="0" t="0" r="r" b="b"/>
              <a:pathLst>
                <a:path w="240" h="172">
                  <a:moveTo>
                    <a:pt x="0" y="86"/>
                  </a:moveTo>
                  <a:lnTo>
                    <a:pt x="173" y="86"/>
                  </a:lnTo>
                  <a:lnTo>
                    <a:pt x="173" y="98"/>
                  </a:lnTo>
                  <a:lnTo>
                    <a:pt x="0" y="98"/>
                  </a:lnTo>
                  <a:lnTo>
                    <a:pt x="0" y="86"/>
                  </a:lnTo>
                  <a:close/>
                  <a:moveTo>
                    <a:pt x="163" y="0"/>
                  </a:moveTo>
                  <a:lnTo>
                    <a:pt x="240" y="86"/>
                  </a:lnTo>
                  <a:lnTo>
                    <a:pt x="163" y="17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42" name="Rectangle 145"/>
            <p:cNvSpPr>
              <a:spLocks noChangeArrowheads="1"/>
            </p:cNvSpPr>
            <p:nvPr/>
          </p:nvSpPr>
          <p:spPr bwMode="auto">
            <a:xfrm>
              <a:off x="4092576" y="2314838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3275856" y="1980048"/>
              <a:ext cx="576064" cy="64807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44" name="Freeform 117"/>
            <p:cNvSpPr>
              <a:spLocks noEditPoints="1"/>
            </p:cNvSpPr>
            <p:nvPr/>
          </p:nvSpPr>
          <p:spPr bwMode="auto">
            <a:xfrm>
              <a:off x="2771800" y="3340472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45" name="Rectangle 112"/>
            <p:cNvSpPr>
              <a:spLocks noChangeArrowheads="1"/>
            </p:cNvSpPr>
            <p:nvPr/>
          </p:nvSpPr>
          <p:spPr bwMode="auto">
            <a:xfrm rot="5400000">
              <a:off x="2785292" y="3579714"/>
              <a:ext cx="4312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2,2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6" name="Freeform 117"/>
            <p:cNvSpPr>
              <a:spLocks noEditPoints="1"/>
            </p:cNvSpPr>
            <p:nvPr/>
          </p:nvSpPr>
          <p:spPr bwMode="auto">
            <a:xfrm>
              <a:off x="2771800" y="1916832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47" name="Rectangle 112"/>
            <p:cNvSpPr>
              <a:spLocks noChangeArrowheads="1"/>
            </p:cNvSpPr>
            <p:nvPr/>
          </p:nvSpPr>
          <p:spPr bwMode="auto">
            <a:xfrm rot="5400000">
              <a:off x="2798917" y="2156074"/>
              <a:ext cx="4039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2,1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8" name="Rectangle 112"/>
            <p:cNvSpPr>
              <a:spLocks noChangeArrowheads="1"/>
            </p:cNvSpPr>
            <p:nvPr/>
          </p:nvSpPr>
          <p:spPr bwMode="auto">
            <a:xfrm rot="5400000">
              <a:off x="306189" y="3274692"/>
              <a:ext cx="9185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Data In</a:t>
              </a:r>
            </a:p>
          </p:txBody>
        </p:sp>
        <p:sp>
          <p:nvSpPr>
            <p:cNvPr id="250" name="Rectangle 164"/>
            <p:cNvSpPr>
              <a:spLocks noChangeArrowheads="1"/>
            </p:cNvSpPr>
            <p:nvPr/>
          </p:nvSpPr>
          <p:spPr bwMode="auto">
            <a:xfrm>
              <a:off x="2267744" y="2232000"/>
              <a:ext cx="486569" cy="72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51" name="Rectangle 164"/>
            <p:cNvSpPr>
              <a:spLocks noChangeArrowheads="1"/>
            </p:cNvSpPr>
            <p:nvPr/>
          </p:nvSpPr>
          <p:spPr bwMode="auto">
            <a:xfrm>
              <a:off x="2267744" y="4968000"/>
              <a:ext cx="486569" cy="72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52" name="Freeform 218"/>
            <p:cNvSpPr>
              <a:spLocks noEditPoints="1"/>
            </p:cNvSpPr>
            <p:nvPr/>
          </p:nvSpPr>
          <p:spPr bwMode="auto">
            <a:xfrm>
              <a:off x="5428705" y="1196753"/>
              <a:ext cx="503238" cy="3240360"/>
            </a:xfrm>
            <a:custGeom>
              <a:avLst/>
              <a:gdLst/>
              <a:ahLst/>
              <a:cxnLst>
                <a:cxn ang="0">
                  <a:pos x="0" y="2629"/>
                </a:cxn>
                <a:cxn ang="0">
                  <a:pos x="29" y="2592"/>
                </a:cxn>
                <a:cxn ang="0">
                  <a:pos x="0" y="2445"/>
                </a:cxn>
                <a:cxn ang="0">
                  <a:pos x="29" y="2335"/>
                </a:cxn>
                <a:cxn ang="0">
                  <a:pos x="0" y="2298"/>
                </a:cxn>
                <a:cxn ang="0">
                  <a:pos x="0" y="2115"/>
                </a:cxn>
                <a:cxn ang="0">
                  <a:pos x="29" y="2078"/>
                </a:cxn>
                <a:cxn ang="0">
                  <a:pos x="0" y="1932"/>
                </a:cxn>
                <a:cxn ang="0">
                  <a:pos x="29" y="1822"/>
                </a:cxn>
                <a:cxn ang="0">
                  <a:pos x="0" y="1785"/>
                </a:cxn>
                <a:cxn ang="0">
                  <a:pos x="0" y="1602"/>
                </a:cxn>
                <a:cxn ang="0">
                  <a:pos x="29" y="1565"/>
                </a:cxn>
                <a:cxn ang="0">
                  <a:pos x="0" y="1418"/>
                </a:cxn>
                <a:cxn ang="0">
                  <a:pos x="29" y="1308"/>
                </a:cxn>
                <a:cxn ang="0">
                  <a:pos x="0" y="1271"/>
                </a:cxn>
                <a:cxn ang="0">
                  <a:pos x="0" y="1088"/>
                </a:cxn>
                <a:cxn ang="0">
                  <a:pos x="29" y="1051"/>
                </a:cxn>
                <a:cxn ang="0">
                  <a:pos x="0" y="905"/>
                </a:cxn>
                <a:cxn ang="0">
                  <a:pos x="29" y="795"/>
                </a:cxn>
                <a:cxn ang="0">
                  <a:pos x="0" y="758"/>
                </a:cxn>
                <a:cxn ang="0">
                  <a:pos x="0" y="575"/>
                </a:cxn>
                <a:cxn ang="0">
                  <a:pos x="29" y="538"/>
                </a:cxn>
                <a:cxn ang="0">
                  <a:pos x="0" y="391"/>
                </a:cxn>
                <a:cxn ang="0">
                  <a:pos x="29" y="281"/>
                </a:cxn>
                <a:cxn ang="0">
                  <a:pos x="0" y="244"/>
                </a:cxn>
                <a:cxn ang="0">
                  <a:pos x="0" y="61"/>
                </a:cxn>
                <a:cxn ang="0">
                  <a:pos x="10" y="0"/>
                </a:cxn>
                <a:cxn ang="0">
                  <a:pos x="58" y="0"/>
                </a:cxn>
                <a:cxn ang="0">
                  <a:pos x="144" y="37"/>
                </a:cxn>
                <a:cxn ang="0">
                  <a:pos x="173" y="0"/>
                </a:cxn>
                <a:cxn ang="0">
                  <a:pos x="297" y="0"/>
                </a:cxn>
                <a:cxn ang="0">
                  <a:pos x="288" y="37"/>
                </a:cxn>
                <a:cxn ang="0">
                  <a:pos x="317" y="147"/>
                </a:cxn>
                <a:cxn ang="0">
                  <a:pos x="288" y="257"/>
                </a:cxn>
                <a:cxn ang="0">
                  <a:pos x="317" y="293"/>
                </a:cxn>
                <a:cxn ang="0">
                  <a:pos x="317" y="477"/>
                </a:cxn>
                <a:cxn ang="0">
                  <a:pos x="288" y="513"/>
                </a:cxn>
                <a:cxn ang="0">
                  <a:pos x="317" y="660"/>
                </a:cxn>
                <a:cxn ang="0">
                  <a:pos x="288" y="770"/>
                </a:cxn>
                <a:cxn ang="0">
                  <a:pos x="317" y="807"/>
                </a:cxn>
                <a:cxn ang="0">
                  <a:pos x="317" y="990"/>
                </a:cxn>
                <a:cxn ang="0">
                  <a:pos x="288" y="1027"/>
                </a:cxn>
                <a:cxn ang="0">
                  <a:pos x="317" y="1174"/>
                </a:cxn>
                <a:cxn ang="0">
                  <a:pos x="288" y="1284"/>
                </a:cxn>
                <a:cxn ang="0">
                  <a:pos x="317" y="1320"/>
                </a:cxn>
                <a:cxn ang="0">
                  <a:pos x="317" y="1504"/>
                </a:cxn>
                <a:cxn ang="0">
                  <a:pos x="288" y="1540"/>
                </a:cxn>
                <a:cxn ang="0">
                  <a:pos x="317" y="1687"/>
                </a:cxn>
                <a:cxn ang="0">
                  <a:pos x="288" y="1797"/>
                </a:cxn>
                <a:cxn ang="0">
                  <a:pos x="317" y="1834"/>
                </a:cxn>
                <a:cxn ang="0">
                  <a:pos x="317" y="2017"/>
                </a:cxn>
                <a:cxn ang="0">
                  <a:pos x="288" y="2054"/>
                </a:cxn>
                <a:cxn ang="0">
                  <a:pos x="317" y="2201"/>
                </a:cxn>
                <a:cxn ang="0">
                  <a:pos x="288" y="2311"/>
                </a:cxn>
                <a:cxn ang="0">
                  <a:pos x="317" y="2347"/>
                </a:cxn>
                <a:cxn ang="0">
                  <a:pos x="317" y="2531"/>
                </a:cxn>
                <a:cxn ang="0">
                  <a:pos x="288" y="2567"/>
                </a:cxn>
                <a:cxn ang="0">
                  <a:pos x="317" y="2714"/>
                </a:cxn>
                <a:cxn ang="0">
                  <a:pos x="288" y="2714"/>
                </a:cxn>
                <a:cxn ang="0">
                  <a:pos x="202" y="2763"/>
                </a:cxn>
                <a:cxn ang="0">
                  <a:pos x="115" y="2726"/>
                </a:cxn>
                <a:cxn ang="0">
                  <a:pos x="87" y="2763"/>
                </a:cxn>
              </a:cxnLst>
              <a:rect l="0" t="0" r="r" b="b"/>
              <a:pathLst>
                <a:path w="317" h="2763">
                  <a:moveTo>
                    <a:pt x="0" y="2739"/>
                  </a:moveTo>
                  <a:lnTo>
                    <a:pt x="0" y="2702"/>
                  </a:lnTo>
                  <a:lnTo>
                    <a:pt x="29" y="2702"/>
                  </a:lnTo>
                  <a:lnTo>
                    <a:pt x="29" y="2739"/>
                  </a:lnTo>
                  <a:lnTo>
                    <a:pt x="0" y="2739"/>
                  </a:lnTo>
                  <a:close/>
                  <a:moveTo>
                    <a:pt x="0" y="2665"/>
                  </a:moveTo>
                  <a:lnTo>
                    <a:pt x="0" y="2629"/>
                  </a:lnTo>
                  <a:lnTo>
                    <a:pt x="29" y="2629"/>
                  </a:lnTo>
                  <a:lnTo>
                    <a:pt x="29" y="2665"/>
                  </a:lnTo>
                  <a:lnTo>
                    <a:pt x="0" y="2665"/>
                  </a:lnTo>
                  <a:close/>
                  <a:moveTo>
                    <a:pt x="0" y="2592"/>
                  </a:moveTo>
                  <a:lnTo>
                    <a:pt x="0" y="2555"/>
                  </a:lnTo>
                  <a:lnTo>
                    <a:pt x="29" y="2555"/>
                  </a:lnTo>
                  <a:lnTo>
                    <a:pt x="29" y="2592"/>
                  </a:lnTo>
                  <a:lnTo>
                    <a:pt x="0" y="2592"/>
                  </a:lnTo>
                  <a:close/>
                  <a:moveTo>
                    <a:pt x="0" y="2518"/>
                  </a:moveTo>
                  <a:lnTo>
                    <a:pt x="0" y="2482"/>
                  </a:lnTo>
                  <a:lnTo>
                    <a:pt x="29" y="2482"/>
                  </a:lnTo>
                  <a:lnTo>
                    <a:pt x="29" y="2518"/>
                  </a:lnTo>
                  <a:lnTo>
                    <a:pt x="0" y="2518"/>
                  </a:lnTo>
                  <a:close/>
                  <a:moveTo>
                    <a:pt x="0" y="2445"/>
                  </a:moveTo>
                  <a:lnTo>
                    <a:pt x="0" y="2408"/>
                  </a:lnTo>
                  <a:lnTo>
                    <a:pt x="29" y="2408"/>
                  </a:lnTo>
                  <a:lnTo>
                    <a:pt x="29" y="2445"/>
                  </a:lnTo>
                  <a:lnTo>
                    <a:pt x="0" y="2445"/>
                  </a:lnTo>
                  <a:close/>
                  <a:moveTo>
                    <a:pt x="0" y="2372"/>
                  </a:moveTo>
                  <a:lnTo>
                    <a:pt x="0" y="2335"/>
                  </a:lnTo>
                  <a:lnTo>
                    <a:pt x="29" y="2335"/>
                  </a:lnTo>
                  <a:lnTo>
                    <a:pt x="29" y="2372"/>
                  </a:lnTo>
                  <a:lnTo>
                    <a:pt x="0" y="2372"/>
                  </a:lnTo>
                  <a:close/>
                  <a:moveTo>
                    <a:pt x="0" y="2298"/>
                  </a:moveTo>
                  <a:lnTo>
                    <a:pt x="0" y="2262"/>
                  </a:lnTo>
                  <a:lnTo>
                    <a:pt x="29" y="2262"/>
                  </a:lnTo>
                  <a:lnTo>
                    <a:pt x="29" y="2298"/>
                  </a:lnTo>
                  <a:lnTo>
                    <a:pt x="0" y="2298"/>
                  </a:lnTo>
                  <a:close/>
                  <a:moveTo>
                    <a:pt x="0" y="2225"/>
                  </a:moveTo>
                  <a:lnTo>
                    <a:pt x="0" y="2188"/>
                  </a:lnTo>
                  <a:lnTo>
                    <a:pt x="29" y="2188"/>
                  </a:lnTo>
                  <a:lnTo>
                    <a:pt x="29" y="2225"/>
                  </a:lnTo>
                  <a:lnTo>
                    <a:pt x="0" y="2225"/>
                  </a:lnTo>
                  <a:close/>
                  <a:moveTo>
                    <a:pt x="0" y="2152"/>
                  </a:moveTo>
                  <a:lnTo>
                    <a:pt x="0" y="2115"/>
                  </a:lnTo>
                  <a:lnTo>
                    <a:pt x="29" y="2115"/>
                  </a:lnTo>
                  <a:lnTo>
                    <a:pt x="29" y="2152"/>
                  </a:lnTo>
                  <a:lnTo>
                    <a:pt x="0" y="2152"/>
                  </a:lnTo>
                  <a:close/>
                  <a:moveTo>
                    <a:pt x="0" y="2078"/>
                  </a:moveTo>
                  <a:lnTo>
                    <a:pt x="0" y="2042"/>
                  </a:lnTo>
                  <a:lnTo>
                    <a:pt x="29" y="2042"/>
                  </a:lnTo>
                  <a:lnTo>
                    <a:pt x="29" y="2078"/>
                  </a:lnTo>
                  <a:lnTo>
                    <a:pt x="0" y="2078"/>
                  </a:lnTo>
                  <a:close/>
                  <a:moveTo>
                    <a:pt x="0" y="2005"/>
                  </a:moveTo>
                  <a:lnTo>
                    <a:pt x="0" y="1968"/>
                  </a:lnTo>
                  <a:lnTo>
                    <a:pt x="29" y="1968"/>
                  </a:lnTo>
                  <a:lnTo>
                    <a:pt x="29" y="2005"/>
                  </a:lnTo>
                  <a:lnTo>
                    <a:pt x="0" y="2005"/>
                  </a:lnTo>
                  <a:close/>
                  <a:moveTo>
                    <a:pt x="0" y="1932"/>
                  </a:moveTo>
                  <a:lnTo>
                    <a:pt x="0" y="1895"/>
                  </a:lnTo>
                  <a:lnTo>
                    <a:pt x="29" y="1895"/>
                  </a:lnTo>
                  <a:lnTo>
                    <a:pt x="29" y="1932"/>
                  </a:lnTo>
                  <a:lnTo>
                    <a:pt x="0" y="1932"/>
                  </a:lnTo>
                  <a:close/>
                  <a:moveTo>
                    <a:pt x="0" y="1858"/>
                  </a:moveTo>
                  <a:lnTo>
                    <a:pt x="0" y="1822"/>
                  </a:lnTo>
                  <a:lnTo>
                    <a:pt x="29" y="1822"/>
                  </a:lnTo>
                  <a:lnTo>
                    <a:pt x="29" y="1858"/>
                  </a:lnTo>
                  <a:lnTo>
                    <a:pt x="0" y="1858"/>
                  </a:lnTo>
                  <a:close/>
                  <a:moveTo>
                    <a:pt x="0" y="1785"/>
                  </a:moveTo>
                  <a:lnTo>
                    <a:pt x="0" y="1748"/>
                  </a:lnTo>
                  <a:lnTo>
                    <a:pt x="29" y="1748"/>
                  </a:lnTo>
                  <a:lnTo>
                    <a:pt x="29" y="1785"/>
                  </a:lnTo>
                  <a:lnTo>
                    <a:pt x="0" y="1785"/>
                  </a:lnTo>
                  <a:close/>
                  <a:moveTo>
                    <a:pt x="0" y="1712"/>
                  </a:moveTo>
                  <a:lnTo>
                    <a:pt x="0" y="1675"/>
                  </a:lnTo>
                  <a:lnTo>
                    <a:pt x="29" y="1675"/>
                  </a:lnTo>
                  <a:lnTo>
                    <a:pt x="29" y="1712"/>
                  </a:lnTo>
                  <a:lnTo>
                    <a:pt x="0" y="1712"/>
                  </a:lnTo>
                  <a:close/>
                  <a:moveTo>
                    <a:pt x="0" y="1638"/>
                  </a:moveTo>
                  <a:lnTo>
                    <a:pt x="0" y="1602"/>
                  </a:lnTo>
                  <a:lnTo>
                    <a:pt x="29" y="1602"/>
                  </a:lnTo>
                  <a:lnTo>
                    <a:pt x="29" y="1638"/>
                  </a:lnTo>
                  <a:lnTo>
                    <a:pt x="0" y="1638"/>
                  </a:lnTo>
                  <a:close/>
                  <a:moveTo>
                    <a:pt x="0" y="1565"/>
                  </a:moveTo>
                  <a:lnTo>
                    <a:pt x="0" y="1528"/>
                  </a:lnTo>
                  <a:lnTo>
                    <a:pt x="29" y="1528"/>
                  </a:lnTo>
                  <a:lnTo>
                    <a:pt x="29" y="1565"/>
                  </a:lnTo>
                  <a:lnTo>
                    <a:pt x="0" y="1565"/>
                  </a:lnTo>
                  <a:close/>
                  <a:moveTo>
                    <a:pt x="0" y="1491"/>
                  </a:moveTo>
                  <a:lnTo>
                    <a:pt x="0" y="1455"/>
                  </a:lnTo>
                  <a:lnTo>
                    <a:pt x="29" y="1455"/>
                  </a:lnTo>
                  <a:lnTo>
                    <a:pt x="29" y="1491"/>
                  </a:lnTo>
                  <a:lnTo>
                    <a:pt x="0" y="1491"/>
                  </a:lnTo>
                  <a:close/>
                  <a:moveTo>
                    <a:pt x="0" y="1418"/>
                  </a:moveTo>
                  <a:lnTo>
                    <a:pt x="0" y="1381"/>
                  </a:lnTo>
                  <a:lnTo>
                    <a:pt x="29" y="1381"/>
                  </a:lnTo>
                  <a:lnTo>
                    <a:pt x="29" y="1418"/>
                  </a:lnTo>
                  <a:lnTo>
                    <a:pt x="0" y="1418"/>
                  </a:lnTo>
                  <a:close/>
                  <a:moveTo>
                    <a:pt x="0" y="1345"/>
                  </a:moveTo>
                  <a:lnTo>
                    <a:pt x="0" y="1308"/>
                  </a:lnTo>
                  <a:lnTo>
                    <a:pt x="29" y="1308"/>
                  </a:lnTo>
                  <a:lnTo>
                    <a:pt x="29" y="1345"/>
                  </a:lnTo>
                  <a:lnTo>
                    <a:pt x="0" y="1345"/>
                  </a:lnTo>
                  <a:close/>
                  <a:moveTo>
                    <a:pt x="0" y="1271"/>
                  </a:moveTo>
                  <a:lnTo>
                    <a:pt x="0" y="1235"/>
                  </a:lnTo>
                  <a:lnTo>
                    <a:pt x="29" y="1235"/>
                  </a:lnTo>
                  <a:lnTo>
                    <a:pt x="29" y="1271"/>
                  </a:lnTo>
                  <a:lnTo>
                    <a:pt x="0" y="1271"/>
                  </a:lnTo>
                  <a:close/>
                  <a:moveTo>
                    <a:pt x="0" y="1198"/>
                  </a:moveTo>
                  <a:lnTo>
                    <a:pt x="0" y="1161"/>
                  </a:lnTo>
                  <a:lnTo>
                    <a:pt x="29" y="1161"/>
                  </a:lnTo>
                  <a:lnTo>
                    <a:pt x="29" y="1198"/>
                  </a:lnTo>
                  <a:lnTo>
                    <a:pt x="0" y="1198"/>
                  </a:lnTo>
                  <a:close/>
                  <a:moveTo>
                    <a:pt x="0" y="1125"/>
                  </a:moveTo>
                  <a:lnTo>
                    <a:pt x="0" y="1088"/>
                  </a:lnTo>
                  <a:lnTo>
                    <a:pt x="29" y="1088"/>
                  </a:lnTo>
                  <a:lnTo>
                    <a:pt x="29" y="1125"/>
                  </a:lnTo>
                  <a:lnTo>
                    <a:pt x="0" y="1125"/>
                  </a:lnTo>
                  <a:close/>
                  <a:moveTo>
                    <a:pt x="0" y="1051"/>
                  </a:moveTo>
                  <a:lnTo>
                    <a:pt x="0" y="1015"/>
                  </a:lnTo>
                  <a:lnTo>
                    <a:pt x="29" y="1015"/>
                  </a:lnTo>
                  <a:lnTo>
                    <a:pt x="29" y="1051"/>
                  </a:lnTo>
                  <a:lnTo>
                    <a:pt x="0" y="1051"/>
                  </a:lnTo>
                  <a:close/>
                  <a:moveTo>
                    <a:pt x="0" y="978"/>
                  </a:moveTo>
                  <a:lnTo>
                    <a:pt x="0" y="941"/>
                  </a:lnTo>
                  <a:lnTo>
                    <a:pt x="29" y="941"/>
                  </a:lnTo>
                  <a:lnTo>
                    <a:pt x="29" y="978"/>
                  </a:lnTo>
                  <a:lnTo>
                    <a:pt x="0" y="978"/>
                  </a:lnTo>
                  <a:close/>
                  <a:moveTo>
                    <a:pt x="0" y="905"/>
                  </a:moveTo>
                  <a:lnTo>
                    <a:pt x="0" y="868"/>
                  </a:lnTo>
                  <a:lnTo>
                    <a:pt x="29" y="868"/>
                  </a:lnTo>
                  <a:lnTo>
                    <a:pt x="29" y="905"/>
                  </a:lnTo>
                  <a:lnTo>
                    <a:pt x="0" y="905"/>
                  </a:lnTo>
                  <a:close/>
                  <a:moveTo>
                    <a:pt x="0" y="831"/>
                  </a:moveTo>
                  <a:lnTo>
                    <a:pt x="0" y="795"/>
                  </a:lnTo>
                  <a:lnTo>
                    <a:pt x="29" y="795"/>
                  </a:lnTo>
                  <a:lnTo>
                    <a:pt x="29" y="831"/>
                  </a:lnTo>
                  <a:lnTo>
                    <a:pt x="0" y="831"/>
                  </a:lnTo>
                  <a:close/>
                  <a:moveTo>
                    <a:pt x="0" y="758"/>
                  </a:moveTo>
                  <a:lnTo>
                    <a:pt x="0" y="721"/>
                  </a:lnTo>
                  <a:lnTo>
                    <a:pt x="29" y="721"/>
                  </a:lnTo>
                  <a:lnTo>
                    <a:pt x="29" y="758"/>
                  </a:lnTo>
                  <a:lnTo>
                    <a:pt x="0" y="758"/>
                  </a:lnTo>
                  <a:close/>
                  <a:moveTo>
                    <a:pt x="0" y="685"/>
                  </a:moveTo>
                  <a:lnTo>
                    <a:pt x="0" y="648"/>
                  </a:lnTo>
                  <a:lnTo>
                    <a:pt x="29" y="648"/>
                  </a:lnTo>
                  <a:lnTo>
                    <a:pt x="29" y="685"/>
                  </a:lnTo>
                  <a:lnTo>
                    <a:pt x="0" y="685"/>
                  </a:lnTo>
                  <a:close/>
                  <a:moveTo>
                    <a:pt x="0" y="611"/>
                  </a:moveTo>
                  <a:lnTo>
                    <a:pt x="0" y="575"/>
                  </a:lnTo>
                  <a:lnTo>
                    <a:pt x="29" y="575"/>
                  </a:lnTo>
                  <a:lnTo>
                    <a:pt x="29" y="611"/>
                  </a:lnTo>
                  <a:lnTo>
                    <a:pt x="0" y="611"/>
                  </a:lnTo>
                  <a:close/>
                  <a:moveTo>
                    <a:pt x="0" y="538"/>
                  </a:moveTo>
                  <a:lnTo>
                    <a:pt x="0" y="501"/>
                  </a:lnTo>
                  <a:lnTo>
                    <a:pt x="29" y="501"/>
                  </a:lnTo>
                  <a:lnTo>
                    <a:pt x="29" y="538"/>
                  </a:lnTo>
                  <a:lnTo>
                    <a:pt x="0" y="538"/>
                  </a:lnTo>
                  <a:close/>
                  <a:moveTo>
                    <a:pt x="0" y="464"/>
                  </a:moveTo>
                  <a:lnTo>
                    <a:pt x="0" y="428"/>
                  </a:lnTo>
                  <a:lnTo>
                    <a:pt x="29" y="428"/>
                  </a:lnTo>
                  <a:lnTo>
                    <a:pt x="29" y="464"/>
                  </a:lnTo>
                  <a:lnTo>
                    <a:pt x="0" y="464"/>
                  </a:lnTo>
                  <a:close/>
                  <a:moveTo>
                    <a:pt x="0" y="391"/>
                  </a:moveTo>
                  <a:lnTo>
                    <a:pt x="0" y="354"/>
                  </a:lnTo>
                  <a:lnTo>
                    <a:pt x="29" y="354"/>
                  </a:lnTo>
                  <a:lnTo>
                    <a:pt x="29" y="391"/>
                  </a:lnTo>
                  <a:lnTo>
                    <a:pt x="0" y="391"/>
                  </a:lnTo>
                  <a:close/>
                  <a:moveTo>
                    <a:pt x="0" y="318"/>
                  </a:moveTo>
                  <a:lnTo>
                    <a:pt x="0" y="281"/>
                  </a:lnTo>
                  <a:lnTo>
                    <a:pt x="29" y="281"/>
                  </a:lnTo>
                  <a:lnTo>
                    <a:pt x="29" y="318"/>
                  </a:lnTo>
                  <a:lnTo>
                    <a:pt x="0" y="318"/>
                  </a:lnTo>
                  <a:close/>
                  <a:moveTo>
                    <a:pt x="0" y="244"/>
                  </a:moveTo>
                  <a:lnTo>
                    <a:pt x="0" y="208"/>
                  </a:lnTo>
                  <a:lnTo>
                    <a:pt x="29" y="208"/>
                  </a:lnTo>
                  <a:lnTo>
                    <a:pt x="29" y="244"/>
                  </a:lnTo>
                  <a:lnTo>
                    <a:pt x="0" y="244"/>
                  </a:lnTo>
                  <a:close/>
                  <a:moveTo>
                    <a:pt x="0" y="171"/>
                  </a:moveTo>
                  <a:lnTo>
                    <a:pt x="0" y="134"/>
                  </a:lnTo>
                  <a:lnTo>
                    <a:pt x="29" y="134"/>
                  </a:lnTo>
                  <a:lnTo>
                    <a:pt x="29" y="171"/>
                  </a:lnTo>
                  <a:lnTo>
                    <a:pt x="0" y="171"/>
                  </a:lnTo>
                  <a:close/>
                  <a:moveTo>
                    <a:pt x="0" y="98"/>
                  </a:moveTo>
                  <a:lnTo>
                    <a:pt x="0" y="61"/>
                  </a:lnTo>
                  <a:lnTo>
                    <a:pt x="29" y="61"/>
                  </a:lnTo>
                  <a:lnTo>
                    <a:pt x="29" y="98"/>
                  </a:lnTo>
                  <a:lnTo>
                    <a:pt x="0" y="98"/>
                  </a:lnTo>
                  <a:close/>
                  <a:moveTo>
                    <a:pt x="0" y="2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9" y="0"/>
                  </a:lnTo>
                  <a:lnTo>
                    <a:pt x="29" y="37"/>
                  </a:lnTo>
                  <a:lnTo>
                    <a:pt x="10" y="37"/>
                  </a:lnTo>
                  <a:lnTo>
                    <a:pt x="29" y="12"/>
                  </a:lnTo>
                  <a:lnTo>
                    <a:pt x="29" y="24"/>
                  </a:lnTo>
                  <a:lnTo>
                    <a:pt x="0" y="24"/>
                  </a:lnTo>
                  <a:close/>
                  <a:moveTo>
                    <a:pt x="58" y="0"/>
                  </a:moveTo>
                  <a:lnTo>
                    <a:pt x="87" y="0"/>
                  </a:lnTo>
                  <a:lnTo>
                    <a:pt x="87" y="37"/>
                  </a:lnTo>
                  <a:lnTo>
                    <a:pt x="58" y="37"/>
                  </a:lnTo>
                  <a:lnTo>
                    <a:pt x="58" y="0"/>
                  </a:lnTo>
                  <a:close/>
                  <a:moveTo>
                    <a:pt x="115" y="0"/>
                  </a:moveTo>
                  <a:lnTo>
                    <a:pt x="144" y="0"/>
                  </a:lnTo>
                  <a:lnTo>
                    <a:pt x="144" y="37"/>
                  </a:lnTo>
                  <a:lnTo>
                    <a:pt x="115" y="37"/>
                  </a:lnTo>
                  <a:lnTo>
                    <a:pt x="115" y="0"/>
                  </a:lnTo>
                  <a:close/>
                  <a:moveTo>
                    <a:pt x="173" y="0"/>
                  </a:moveTo>
                  <a:lnTo>
                    <a:pt x="202" y="0"/>
                  </a:lnTo>
                  <a:lnTo>
                    <a:pt x="202" y="37"/>
                  </a:lnTo>
                  <a:lnTo>
                    <a:pt x="173" y="37"/>
                  </a:lnTo>
                  <a:lnTo>
                    <a:pt x="173" y="0"/>
                  </a:lnTo>
                  <a:close/>
                  <a:moveTo>
                    <a:pt x="230" y="0"/>
                  </a:moveTo>
                  <a:lnTo>
                    <a:pt x="259" y="0"/>
                  </a:lnTo>
                  <a:lnTo>
                    <a:pt x="259" y="37"/>
                  </a:lnTo>
                  <a:lnTo>
                    <a:pt x="230" y="37"/>
                  </a:lnTo>
                  <a:lnTo>
                    <a:pt x="230" y="0"/>
                  </a:lnTo>
                  <a:close/>
                  <a:moveTo>
                    <a:pt x="288" y="0"/>
                  </a:moveTo>
                  <a:lnTo>
                    <a:pt x="297" y="0"/>
                  </a:lnTo>
                  <a:lnTo>
                    <a:pt x="307" y="0"/>
                  </a:lnTo>
                  <a:lnTo>
                    <a:pt x="317" y="12"/>
                  </a:lnTo>
                  <a:lnTo>
                    <a:pt x="317" y="37"/>
                  </a:lnTo>
                  <a:lnTo>
                    <a:pt x="288" y="37"/>
                  </a:lnTo>
                  <a:lnTo>
                    <a:pt x="288" y="12"/>
                  </a:lnTo>
                  <a:lnTo>
                    <a:pt x="297" y="37"/>
                  </a:lnTo>
                  <a:lnTo>
                    <a:pt x="288" y="37"/>
                  </a:lnTo>
                  <a:lnTo>
                    <a:pt x="288" y="0"/>
                  </a:lnTo>
                  <a:close/>
                  <a:moveTo>
                    <a:pt x="317" y="73"/>
                  </a:moveTo>
                  <a:lnTo>
                    <a:pt x="317" y="110"/>
                  </a:lnTo>
                  <a:lnTo>
                    <a:pt x="288" y="110"/>
                  </a:lnTo>
                  <a:lnTo>
                    <a:pt x="288" y="73"/>
                  </a:lnTo>
                  <a:lnTo>
                    <a:pt x="317" y="73"/>
                  </a:lnTo>
                  <a:close/>
                  <a:moveTo>
                    <a:pt x="317" y="147"/>
                  </a:moveTo>
                  <a:lnTo>
                    <a:pt x="317" y="183"/>
                  </a:lnTo>
                  <a:lnTo>
                    <a:pt x="288" y="183"/>
                  </a:lnTo>
                  <a:lnTo>
                    <a:pt x="288" y="147"/>
                  </a:lnTo>
                  <a:lnTo>
                    <a:pt x="317" y="147"/>
                  </a:lnTo>
                  <a:close/>
                  <a:moveTo>
                    <a:pt x="317" y="220"/>
                  </a:moveTo>
                  <a:lnTo>
                    <a:pt x="317" y="257"/>
                  </a:lnTo>
                  <a:lnTo>
                    <a:pt x="288" y="257"/>
                  </a:lnTo>
                  <a:lnTo>
                    <a:pt x="288" y="220"/>
                  </a:lnTo>
                  <a:lnTo>
                    <a:pt x="317" y="220"/>
                  </a:lnTo>
                  <a:close/>
                  <a:moveTo>
                    <a:pt x="317" y="293"/>
                  </a:moveTo>
                  <a:lnTo>
                    <a:pt x="317" y="330"/>
                  </a:lnTo>
                  <a:lnTo>
                    <a:pt x="288" y="330"/>
                  </a:lnTo>
                  <a:lnTo>
                    <a:pt x="288" y="293"/>
                  </a:lnTo>
                  <a:lnTo>
                    <a:pt x="317" y="293"/>
                  </a:lnTo>
                  <a:close/>
                  <a:moveTo>
                    <a:pt x="317" y="367"/>
                  </a:moveTo>
                  <a:lnTo>
                    <a:pt x="317" y="403"/>
                  </a:lnTo>
                  <a:lnTo>
                    <a:pt x="288" y="403"/>
                  </a:lnTo>
                  <a:lnTo>
                    <a:pt x="288" y="367"/>
                  </a:lnTo>
                  <a:lnTo>
                    <a:pt x="317" y="367"/>
                  </a:lnTo>
                  <a:close/>
                  <a:moveTo>
                    <a:pt x="317" y="440"/>
                  </a:moveTo>
                  <a:lnTo>
                    <a:pt x="317" y="477"/>
                  </a:lnTo>
                  <a:lnTo>
                    <a:pt x="288" y="477"/>
                  </a:lnTo>
                  <a:lnTo>
                    <a:pt x="288" y="440"/>
                  </a:lnTo>
                  <a:lnTo>
                    <a:pt x="317" y="440"/>
                  </a:lnTo>
                  <a:close/>
                  <a:moveTo>
                    <a:pt x="317" y="513"/>
                  </a:moveTo>
                  <a:lnTo>
                    <a:pt x="317" y="550"/>
                  </a:lnTo>
                  <a:lnTo>
                    <a:pt x="288" y="550"/>
                  </a:lnTo>
                  <a:lnTo>
                    <a:pt x="288" y="513"/>
                  </a:lnTo>
                  <a:lnTo>
                    <a:pt x="317" y="513"/>
                  </a:lnTo>
                  <a:close/>
                  <a:moveTo>
                    <a:pt x="317" y="587"/>
                  </a:moveTo>
                  <a:lnTo>
                    <a:pt x="317" y="623"/>
                  </a:lnTo>
                  <a:lnTo>
                    <a:pt x="288" y="623"/>
                  </a:lnTo>
                  <a:lnTo>
                    <a:pt x="288" y="587"/>
                  </a:lnTo>
                  <a:lnTo>
                    <a:pt x="317" y="587"/>
                  </a:lnTo>
                  <a:close/>
                  <a:moveTo>
                    <a:pt x="317" y="660"/>
                  </a:moveTo>
                  <a:lnTo>
                    <a:pt x="317" y="697"/>
                  </a:lnTo>
                  <a:lnTo>
                    <a:pt x="288" y="697"/>
                  </a:lnTo>
                  <a:lnTo>
                    <a:pt x="288" y="660"/>
                  </a:lnTo>
                  <a:lnTo>
                    <a:pt x="317" y="660"/>
                  </a:lnTo>
                  <a:close/>
                  <a:moveTo>
                    <a:pt x="317" y="733"/>
                  </a:moveTo>
                  <a:lnTo>
                    <a:pt x="317" y="770"/>
                  </a:lnTo>
                  <a:lnTo>
                    <a:pt x="288" y="770"/>
                  </a:lnTo>
                  <a:lnTo>
                    <a:pt x="288" y="733"/>
                  </a:lnTo>
                  <a:lnTo>
                    <a:pt x="317" y="733"/>
                  </a:lnTo>
                  <a:close/>
                  <a:moveTo>
                    <a:pt x="317" y="807"/>
                  </a:moveTo>
                  <a:lnTo>
                    <a:pt x="317" y="844"/>
                  </a:lnTo>
                  <a:lnTo>
                    <a:pt x="288" y="844"/>
                  </a:lnTo>
                  <a:lnTo>
                    <a:pt x="288" y="807"/>
                  </a:lnTo>
                  <a:lnTo>
                    <a:pt x="317" y="807"/>
                  </a:lnTo>
                  <a:close/>
                  <a:moveTo>
                    <a:pt x="317" y="880"/>
                  </a:moveTo>
                  <a:lnTo>
                    <a:pt x="317" y="917"/>
                  </a:lnTo>
                  <a:lnTo>
                    <a:pt x="288" y="917"/>
                  </a:lnTo>
                  <a:lnTo>
                    <a:pt x="288" y="880"/>
                  </a:lnTo>
                  <a:lnTo>
                    <a:pt x="317" y="880"/>
                  </a:lnTo>
                  <a:close/>
                  <a:moveTo>
                    <a:pt x="317" y="954"/>
                  </a:moveTo>
                  <a:lnTo>
                    <a:pt x="317" y="990"/>
                  </a:lnTo>
                  <a:lnTo>
                    <a:pt x="288" y="990"/>
                  </a:lnTo>
                  <a:lnTo>
                    <a:pt x="288" y="954"/>
                  </a:lnTo>
                  <a:lnTo>
                    <a:pt x="317" y="954"/>
                  </a:lnTo>
                  <a:close/>
                  <a:moveTo>
                    <a:pt x="317" y="1027"/>
                  </a:moveTo>
                  <a:lnTo>
                    <a:pt x="317" y="1064"/>
                  </a:lnTo>
                  <a:lnTo>
                    <a:pt x="288" y="1064"/>
                  </a:lnTo>
                  <a:lnTo>
                    <a:pt x="288" y="1027"/>
                  </a:lnTo>
                  <a:lnTo>
                    <a:pt x="317" y="1027"/>
                  </a:lnTo>
                  <a:close/>
                  <a:moveTo>
                    <a:pt x="317" y="1100"/>
                  </a:moveTo>
                  <a:lnTo>
                    <a:pt x="317" y="1137"/>
                  </a:lnTo>
                  <a:lnTo>
                    <a:pt x="288" y="1137"/>
                  </a:lnTo>
                  <a:lnTo>
                    <a:pt x="288" y="1100"/>
                  </a:lnTo>
                  <a:lnTo>
                    <a:pt x="317" y="1100"/>
                  </a:lnTo>
                  <a:close/>
                  <a:moveTo>
                    <a:pt x="317" y="1174"/>
                  </a:moveTo>
                  <a:lnTo>
                    <a:pt x="317" y="1210"/>
                  </a:lnTo>
                  <a:lnTo>
                    <a:pt x="288" y="1210"/>
                  </a:lnTo>
                  <a:lnTo>
                    <a:pt x="288" y="1174"/>
                  </a:lnTo>
                  <a:lnTo>
                    <a:pt x="317" y="1174"/>
                  </a:lnTo>
                  <a:close/>
                  <a:moveTo>
                    <a:pt x="317" y="1247"/>
                  </a:moveTo>
                  <a:lnTo>
                    <a:pt x="317" y="1284"/>
                  </a:lnTo>
                  <a:lnTo>
                    <a:pt x="288" y="1284"/>
                  </a:lnTo>
                  <a:lnTo>
                    <a:pt x="288" y="1247"/>
                  </a:lnTo>
                  <a:lnTo>
                    <a:pt x="317" y="1247"/>
                  </a:lnTo>
                  <a:close/>
                  <a:moveTo>
                    <a:pt x="317" y="1320"/>
                  </a:moveTo>
                  <a:lnTo>
                    <a:pt x="317" y="1357"/>
                  </a:lnTo>
                  <a:lnTo>
                    <a:pt x="288" y="1357"/>
                  </a:lnTo>
                  <a:lnTo>
                    <a:pt x="288" y="1320"/>
                  </a:lnTo>
                  <a:lnTo>
                    <a:pt x="317" y="1320"/>
                  </a:lnTo>
                  <a:close/>
                  <a:moveTo>
                    <a:pt x="317" y="1394"/>
                  </a:moveTo>
                  <a:lnTo>
                    <a:pt x="317" y="1430"/>
                  </a:lnTo>
                  <a:lnTo>
                    <a:pt x="288" y="1430"/>
                  </a:lnTo>
                  <a:lnTo>
                    <a:pt x="288" y="1394"/>
                  </a:lnTo>
                  <a:lnTo>
                    <a:pt x="317" y="1394"/>
                  </a:lnTo>
                  <a:close/>
                  <a:moveTo>
                    <a:pt x="317" y="1467"/>
                  </a:moveTo>
                  <a:lnTo>
                    <a:pt x="317" y="1504"/>
                  </a:lnTo>
                  <a:lnTo>
                    <a:pt x="288" y="1504"/>
                  </a:lnTo>
                  <a:lnTo>
                    <a:pt x="288" y="1467"/>
                  </a:lnTo>
                  <a:lnTo>
                    <a:pt x="317" y="1467"/>
                  </a:lnTo>
                  <a:close/>
                  <a:moveTo>
                    <a:pt x="317" y="1540"/>
                  </a:moveTo>
                  <a:lnTo>
                    <a:pt x="317" y="1577"/>
                  </a:lnTo>
                  <a:lnTo>
                    <a:pt x="288" y="1577"/>
                  </a:lnTo>
                  <a:lnTo>
                    <a:pt x="288" y="1540"/>
                  </a:lnTo>
                  <a:lnTo>
                    <a:pt x="317" y="1540"/>
                  </a:lnTo>
                  <a:close/>
                  <a:moveTo>
                    <a:pt x="317" y="1614"/>
                  </a:moveTo>
                  <a:lnTo>
                    <a:pt x="317" y="1650"/>
                  </a:lnTo>
                  <a:lnTo>
                    <a:pt x="288" y="1650"/>
                  </a:lnTo>
                  <a:lnTo>
                    <a:pt x="288" y="1614"/>
                  </a:lnTo>
                  <a:lnTo>
                    <a:pt x="317" y="1614"/>
                  </a:lnTo>
                  <a:close/>
                  <a:moveTo>
                    <a:pt x="317" y="1687"/>
                  </a:moveTo>
                  <a:lnTo>
                    <a:pt x="317" y="1724"/>
                  </a:lnTo>
                  <a:lnTo>
                    <a:pt x="288" y="1724"/>
                  </a:lnTo>
                  <a:lnTo>
                    <a:pt x="288" y="1687"/>
                  </a:lnTo>
                  <a:lnTo>
                    <a:pt x="317" y="1687"/>
                  </a:lnTo>
                  <a:close/>
                  <a:moveTo>
                    <a:pt x="317" y="1760"/>
                  </a:moveTo>
                  <a:lnTo>
                    <a:pt x="317" y="1797"/>
                  </a:lnTo>
                  <a:lnTo>
                    <a:pt x="288" y="1797"/>
                  </a:lnTo>
                  <a:lnTo>
                    <a:pt x="288" y="1760"/>
                  </a:lnTo>
                  <a:lnTo>
                    <a:pt x="317" y="1760"/>
                  </a:lnTo>
                  <a:close/>
                  <a:moveTo>
                    <a:pt x="317" y="1834"/>
                  </a:moveTo>
                  <a:lnTo>
                    <a:pt x="317" y="1870"/>
                  </a:lnTo>
                  <a:lnTo>
                    <a:pt x="288" y="1870"/>
                  </a:lnTo>
                  <a:lnTo>
                    <a:pt x="288" y="1834"/>
                  </a:lnTo>
                  <a:lnTo>
                    <a:pt x="317" y="1834"/>
                  </a:lnTo>
                  <a:close/>
                  <a:moveTo>
                    <a:pt x="317" y="1907"/>
                  </a:moveTo>
                  <a:lnTo>
                    <a:pt x="317" y="1944"/>
                  </a:lnTo>
                  <a:lnTo>
                    <a:pt x="288" y="1944"/>
                  </a:lnTo>
                  <a:lnTo>
                    <a:pt x="288" y="1907"/>
                  </a:lnTo>
                  <a:lnTo>
                    <a:pt x="317" y="1907"/>
                  </a:lnTo>
                  <a:close/>
                  <a:moveTo>
                    <a:pt x="317" y="1981"/>
                  </a:moveTo>
                  <a:lnTo>
                    <a:pt x="317" y="2017"/>
                  </a:lnTo>
                  <a:lnTo>
                    <a:pt x="288" y="2017"/>
                  </a:lnTo>
                  <a:lnTo>
                    <a:pt x="288" y="1981"/>
                  </a:lnTo>
                  <a:lnTo>
                    <a:pt x="317" y="1981"/>
                  </a:lnTo>
                  <a:close/>
                  <a:moveTo>
                    <a:pt x="317" y="2054"/>
                  </a:moveTo>
                  <a:lnTo>
                    <a:pt x="317" y="2091"/>
                  </a:lnTo>
                  <a:lnTo>
                    <a:pt x="288" y="2091"/>
                  </a:lnTo>
                  <a:lnTo>
                    <a:pt x="288" y="2054"/>
                  </a:lnTo>
                  <a:lnTo>
                    <a:pt x="317" y="2054"/>
                  </a:lnTo>
                  <a:close/>
                  <a:moveTo>
                    <a:pt x="317" y="2127"/>
                  </a:moveTo>
                  <a:lnTo>
                    <a:pt x="317" y="2164"/>
                  </a:lnTo>
                  <a:lnTo>
                    <a:pt x="288" y="2164"/>
                  </a:lnTo>
                  <a:lnTo>
                    <a:pt x="288" y="2127"/>
                  </a:lnTo>
                  <a:lnTo>
                    <a:pt x="317" y="2127"/>
                  </a:lnTo>
                  <a:close/>
                  <a:moveTo>
                    <a:pt x="317" y="2201"/>
                  </a:moveTo>
                  <a:lnTo>
                    <a:pt x="317" y="2237"/>
                  </a:lnTo>
                  <a:lnTo>
                    <a:pt x="288" y="2237"/>
                  </a:lnTo>
                  <a:lnTo>
                    <a:pt x="288" y="2201"/>
                  </a:lnTo>
                  <a:lnTo>
                    <a:pt x="317" y="2201"/>
                  </a:lnTo>
                  <a:close/>
                  <a:moveTo>
                    <a:pt x="317" y="2274"/>
                  </a:moveTo>
                  <a:lnTo>
                    <a:pt x="317" y="2311"/>
                  </a:lnTo>
                  <a:lnTo>
                    <a:pt x="288" y="2311"/>
                  </a:lnTo>
                  <a:lnTo>
                    <a:pt x="288" y="2274"/>
                  </a:lnTo>
                  <a:lnTo>
                    <a:pt x="317" y="2274"/>
                  </a:lnTo>
                  <a:close/>
                  <a:moveTo>
                    <a:pt x="317" y="2347"/>
                  </a:moveTo>
                  <a:lnTo>
                    <a:pt x="317" y="2384"/>
                  </a:lnTo>
                  <a:lnTo>
                    <a:pt x="288" y="2384"/>
                  </a:lnTo>
                  <a:lnTo>
                    <a:pt x="288" y="2347"/>
                  </a:lnTo>
                  <a:lnTo>
                    <a:pt x="317" y="2347"/>
                  </a:lnTo>
                  <a:close/>
                  <a:moveTo>
                    <a:pt x="317" y="2421"/>
                  </a:moveTo>
                  <a:lnTo>
                    <a:pt x="317" y="2457"/>
                  </a:lnTo>
                  <a:lnTo>
                    <a:pt x="288" y="2457"/>
                  </a:lnTo>
                  <a:lnTo>
                    <a:pt x="288" y="2421"/>
                  </a:lnTo>
                  <a:lnTo>
                    <a:pt x="317" y="2421"/>
                  </a:lnTo>
                  <a:close/>
                  <a:moveTo>
                    <a:pt x="317" y="2494"/>
                  </a:moveTo>
                  <a:lnTo>
                    <a:pt x="317" y="2531"/>
                  </a:lnTo>
                  <a:lnTo>
                    <a:pt x="288" y="2531"/>
                  </a:lnTo>
                  <a:lnTo>
                    <a:pt x="288" y="2494"/>
                  </a:lnTo>
                  <a:lnTo>
                    <a:pt x="317" y="2494"/>
                  </a:lnTo>
                  <a:close/>
                  <a:moveTo>
                    <a:pt x="317" y="2567"/>
                  </a:moveTo>
                  <a:lnTo>
                    <a:pt x="317" y="2604"/>
                  </a:lnTo>
                  <a:lnTo>
                    <a:pt x="288" y="2604"/>
                  </a:lnTo>
                  <a:lnTo>
                    <a:pt x="288" y="2567"/>
                  </a:lnTo>
                  <a:lnTo>
                    <a:pt x="317" y="2567"/>
                  </a:lnTo>
                  <a:close/>
                  <a:moveTo>
                    <a:pt x="317" y="2641"/>
                  </a:moveTo>
                  <a:lnTo>
                    <a:pt x="317" y="2677"/>
                  </a:lnTo>
                  <a:lnTo>
                    <a:pt x="288" y="2677"/>
                  </a:lnTo>
                  <a:lnTo>
                    <a:pt x="288" y="2641"/>
                  </a:lnTo>
                  <a:lnTo>
                    <a:pt x="317" y="2641"/>
                  </a:lnTo>
                  <a:close/>
                  <a:moveTo>
                    <a:pt x="317" y="2714"/>
                  </a:moveTo>
                  <a:lnTo>
                    <a:pt x="317" y="2739"/>
                  </a:lnTo>
                  <a:lnTo>
                    <a:pt x="297" y="2763"/>
                  </a:lnTo>
                  <a:lnTo>
                    <a:pt x="288" y="2763"/>
                  </a:lnTo>
                  <a:lnTo>
                    <a:pt x="288" y="2726"/>
                  </a:lnTo>
                  <a:lnTo>
                    <a:pt x="297" y="2726"/>
                  </a:lnTo>
                  <a:lnTo>
                    <a:pt x="288" y="2739"/>
                  </a:lnTo>
                  <a:lnTo>
                    <a:pt x="288" y="2714"/>
                  </a:lnTo>
                  <a:lnTo>
                    <a:pt x="317" y="2714"/>
                  </a:lnTo>
                  <a:close/>
                  <a:moveTo>
                    <a:pt x="259" y="2763"/>
                  </a:moveTo>
                  <a:lnTo>
                    <a:pt x="230" y="2763"/>
                  </a:lnTo>
                  <a:lnTo>
                    <a:pt x="230" y="2726"/>
                  </a:lnTo>
                  <a:lnTo>
                    <a:pt x="259" y="2726"/>
                  </a:lnTo>
                  <a:lnTo>
                    <a:pt x="259" y="2763"/>
                  </a:lnTo>
                  <a:close/>
                  <a:moveTo>
                    <a:pt x="202" y="2763"/>
                  </a:moveTo>
                  <a:lnTo>
                    <a:pt x="173" y="2763"/>
                  </a:lnTo>
                  <a:lnTo>
                    <a:pt x="173" y="2726"/>
                  </a:lnTo>
                  <a:lnTo>
                    <a:pt x="202" y="2726"/>
                  </a:lnTo>
                  <a:lnTo>
                    <a:pt x="202" y="2763"/>
                  </a:lnTo>
                  <a:close/>
                  <a:moveTo>
                    <a:pt x="144" y="2763"/>
                  </a:moveTo>
                  <a:lnTo>
                    <a:pt x="115" y="2763"/>
                  </a:lnTo>
                  <a:lnTo>
                    <a:pt x="115" y="2726"/>
                  </a:lnTo>
                  <a:lnTo>
                    <a:pt x="144" y="2726"/>
                  </a:lnTo>
                  <a:lnTo>
                    <a:pt x="144" y="2763"/>
                  </a:lnTo>
                  <a:close/>
                  <a:moveTo>
                    <a:pt x="87" y="2763"/>
                  </a:moveTo>
                  <a:lnTo>
                    <a:pt x="58" y="2763"/>
                  </a:lnTo>
                  <a:lnTo>
                    <a:pt x="58" y="2726"/>
                  </a:lnTo>
                  <a:lnTo>
                    <a:pt x="87" y="2726"/>
                  </a:lnTo>
                  <a:lnTo>
                    <a:pt x="87" y="2763"/>
                  </a:lnTo>
                  <a:close/>
                  <a:moveTo>
                    <a:pt x="29" y="2763"/>
                  </a:moveTo>
                  <a:lnTo>
                    <a:pt x="10" y="2763"/>
                  </a:lnTo>
                  <a:lnTo>
                    <a:pt x="10" y="2726"/>
                  </a:lnTo>
                  <a:lnTo>
                    <a:pt x="29" y="2726"/>
                  </a:lnTo>
                  <a:lnTo>
                    <a:pt x="29" y="2763"/>
                  </a:lnTo>
                  <a:close/>
                </a:path>
              </a:pathLst>
            </a:custGeom>
            <a:solidFill>
              <a:srgbClr val="66FF66"/>
            </a:solidFill>
            <a:ln w="0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53" name="Freeform 85"/>
            <p:cNvSpPr>
              <a:spLocks noEditPoints="1"/>
            </p:cNvSpPr>
            <p:nvPr/>
          </p:nvSpPr>
          <p:spPr bwMode="auto">
            <a:xfrm>
              <a:off x="5504905" y="1857152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54" name="Rectangle 112"/>
            <p:cNvSpPr>
              <a:spLocks noChangeArrowheads="1"/>
            </p:cNvSpPr>
            <p:nvPr/>
          </p:nvSpPr>
          <p:spPr bwMode="auto">
            <a:xfrm>
              <a:off x="6444208" y="3098577"/>
              <a:ext cx="6011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(2)</a:t>
              </a:r>
            </a:p>
          </p:txBody>
        </p:sp>
        <p:sp>
          <p:nvSpPr>
            <p:cNvPr id="260" name="Freeform 129"/>
            <p:cNvSpPr>
              <a:spLocks noEditPoints="1"/>
            </p:cNvSpPr>
            <p:nvPr/>
          </p:nvSpPr>
          <p:spPr bwMode="auto">
            <a:xfrm>
              <a:off x="4409530" y="3273202"/>
              <a:ext cx="60801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288" y="49"/>
                </a:cxn>
                <a:cxn ang="0">
                  <a:pos x="288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268" y="0"/>
                </a:cxn>
                <a:cxn ang="0">
                  <a:pos x="383" y="73"/>
                </a:cxn>
                <a:cxn ang="0">
                  <a:pos x="268" y="147"/>
                </a:cxn>
                <a:cxn ang="0">
                  <a:pos x="268" y="0"/>
                </a:cxn>
              </a:cxnLst>
              <a:rect l="0" t="0" r="r" b="b"/>
              <a:pathLst>
                <a:path w="383" h="147">
                  <a:moveTo>
                    <a:pt x="0" y="49"/>
                  </a:moveTo>
                  <a:lnTo>
                    <a:pt x="288" y="49"/>
                  </a:lnTo>
                  <a:lnTo>
                    <a:pt x="288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268" y="0"/>
                  </a:moveTo>
                  <a:lnTo>
                    <a:pt x="383" y="73"/>
                  </a:lnTo>
                  <a:lnTo>
                    <a:pt x="268" y="147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61" name="Rectangle 130"/>
            <p:cNvSpPr>
              <a:spLocks noChangeArrowheads="1"/>
            </p:cNvSpPr>
            <p:nvPr/>
          </p:nvSpPr>
          <p:spPr bwMode="auto">
            <a:xfrm>
              <a:off x="5003255" y="2225452"/>
              <a:ext cx="60325" cy="1404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62" name="Freeform 131"/>
            <p:cNvSpPr>
              <a:spLocks noEditPoints="1"/>
            </p:cNvSpPr>
            <p:nvPr/>
          </p:nvSpPr>
          <p:spPr bwMode="auto">
            <a:xfrm>
              <a:off x="5033417" y="2147664"/>
              <a:ext cx="33496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5" y="49"/>
                </a:cxn>
                <a:cxn ang="0">
                  <a:pos x="115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96" y="0"/>
                </a:cxn>
                <a:cxn ang="0">
                  <a:pos x="211" y="73"/>
                </a:cxn>
                <a:cxn ang="0">
                  <a:pos x="96" y="147"/>
                </a:cxn>
                <a:cxn ang="0">
                  <a:pos x="96" y="0"/>
                </a:cxn>
              </a:cxnLst>
              <a:rect l="0" t="0" r="r" b="b"/>
              <a:pathLst>
                <a:path w="211" h="147">
                  <a:moveTo>
                    <a:pt x="0" y="49"/>
                  </a:moveTo>
                  <a:lnTo>
                    <a:pt x="115" y="49"/>
                  </a:lnTo>
                  <a:lnTo>
                    <a:pt x="115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96" y="0"/>
                  </a:moveTo>
                  <a:lnTo>
                    <a:pt x="211" y="73"/>
                  </a:lnTo>
                  <a:lnTo>
                    <a:pt x="96" y="14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63" name="Freeform 132"/>
            <p:cNvSpPr>
              <a:spLocks noEditPoints="1"/>
            </p:cNvSpPr>
            <p:nvPr/>
          </p:nvSpPr>
          <p:spPr bwMode="auto">
            <a:xfrm>
              <a:off x="5033417" y="3506564"/>
              <a:ext cx="33496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5" y="49"/>
                </a:cxn>
                <a:cxn ang="0">
                  <a:pos x="115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96" y="0"/>
                </a:cxn>
                <a:cxn ang="0">
                  <a:pos x="211" y="73"/>
                </a:cxn>
                <a:cxn ang="0">
                  <a:pos x="96" y="147"/>
                </a:cxn>
                <a:cxn ang="0">
                  <a:pos x="96" y="0"/>
                </a:cxn>
              </a:cxnLst>
              <a:rect l="0" t="0" r="r" b="b"/>
              <a:pathLst>
                <a:path w="211" h="147">
                  <a:moveTo>
                    <a:pt x="0" y="49"/>
                  </a:moveTo>
                  <a:lnTo>
                    <a:pt x="115" y="49"/>
                  </a:lnTo>
                  <a:lnTo>
                    <a:pt x="115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96" y="0"/>
                  </a:moveTo>
                  <a:lnTo>
                    <a:pt x="211" y="73"/>
                  </a:lnTo>
                  <a:lnTo>
                    <a:pt x="96" y="14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65" name="Rectangle 134"/>
            <p:cNvSpPr>
              <a:spLocks noChangeArrowheads="1"/>
            </p:cNvSpPr>
            <p:nvPr/>
          </p:nvSpPr>
          <p:spPr bwMode="auto">
            <a:xfrm>
              <a:off x="4652417" y="2923952"/>
              <a:ext cx="254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2000" b="0" i="0" u="none" strike="noStrike" cap="none" normalizeH="0" baseline="-2500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66" name="Rectangle 142"/>
            <p:cNvSpPr>
              <a:spLocks noChangeArrowheads="1"/>
            </p:cNvSpPr>
            <p:nvPr/>
          </p:nvSpPr>
          <p:spPr bwMode="auto">
            <a:xfrm>
              <a:off x="7103517" y="2303800"/>
              <a:ext cx="60325" cy="1390426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70" name="Rectangle 164"/>
            <p:cNvSpPr>
              <a:spLocks noChangeArrowheads="1"/>
            </p:cNvSpPr>
            <p:nvPr/>
          </p:nvSpPr>
          <p:spPr bwMode="auto">
            <a:xfrm>
              <a:off x="5004048" y="3593426"/>
              <a:ext cx="486569" cy="72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71" name="Rectangle 215"/>
            <p:cNvSpPr>
              <a:spLocks noChangeArrowheads="1"/>
            </p:cNvSpPr>
            <p:nvPr/>
          </p:nvSpPr>
          <p:spPr bwMode="auto">
            <a:xfrm>
              <a:off x="5839867" y="2244502"/>
              <a:ext cx="166688" cy="58738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73" name="Rectangle 217"/>
            <p:cNvSpPr>
              <a:spLocks noChangeArrowheads="1"/>
            </p:cNvSpPr>
            <p:nvPr/>
          </p:nvSpPr>
          <p:spPr bwMode="auto">
            <a:xfrm>
              <a:off x="5839867" y="3622452"/>
              <a:ext cx="166688" cy="58738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74" name="Rectangle 219"/>
            <p:cNvSpPr>
              <a:spLocks noChangeArrowheads="1"/>
            </p:cNvSpPr>
            <p:nvPr/>
          </p:nvSpPr>
          <p:spPr bwMode="auto">
            <a:xfrm>
              <a:off x="5566817" y="1234852"/>
              <a:ext cx="27892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3</a:t>
              </a:r>
              <a:endParaRPr kumimoji="0" lang="en-US" sz="2000" b="0" i="0" u="none" strike="noStrike" cap="none" normalizeH="0" baseline="-2500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75" name="Rectangle 112"/>
            <p:cNvSpPr>
              <a:spLocks noChangeArrowheads="1"/>
            </p:cNvSpPr>
            <p:nvPr/>
          </p:nvSpPr>
          <p:spPr bwMode="auto">
            <a:xfrm>
              <a:off x="6444208" y="1674489"/>
              <a:ext cx="55944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(1)</a:t>
              </a:r>
            </a:p>
          </p:txBody>
        </p:sp>
        <p:sp>
          <p:nvSpPr>
            <p:cNvPr id="276" name="Rectangle 112"/>
            <p:cNvSpPr>
              <a:spLocks noChangeArrowheads="1"/>
            </p:cNvSpPr>
            <p:nvPr/>
          </p:nvSpPr>
          <p:spPr bwMode="auto">
            <a:xfrm>
              <a:off x="6084168" y="2610593"/>
              <a:ext cx="53540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d</a:t>
              </a:r>
              <a:r>
                <a:rPr lang="en-US" sz="2000" baseline="-25000" dirty="0" smtClean="0"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(1)</a:t>
              </a:r>
            </a:p>
          </p:txBody>
        </p:sp>
        <p:sp>
          <p:nvSpPr>
            <p:cNvPr id="277" name="Rectangle 112"/>
            <p:cNvSpPr>
              <a:spLocks noChangeArrowheads="1"/>
            </p:cNvSpPr>
            <p:nvPr/>
          </p:nvSpPr>
          <p:spPr bwMode="auto">
            <a:xfrm>
              <a:off x="6084168" y="3978745"/>
              <a:ext cx="5770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d</a:t>
              </a:r>
              <a:r>
                <a:rPr lang="en-US" sz="2000" baseline="-25000" dirty="0" smtClean="0"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(2)</a:t>
              </a:r>
            </a:p>
          </p:txBody>
        </p:sp>
        <p:sp>
          <p:nvSpPr>
            <p:cNvPr id="282" name="Rectangle 114"/>
            <p:cNvSpPr>
              <a:spLocks noChangeArrowheads="1"/>
            </p:cNvSpPr>
            <p:nvPr/>
          </p:nvSpPr>
          <p:spPr bwMode="auto">
            <a:xfrm>
              <a:off x="6357912" y="3350490"/>
              <a:ext cx="0" cy="648000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83" name="Rectangle 115"/>
            <p:cNvSpPr>
              <a:spLocks noChangeArrowheads="1"/>
            </p:cNvSpPr>
            <p:nvPr/>
          </p:nvSpPr>
          <p:spPr bwMode="auto">
            <a:xfrm>
              <a:off x="6117450" y="3485642"/>
              <a:ext cx="1827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S</a:t>
              </a:r>
            </a:p>
          </p:txBody>
        </p:sp>
        <p:sp>
          <p:nvSpPr>
            <p:cNvPr id="284" name="Rectangle 116"/>
            <p:cNvSpPr>
              <a:spLocks noChangeArrowheads="1"/>
            </p:cNvSpPr>
            <p:nvPr/>
          </p:nvSpPr>
          <p:spPr bwMode="auto">
            <a:xfrm>
              <a:off x="6386372" y="3539891"/>
              <a:ext cx="1298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f</a:t>
              </a:r>
            </a:p>
          </p:txBody>
        </p:sp>
        <p:sp>
          <p:nvSpPr>
            <p:cNvPr id="285" name="Freeform 118"/>
            <p:cNvSpPr>
              <a:spLocks noEditPoints="1"/>
            </p:cNvSpPr>
            <p:nvPr/>
          </p:nvSpPr>
          <p:spPr bwMode="auto">
            <a:xfrm>
              <a:off x="6588224" y="3539891"/>
              <a:ext cx="381000" cy="27305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73" y="86"/>
                </a:cxn>
                <a:cxn ang="0">
                  <a:pos x="173" y="9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163" y="0"/>
                </a:cxn>
                <a:cxn ang="0">
                  <a:pos x="240" y="86"/>
                </a:cxn>
                <a:cxn ang="0">
                  <a:pos x="163" y="172"/>
                </a:cxn>
                <a:cxn ang="0">
                  <a:pos x="163" y="0"/>
                </a:cxn>
              </a:cxnLst>
              <a:rect l="0" t="0" r="r" b="b"/>
              <a:pathLst>
                <a:path w="240" h="172">
                  <a:moveTo>
                    <a:pt x="0" y="86"/>
                  </a:moveTo>
                  <a:lnTo>
                    <a:pt x="173" y="86"/>
                  </a:lnTo>
                  <a:lnTo>
                    <a:pt x="173" y="98"/>
                  </a:lnTo>
                  <a:lnTo>
                    <a:pt x="0" y="98"/>
                  </a:lnTo>
                  <a:lnTo>
                    <a:pt x="0" y="86"/>
                  </a:lnTo>
                  <a:close/>
                  <a:moveTo>
                    <a:pt x="163" y="0"/>
                  </a:moveTo>
                  <a:lnTo>
                    <a:pt x="240" y="86"/>
                  </a:lnTo>
                  <a:lnTo>
                    <a:pt x="163" y="17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86" name="Rectangle 145"/>
            <p:cNvSpPr>
              <a:spLocks noChangeArrowheads="1"/>
            </p:cNvSpPr>
            <p:nvPr/>
          </p:nvSpPr>
          <p:spPr bwMode="auto">
            <a:xfrm>
              <a:off x="6828880" y="3676416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87" name="Oval 286"/>
            <p:cNvSpPr/>
            <p:nvPr/>
          </p:nvSpPr>
          <p:spPr bwMode="auto">
            <a:xfrm>
              <a:off x="6012160" y="3341626"/>
              <a:ext cx="576064" cy="64807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88" name="Rectangle 114"/>
            <p:cNvSpPr>
              <a:spLocks noChangeArrowheads="1"/>
            </p:cNvSpPr>
            <p:nvPr/>
          </p:nvSpPr>
          <p:spPr bwMode="auto">
            <a:xfrm>
              <a:off x="6357912" y="1982338"/>
              <a:ext cx="0" cy="648000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89" name="Rectangle 115"/>
            <p:cNvSpPr>
              <a:spLocks noChangeArrowheads="1"/>
            </p:cNvSpPr>
            <p:nvPr/>
          </p:nvSpPr>
          <p:spPr bwMode="auto">
            <a:xfrm>
              <a:off x="6117450" y="2117490"/>
              <a:ext cx="1827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Symbol" pitchFamily="18" charset="2"/>
                  <a:cs typeface="Arial" pitchFamily="34" charset="0"/>
                </a:rPr>
                <a:t>S</a:t>
              </a:r>
            </a:p>
          </p:txBody>
        </p:sp>
        <p:sp>
          <p:nvSpPr>
            <p:cNvPr id="290" name="Rectangle 116"/>
            <p:cNvSpPr>
              <a:spLocks noChangeArrowheads="1"/>
            </p:cNvSpPr>
            <p:nvPr/>
          </p:nvSpPr>
          <p:spPr bwMode="auto">
            <a:xfrm>
              <a:off x="6386372" y="2171739"/>
              <a:ext cx="1298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f</a:t>
              </a:r>
            </a:p>
          </p:txBody>
        </p:sp>
        <p:sp>
          <p:nvSpPr>
            <p:cNvPr id="291" name="Freeform 118"/>
            <p:cNvSpPr>
              <a:spLocks noEditPoints="1"/>
            </p:cNvSpPr>
            <p:nvPr/>
          </p:nvSpPr>
          <p:spPr bwMode="auto">
            <a:xfrm>
              <a:off x="6588224" y="2171739"/>
              <a:ext cx="381000" cy="27305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73" y="86"/>
                </a:cxn>
                <a:cxn ang="0">
                  <a:pos x="173" y="9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163" y="0"/>
                </a:cxn>
                <a:cxn ang="0">
                  <a:pos x="240" y="86"/>
                </a:cxn>
                <a:cxn ang="0">
                  <a:pos x="163" y="172"/>
                </a:cxn>
                <a:cxn ang="0">
                  <a:pos x="163" y="0"/>
                </a:cxn>
              </a:cxnLst>
              <a:rect l="0" t="0" r="r" b="b"/>
              <a:pathLst>
                <a:path w="240" h="172">
                  <a:moveTo>
                    <a:pt x="0" y="86"/>
                  </a:moveTo>
                  <a:lnTo>
                    <a:pt x="173" y="86"/>
                  </a:lnTo>
                  <a:lnTo>
                    <a:pt x="173" y="98"/>
                  </a:lnTo>
                  <a:lnTo>
                    <a:pt x="0" y="98"/>
                  </a:lnTo>
                  <a:lnTo>
                    <a:pt x="0" y="86"/>
                  </a:lnTo>
                  <a:close/>
                  <a:moveTo>
                    <a:pt x="163" y="0"/>
                  </a:moveTo>
                  <a:lnTo>
                    <a:pt x="240" y="86"/>
                  </a:lnTo>
                  <a:lnTo>
                    <a:pt x="163" y="17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92" name="Rectangle 145"/>
            <p:cNvSpPr>
              <a:spLocks noChangeArrowheads="1"/>
            </p:cNvSpPr>
            <p:nvPr/>
          </p:nvSpPr>
          <p:spPr bwMode="auto">
            <a:xfrm>
              <a:off x="6828880" y="2308264"/>
              <a:ext cx="319088" cy="1905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93" name="Oval 292"/>
            <p:cNvSpPr/>
            <p:nvPr/>
          </p:nvSpPr>
          <p:spPr bwMode="auto">
            <a:xfrm>
              <a:off x="6012160" y="1973474"/>
              <a:ext cx="576064" cy="64807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94" name="Freeform 117"/>
            <p:cNvSpPr>
              <a:spLocks noEditPoints="1"/>
            </p:cNvSpPr>
            <p:nvPr/>
          </p:nvSpPr>
          <p:spPr bwMode="auto">
            <a:xfrm>
              <a:off x="5508104" y="3333898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95" name="Rectangle 112"/>
            <p:cNvSpPr>
              <a:spLocks noChangeArrowheads="1"/>
            </p:cNvSpPr>
            <p:nvPr/>
          </p:nvSpPr>
          <p:spPr bwMode="auto">
            <a:xfrm rot="5400000">
              <a:off x="5521596" y="3573140"/>
              <a:ext cx="4312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lang="en-US" sz="2000" baseline="-25000" dirty="0" smtClean="0"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,2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96" name="Freeform 117"/>
            <p:cNvSpPr>
              <a:spLocks noEditPoints="1"/>
            </p:cNvSpPr>
            <p:nvPr/>
          </p:nvSpPr>
          <p:spPr bwMode="auto">
            <a:xfrm>
              <a:off x="5508104" y="1910258"/>
              <a:ext cx="334963" cy="736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1" y="0"/>
                </a:cxn>
                <a:cxn ang="0">
                  <a:pos x="211" y="0"/>
                </a:cxn>
                <a:cxn ang="0">
                  <a:pos x="211" y="452"/>
                </a:cxn>
                <a:cxn ang="0">
                  <a:pos x="201" y="464"/>
                </a:cxn>
                <a:cxn ang="0">
                  <a:pos x="0" y="464"/>
                </a:cxn>
                <a:cxn ang="0">
                  <a:pos x="0" y="452"/>
                </a:cxn>
                <a:cxn ang="0">
                  <a:pos x="0" y="0"/>
                </a:cxn>
                <a:cxn ang="0">
                  <a:pos x="10" y="452"/>
                </a:cxn>
                <a:cxn ang="0">
                  <a:pos x="0" y="452"/>
                </a:cxn>
                <a:cxn ang="0">
                  <a:pos x="201" y="452"/>
                </a:cxn>
                <a:cxn ang="0">
                  <a:pos x="201" y="452"/>
                </a:cxn>
                <a:cxn ang="0">
                  <a:pos x="201" y="0"/>
                </a:cxn>
                <a:cxn ang="0">
                  <a:pos x="201" y="12"/>
                </a:cxn>
                <a:cxn ang="0">
                  <a:pos x="0" y="12"/>
                </a:cxn>
                <a:cxn ang="0">
                  <a:pos x="10" y="0"/>
                </a:cxn>
                <a:cxn ang="0">
                  <a:pos x="10" y="452"/>
                </a:cxn>
              </a:cxnLst>
              <a:rect l="0" t="0" r="r" b="b"/>
              <a:pathLst>
                <a:path w="211" h="464">
                  <a:moveTo>
                    <a:pt x="0" y="0"/>
                  </a:moveTo>
                  <a:lnTo>
                    <a:pt x="0" y="0"/>
                  </a:lnTo>
                  <a:lnTo>
                    <a:pt x="201" y="0"/>
                  </a:lnTo>
                  <a:lnTo>
                    <a:pt x="211" y="0"/>
                  </a:lnTo>
                  <a:lnTo>
                    <a:pt x="211" y="452"/>
                  </a:lnTo>
                  <a:lnTo>
                    <a:pt x="201" y="464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0" y="0"/>
                  </a:lnTo>
                  <a:close/>
                  <a:moveTo>
                    <a:pt x="10" y="452"/>
                  </a:moveTo>
                  <a:lnTo>
                    <a:pt x="0" y="452"/>
                  </a:lnTo>
                  <a:lnTo>
                    <a:pt x="201" y="452"/>
                  </a:lnTo>
                  <a:lnTo>
                    <a:pt x="201" y="452"/>
                  </a:lnTo>
                  <a:lnTo>
                    <a:pt x="201" y="0"/>
                  </a:lnTo>
                  <a:lnTo>
                    <a:pt x="201" y="12"/>
                  </a:lnTo>
                  <a:lnTo>
                    <a:pt x="0" y="12"/>
                  </a:lnTo>
                  <a:lnTo>
                    <a:pt x="10" y="0"/>
                  </a:lnTo>
                  <a:lnTo>
                    <a:pt x="10" y="45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297" name="Rectangle 112"/>
            <p:cNvSpPr>
              <a:spLocks noChangeArrowheads="1"/>
            </p:cNvSpPr>
            <p:nvPr/>
          </p:nvSpPr>
          <p:spPr bwMode="auto">
            <a:xfrm rot="5400000">
              <a:off x="5535221" y="2149500"/>
              <a:ext cx="4039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w</a:t>
              </a:r>
              <a:r>
                <a:rPr lang="en-US" sz="2000" baseline="-25000" dirty="0" smtClean="0">
                  <a:latin typeface="+mn-lt"/>
                  <a:cs typeface="Arial" pitchFamily="34" charset="0"/>
                </a:rPr>
                <a:t>3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,1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98" name="Rectangle 164"/>
            <p:cNvSpPr>
              <a:spLocks noChangeArrowheads="1"/>
            </p:cNvSpPr>
            <p:nvPr/>
          </p:nvSpPr>
          <p:spPr bwMode="auto">
            <a:xfrm>
              <a:off x="5004048" y="2225426"/>
              <a:ext cx="486569" cy="7200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300" name="Freeform 129"/>
            <p:cNvSpPr>
              <a:spLocks noEditPoints="1"/>
            </p:cNvSpPr>
            <p:nvPr/>
          </p:nvSpPr>
          <p:spPr bwMode="auto">
            <a:xfrm>
              <a:off x="7132339" y="2986162"/>
              <a:ext cx="608013" cy="233363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288" y="49"/>
                </a:cxn>
                <a:cxn ang="0">
                  <a:pos x="288" y="98"/>
                </a:cxn>
                <a:cxn ang="0">
                  <a:pos x="0" y="98"/>
                </a:cxn>
                <a:cxn ang="0">
                  <a:pos x="0" y="49"/>
                </a:cxn>
                <a:cxn ang="0">
                  <a:pos x="268" y="0"/>
                </a:cxn>
                <a:cxn ang="0">
                  <a:pos x="383" y="73"/>
                </a:cxn>
                <a:cxn ang="0">
                  <a:pos x="268" y="147"/>
                </a:cxn>
                <a:cxn ang="0">
                  <a:pos x="268" y="0"/>
                </a:cxn>
              </a:cxnLst>
              <a:rect l="0" t="0" r="r" b="b"/>
              <a:pathLst>
                <a:path w="383" h="147">
                  <a:moveTo>
                    <a:pt x="0" y="49"/>
                  </a:moveTo>
                  <a:lnTo>
                    <a:pt x="288" y="49"/>
                  </a:lnTo>
                  <a:lnTo>
                    <a:pt x="288" y="98"/>
                  </a:lnTo>
                  <a:lnTo>
                    <a:pt x="0" y="98"/>
                  </a:lnTo>
                  <a:lnTo>
                    <a:pt x="0" y="49"/>
                  </a:lnTo>
                  <a:close/>
                  <a:moveTo>
                    <a:pt x="268" y="0"/>
                  </a:moveTo>
                  <a:lnTo>
                    <a:pt x="383" y="73"/>
                  </a:lnTo>
                  <a:lnTo>
                    <a:pt x="268" y="147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latin typeface="+mn-lt"/>
              </a:endParaRPr>
            </a:p>
          </p:txBody>
        </p:sp>
        <p:sp>
          <p:nvSpPr>
            <p:cNvPr id="301" name="Rectangle 134"/>
            <p:cNvSpPr>
              <a:spLocks noChangeArrowheads="1"/>
            </p:cNvSpPr>
            <p:nvPr/>
          </p:nvSpPr>
          <p:spPr bwMode="auto">
            <a:xfrm>
              <a:off x="7375226" y="2636912"/>
              <a:ext cx="25487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x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3</a:t>
              </a:r>
              <a:endParaRPr kumimoji="0" lang="en-US" sz="2000" b="0" i="0" u="none" strike="noStrike" cap="none" normalizeH="0" baseline="-2500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2" name="Rectangle 112"/>
            <p:cNvSpPr>
              <a:spLocks noChangeArrowheads="1"/>
            </p:cNvSpPr>
            <p:nvPr/>
          </p:nvSpPr>
          <p:spPr bwMode="auto">
            <a:xfrm rot="5400000">
              <a:off x="7539087" y="2942284"/>
              <a:ext cx="110286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Data Out</a:t>
              </a:r>
            </a:p>
          </p:txBody>
        </p:sp>
      </p:grpSp>
      <p:sp>
        <p:nvSpPr>
          <p:cNvPr id="137442" name="Rectangle 2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5652120" y="4892967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 smtClean="0"/>
              <a:t>x</a:t>
            </a:r>
            <a:r>
              <a:rPr lang="en-GB" sz="2000" baseline="-25000" dirty="0" err="1" smtClean="0"/>
              <a:t>m</a:t>
            </a:r>
            <a:r>
              <a:rPr lang="en-GB" sz="2000" dirty="0" smtClean="0"/>
              <a:t> outputs layer m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w</a:t>
            </a:r>
            <a:r>
              <a:rPr lang="en-GB" sz="2000" baseline="-25000" dirty="0" smtClean="0"/>
              <a:t>m</a:t>
            </a:r>
            <a:r>
              <a:rPr lang="en-GB" sz="2000" dirty="0" smtClean="0"/>
              <a:t> weights layer m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latin typeface="Symbol" pitchFamily="18" charset="2"/>
              </a:rPr>
              <a:t>d</a:t>
            </a:r>
            <a:r>
              <a:rPr lang="en-GB" sz="2000" baseline="-25000" dirty="0" smtClean="0"/>
              <a:t>m</a:t>
            </a:r>
            <a:r>
              <a:rPr lang="en-GB" sz="2000" dirty="0" smtClean="0"/>
              <a:t> deltas layer m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23528" y="1124744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Program with objects for each layer, not each neuron: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Equations – for each layer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Increasing Completion of Neural Networks Coursework</a:t>
            </a:r>
            <a:r>
              <a:rPr lang="en-US" smtClean="0"/>
              <a:t>- </a:t>
            </a:r>
            <a:fld id="{1B1E3D12-871B-4076-978C-397F2F1ED3CE}" type="slidenum">
              <a:rPr lang="en-US" smtClean="0"/>
              <a:pPr/>
              <a:t>5</a:t>
            </a:fld>
            <a:endParaRPr lang="en-US" smtClean="0"/>
          </a:p>
          <a:p>
            <a:r>
              <a:rPr lang="en-GB" smtClean="0"/>
              <a:t>Presented at CIS 2011   © Dr Richard Mitchell 2011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683568" y="1282328"/>
          <a:ext cx="6515101" cy="1092200"/>
        </p:xfrm>
        <a:graphic>
          <a:graphicData uri="http://schemas.openxmlformats.org/presentationml/2006/ole">
            <p:oleObj spid="_x0000_s154626" name="Equation" r:id="rId3" imgW="6514920" imgH="1091880" progId="Equation.DSMT4">
              <p:embed/>
            </p:oleObj>
          </a:graphicData>
        </a:graphic>
      </p:graphicFrame>
      <p:graphicFrame>
        <p:nvGraphicFramePr>
          <p:cNvPr id="154627" name="Object 3"/>
          <p:cNvGraphicFramePr>
            <a:graphicFrameLocks noChangeAspect="1"/>
          </p:cNvGraphicFramePr>
          <p:nvPr/>
        </p:nvGraphicFramePr>
        <p:xfrm>
          <a:off x="720000" y="4581128"/>
          <a:ext cx="5880100" cy="406400"/>
        </p:xfrm>
        <a:graphic>
          <a:graphicData uri="http://schemas.openxmlformats.org/presentationml/2006/ole">
            <p:oleObj spid="_x0000_s154627" name="Equation" r:id="rId4" imgW="5879880" imgH="406080" progId="Equation.DSMT4">
              <p:embed/>
            </p:oleObj>
          </a:graphicData>
        </a:graphic>
      </p:graphicFrame>
      <p:graphicFrame>
        <p:nvGraphicFramePr>
          <p:cNvPr id="154628" name="Object 4"/>
          <p:cNvGraphicFramePr>
            <a:graphicFrameLocks noChangeAspect="1"/>
          </p:cNvGraphicFramePr>
          <p:nvPr/>
        </p:nvGraphicFramePr>
        <p:xfrm>
          <a:off x="720000" y="5229200"/>
          <a:ext cx="2413000" cy="406400"/>
        </p:xfrm>
        <a:graphic>
          <a:graphicData uri="http://schemas.openxmlformats.org/presentationml/2006/ole">
            <p:oleObj spid="_x0000_s154628" name="Equation" r:id="rId5" imgW="2412720" imgH="406080" progId="Equation.DSMT4">
              <p:embed/>
            </p:oleObj>
          </a:graphicData>
        </a:graphic>
      </p:graphicFrame>
      <p:graphicFrame>
        <p:nvGraphicFramePr>
          <p:cNvPr id="154629" name="Object 5"/>
          <p:cNvGraphicFramePr>
            <a:graphicFrameLocks noChangeAspect="1"/>
          </p:cNvGraphicFramePr>
          <p:nvPr/>
        </p:nvGraphicFramePr>
        <p:xfrm>
          <a:off x="720000" y="2564904"/>
          <a:ext cx="5867400" cy="736600"/>
        </p:xfrm>
        <a:graphic>
          <a:graphicData uri="http://schemas.openxmlformats.org/presentationml/2006/ole">
            <p:oleObj spid="_x0000_s154629" name="Equation" r:id="rId6" imgW="5867280" imgH="736560" progId="Equation.DSMT4">
              <p:embed/>
            </p:oleObj>
          </a:graphicData>
        </a:graphic>
      </p:graphicFrame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720000" y="3573016"/>
          <a:ext cx="4076701" cy="736600"/>
        </p:xfrm>
        <a:graphic>
          <a:graphicData uri="http://schemas.openxmlformats.org/presentationml/2006/ole">
            <p:oleObj spid="_x0000_s154630" name="Equation" r:id="rId7" imgW="4076640" imgH="73656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566124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Some commonality in functions / data : so o-o approach sensible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Increasing Completion of Neural Networks Coursework</a:t>
            </a:r>
            <a:r>
              <a:rPr lang="en-US" dirty="0" smtClean="0"/>
              <a:t>- </a:t>
            </a:r>
            <a:fld id="{1F6DD3FF-3E99-4C5A-B79A-DBDCAF6E70D0}" type="slidenum">
              <a:rPr lang="en-US"/>
              <a:pPr/>
              <a:t>6</a:t>
            </a:fld>
            <a:endParaRPr lang="en-US" dirty="0"/>
          </a:p>
          <a:p>
            <a:r>
              <a:rPr lang="en-GB" dirty="0"/>
              <a:t>Presented at </a:t>
            </a:r>
            <a:r>
              <a:rPr lang="en-GB" dirty="0" smtClean="0"/>
              <a:t>CIS 2011   © </a:t>
            </a:r>
            <a:r>
              <a:rPr lang="en-GB" dirty="0"/>
              <a:t>Dr Richard Mitchell </a:t>
            </a:r>
            <a:r>
              <a:rPr lang="en-GB" dirty="0" smtClean="0"/>
              <a:t>2011</a:t>
            </a:r>
            <a:endParaRPr lang="en-US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Hierarchy</a:t>
            </a:r>
            <a:endParaRPr lang="en-GB" dirty="0"/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395288" y="1393606"/>
            <a:ext cx="482478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 smtClean="0"/>
              <a:t>SingleLinearLayer</a:t>
            </a:r>
            <a:r>
              <a:rPr lang="en-GB" sz="2000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complete network able to compute / learn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+ calc its weighted deltas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 smtClean="0"/>
              <a:t>SingleSigmoidalLayer</a:t>
            </a:r>
            <a:endParaRPr lang="en-GB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 inherits, own Calc Outputs / Delta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 smtClean="0"/>
              <a:t>MultiSigmoidalLayer</a:t>
            </a:r>
            <a:r>
              <a:rPr lang="en-GB" sz="2000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hidden layer plus pointer to next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So is multilayer network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Most of its functions 2 lines - </a:t>
            </a:r>
            <a:r>
              <a:rPr lang="en-GB" sz="2000" dirty="0"/>
              <a:t>process own layer and next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073776" y="4002088"/>
            <a:ext cx="2789238" cy="1535113"/>
            <a:chOff x="6073776" y="4002088"/>
            <a:chExt cx="2789238" cy="1535113"/>
          </a:xfrm>
        </p:grpSpPr>
        <p:sp>
          <p:nvSpPr>
            <p:cNvPr id="146456" name="Line 24"/>
            <p:cNvSpPr>
              <a:spLocks noChangeShapeType="1"/>
            </p:cNvSpPr>
            <p:nvPr/>
          </p:nvSpPr>
          <p:spPr bwMode="auto">
            <a:xfrm flipV="1">
              <a:off x="7486651" y="4344988"/>
              <a:ext cx="0" cy="1031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57" name="Line 25"/>
            <p:cNvSpPr>
              <a:spLocks noChangeShapeType="1"/>
            </p:cNvSpPr>
            <p:nvPr/>
          </p:nvSpPr>
          <p:spPr bwMode="auto">
            <a:xfrm flipH="1" flipV="1">
              <a:off x="7486651" y="4448175"/>
              <a:ext cx="155575" cy="138113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 flipV="1">
              <a:off x="7331076" y="4448175"/>
              <a:ext cx="155575" cy="138113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59" name="Line 27"/>
            <p:cNvSpPr>
              <a:spLocks noChangeShapeType="1"/>
            </p:cNvSpPr>
            <p:nvPr/>
          </p:nvSpPr>
          <p:spPr bwMode="auto">
            <a:xfrm flipV="1">
              <a:off x="7486651" y="4002088"/>
              <a:ext cx="0" cy="3429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0" name="Line 28"/>
            <p:cNvSpPr>
              <a:spLocks noChangeShapeType="1"/>
            </p:cNvSpPr>
            <p:nvPr/>
          </p:nvSpPr>
          <p:spPr bwMode="auto">
            <a:xfrm flipH="1" flipV="1">
              <a:off x="7486651" y="4002088"/>
              <a:ext cx="155575" cy="136525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1" name="Line 29"/>
            <p:cNvSpPr>
              <a:spLocks noChangeShapeType="1"/>
            </p:cNvSpPr>
            <p:nvPr/>
          </p:nvSpPr>
          <p:spPr bwMode="auto">
            <a:xfrm flipV="1">
              <a:off x="7331076" y="4002088"/>
              <a:ext cx="155575" cy="136525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3" name="Freeform 31"/>
            <p:cNvSpPr>
              <a:spLocks/>
            </p:cNvSpPr>
            <p:nvPr/>
          </p:nvSpPr>
          <p:spPr bwMode="auto">
            <a:xfrm>
              <a:off x="6073776" y="4608513"/>
              <a:ext cx="2789238" cy="9286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36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  <a:cxn ang="0">
                  <a:pos x="0" y="717"/>
                </a:cxn>
              </a:cxnLst>
              <a:rect l="0" t="0" r="r" b="b"/>
              <a:pathLst>
                <a:path w="1736" h="717">
                  <a:moveTo>
                    <a:pt x="0" y="717"/>
                  </a:moveTo>
                  <a:lnTo>
                    <a:pt x="0" y="0"/>
                  </a:lnTo>
                  <a:lnTo>
                    <a:pt x="1736" y="0"/>
                  </a:lnTo>
                  <a:lnTo>
                    <a:pt x="1736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0" y="717"/>
                  </a:lnTo>
                </a:path>
              </a:pathLst>
            </a:custGeom>
            <a:noFill/>
            <a:ln w="42926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5" name="Rectangle 33"/>
            <p:cNvSpPr>
              <a:spLocks noChangeArrowheads="1"/>
            </p:cNvSpPr>
            <p:nvPr/>
          </p:nvSpPr>
          <p:spPr bwMode="auto">
            <a:xfrm>
              <a:off x="6400801" y="4864100"/>
              <a:ext cx="17668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err="1" smtClean="0"/>
                <a:t>MultiSigmoidal</a:t>
              </a:r>
              <a:endParaRPr lang="en-GB" sz="20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72088" y="1603375"/>
            <a:ext cx="3644901" cy="906463"/>
            <a:chOff x="5272088" y="1603375"/>
            <a:chExt cx="3644901" cy="906463"/>
          </a:xfrm>
        </p:grpSpPr>
        <p:sp>
          <p:nvSpPr>
            <p:cNvPr id="146462" name="Rectangle 30"/>
            <p:cNvSpPr>
              <a:spLocks noChangeArrowheads="1"/>
            </p:cNvSpPr>
            <p:nvPr/>
          </p:nvSpPr>
          <p:spPr bwMode="auto">
            <a:xfrm>
              <a:off x="5272088" y="1997075"/>
              <a:ext cx="6064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/>
                <a:t>Class</a:t>
              </a:r>
            </a:p>
          </p:txBody>
        </p:sp>
        <p:sp>
          <p:nvSpPr>
            <p:cNvPr id="146464" name="Rectangle 32"/>
            <p:cNvSpPr>
              <a:spLocks noChangeArrowheads="1"/>
            </p:cNvSpPr>
            <p:nvPr/>
          </p:nvSpPr>
          <p:spPr bwMode="auto">
            <a:xfrm>
              <a:off x="5272088" y="1711325"/>
              <a:ext cx="558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/>
                <a:t>Base</a:t>
              </a:r>
            </a:p>
          </p:txBody>
        </p:sp>
        <p:sp>
          <p:nvSpPr>
            <p:cNvPr id="146466" name="Freeform 34"/>
            <p:cNvSpPr>
              <a:spLocks/>
            </p:cNvSpPr>
            <p:nvPr/>
          </p:nvSpPr>
          <p:spPr bwMode="auto">
            <a:xfrm>
              <a:off x="6111876" y="1603375"/>
              <a:ext cx="2805113" cy="90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45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  <a:cxn ang="0">
                  <a:pos x="0" y="700"/>
                </a:cxn>
              </a:cxnLst>
              <a:rect l="0" t="0" r="r" b="b"/>
              <a:pathLst>
                <a:path w="1745" h="700">
                  <a:moveTo>
                    <a:pt x="0" y="700"/>
                  </a:moveTo>
                  <a:lnTo>
                    <a:pt x="0" y="0"/>
                  </a:lnTo>
                  <a:lnTo>
                    <a:pt x="1745" y="0"/>
                  </a:lnTo>
                  <a:lnTo>
                    <a:pt x="1745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0" y="700"/>
                  </a:lnTo>
                </a:path>
              </a:pathLst>
            </a:custGeom>
            <a:noFill/>
            <a:ln w="42926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7" name="Rectangle 35"/>
            <p:cNvSpPr>
              <a:spLocks noChangeArrowheads="1"/>
            </p:cNvSpPr>
            <p:nvPr/>
          </p:nvSpPr>
          <p:spPr bwMode="auto">
            <a:xfrm>
              <a:off x="6664326" y="1806575"/>
              <a:ext cx="14763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err="1" smtClean="0"/>
                <a:t>SingleLinear</a:t>
              </a:r>
              <a:endParaRPr lang="en-GB" sz="20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111876" y="2497138"/>
            <a:ext cx="2774950" cy="1504950"/>
            <a:chOff x="6111876" y="2497138"/>
            <a:chExt cx="2774950" cy="1504950"/>
          </a:xfrm>
        </p:grpSpPr>
        <p:sp>
          <p:nvSpPr>
            <p:cNvPr id="146468" name="Line 36"/>
            <p:cNvSpPr>
              <a:spLocks noChangeShapeType="1"/>
            </p:cNvSpPr>
            <p:nvPr/>
          </p:nvSpPr>
          <p:spPr bwMode="auto">
            <a:xfrm flipV="1">
              <a:off x="7512051" y="2843213"/>
              <a:ext cx="0" cy="1031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69" name="Line 37"/>
            <p:cNvSpPr>
              <a:spLocks noChangeShapeType="1"/>
            </p:cNvSpPr>
            <p:nvPr/>
          </p:nvSpPr>
          <p:spPr bwMode="auto">
            <a:xfrm flipH="1" flipV="1">
              <a:off x="7512051" y="2946400"/>
              <a:ext cx="155575" cy="136525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0" name="Line 38"/>
            <p:cNvSpPr>
              <a:spLocks noChangeShapeType="1"/>
            </p:cNvSpPr>
            <p:nvPr/>
          </p:nvSpPr>
          <p:spPr bwMode="auto">
            <a:xfrm flipV="1">
              <a:off x="7358063" y="2946400"/>
              <a:ext cx="153988" cy="136525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1" name="Line 39"/>
            <p:cNvSpPr>
              <a:spLocks noChangeShapeType="1"/>
            </p:cNvSpPr>
            <p:nvPr/>
          </p:nvSpPr>
          <p:spPr bwMode="auto">
            <a:xfrm flipV="1">
              <a:off x="7512051" y="2497138"/>
              <a:ext cx="0" cy="346075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2" name="Line 40"/>
            <p:cNvSpPr>
              <a:spLocks noChangeShapeType="1"/>
            </p:cNvSpPr>
            <p:nvPr/>
          </p:nvSpPr>
          <p:spPr bwMode="auto">
            <a:xfrm flipH="1" flipV="1">
              <a:off x="7512051" y="2497138"/>
              <a:ext cx="155575" cy="1397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3" name="Line 41"/>
            <p:cNvSpPr>
              <a:spLocks noChangeShapeType="1"/>
            </p:cNvSpPr>
            <p:nvPr/>
          </p:nvSpPr>
          <p:spPr bwMode="auto">
            <a:xfrm flipV="1">
              <a:off x="7358063" y="2497138"/>
              <a:ext cx="153988" cy="1397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4" name="Freeform 42"/>
            <p:cNvSpPr>
              <a:spLocks/>
            </p:cNvSpPr>
            <p:nvPr/>
          </p:nvSpPr>
          <p:spPr bwMode="auto">
            <a:xfrm>
              <a:off x="6111876" y="3082925"/>
              <a:ext cx="2774950" cy="919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27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1727" h="709">
                  <a:moveTo>
                    <a:pt x="0" y="709"/>
                  </a:moveTo>
                  <a:lnTo>
                    <a:pt x="0" y="0"/>
                  </a:lnTo>
                  <a:lnTo>
                    <a:pt x="1727" y="0"/>
                  </a:lnTo>
                  <a:lnTo>
                    <a:pt x="1727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  <a:lnTo>
                    <a:pt x="0" y="709"/>
                  </a:lnTo>
                </a:path>
              </a:pathLst>
            </a:custGeom>
            <a:noFill/>
            <a:ln w="42926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GB" sz="2000"/>
            </a:p>
          </p:txBody>
        </p:sp>
        <p:sp>
          <p:nvSpPr>
            <p:cNvPr id="146475" name="Rectangle 43"/>
            <p:cNvSpPr>
              <a:spLocks noChangeArrowheads="1"/>
            </p:cNvSpPr>
            <p:nvPr/>
          </p:nvSpPr>
          <p:spPr bwMode="auto">
            <a:xfrm>
              <a:off x="6372226" y="3286125"/>
              <a:ext cx="22875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err="1" smtClean="0"/>
                <a:t>SingleSigmoidal</a:t>
              </a:r>
              <a:endParaRPr lang="en-GB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Increasing Completion of Neural Networks Coursework</a:t>
            </a:r>
            <a:r>
              <a:rPr lang="en-US" smtClean="0"/>
              <a:t>- </a:t>
            </a:r>
            <a:fld id="{4541AB21-1B34-4958-801F-D7E9E768B94C}" type="slidenum">
              <a:rPr lang="en-US" smtClean="0"/>
              <a:pPr/>
              <a:t>7</a:t>
            </a:fld>
            <a:endParaRPr lang="en-US" smtClean="0"/>
          </a:p>
          <a:p>
            <a:r>
              <a:rPr lang="en-GB" smtClean="0"/>
              <a:t>Presented at CIS 2011   © Dr Richard Mitchell 2011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2247736"/>
          <a:ext cx="432048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SingleLinearLayer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numInputs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numNeurons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numWeights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;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outputs,  deltas, weights,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wtchanges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CalcOutputs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(inputs);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FindDeltas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 (targets);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ChangeAllWeights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(inputs,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lparas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PrevLayersErrors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(errors)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Constructor (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numIn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numOut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Destructor;</a:t>
                      </a:r>
                    </a:p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Compute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Network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(data);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AdaptNetwork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(data,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lparas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SetTheWeights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initWts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ReturnTheWeights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theWts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32040" y="1268760"/>
          <a:ext cx="4032448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SingleSigmoidaLayer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CalcOutputs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(inputs);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FindDeltas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 (targets);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ErrorsToDeltas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();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Constructor (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numIn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numOut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Destructor;</a:t>
                      </a: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32040" y="3429000"/>
          <a:ext cx="4032448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MultiSigmoidalLayer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nextLayer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CalcOutputs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(inputs);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FindDeltas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 (targets);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ChangeAllWeights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(inputs,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lparas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Constructor (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numIn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numOut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en-GB" dirty="0" err="1" smtClean="0">
                          <a:solidFill>
                            <a:srgbClr val="FFFF00"/>
                          </a:solidFill>
                        </a:rPr>
                        <a:t>nxt</a:t>
                      </a:r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Destructor;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SetTheWeights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initWts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</a:p>
                    <a:p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ReturnTheWeights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theWts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);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1157843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Shows name, protected parts (data + functions) and public interface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 for Better Completion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Increasing Completion of Neural Networks Coursework</a:t>
            </a:r>
            <a:r>
              <a:rPr lang="en-US" smtClean="0"/>
              <a:t>- </a:t>
            </a:r>
            <a:fld id="{4541AB21-1B34-4958-801F-D7E9E768B94C}" type="slidenum">
              <a:rPr lang="en-US" smtClean="0"/>
              <a:pPr/>
              <a:t>8</a:t>
            </a:fld>
            <a:endParaRPr lang="en-US" smtClean="0"/>
          </a:p>
          <a:p>
            <a:r>
              <a:rPr lang="en-GB" smtClean="0"/>
              <a:t>Presented at CIS 2011   © Dr Richard Mitchell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For developing the neural network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Divide into series of tasks – back up help via VLE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Better, have 3 lab sessions two weeks apart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Demonstrator help in lab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Students copy code/results into template document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Easily marked, direct relevant feedback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Students make corrections before next lab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For application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have working network by Spring term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Five weeks to apply problem, investigate data processing, different structures, etc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Write up as conference paper not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 in Lab Sessions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Increasing Completion of Neural Networks Coursework</a:t>
            </a:r>
            <a:r>
              <a:rPr lang="en-US" smtClean="0"/>
              <a:t>- </a:t>
            </a:r>
            <a:fld id="{4541AB21-1B34-4958-801F-D7E9E768B94C}" type="slidenum">
              <a:rPr lang="en-US" smtClean="0"/>
              <a:pPr/>
              <a:t>9</a:t>
            </a:fld>
            <a:endParaRPr lang="en-US" smtClean="0"/>
          </a:p>
          <a:p>
            <a:r>
              <a:rPr lang="en-GB" smtClean="0"/>
              <a:t>Presented at CIS 2011   © Dr Richard Mitchell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26876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AutoNum type="arabicParenR"/>
            </a:pPr>
            <a:r>
              <a:rPr lang="en-GB" sz="2000" dirty="0" smtClean="0"/>
              <a:t>Lab 1 : Complete </a:t>
            </a:r>
            <a:r>
              <a:rPr lang="en-GB" sz="2000" dirty="0" err="1" smtClean="0"/>
              <a:t>SingleLinear</a:t>
            </a:r>
            <a:r>
              <a:rPr lang="en-GB" sz="2000" dirty="0" smtClean="0"/>
              <a:t>; write </a:t>
            </a:r>
            <a:r>
              <a:rPr lang="en-GB" sz="2000" dirty="0" err="1" smtClean="0"/>
              <a:t>SingleSigmoidal</a:t>
            </a:r>
            <a:endParaRPr lang="en-GB" sz="20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Create Project from provided files : familiarisation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Simple change, write function to return weights in net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Write code so network can learn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Write functions for </a:t>
            </a:r>
            <a:r>
              <a:rPr lang="en-GB" sz="2000" dirty="0" err="1" smtClean="0"/>
              <a:t>SingleSigmoidal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380799"/>
            <a:ext cx="84969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arenR" startAt="2"/>
            </a:pPr>
            <a:r>
              <a:rPr lang="en-GB" sz="2000" dirty="0" smtClean="0"/>
              <a:t>Lab 2 : Write </a:t>
            </a:r>
            <a:r>
              <a:rPr lang="en-GB" sz="2000" dirty="0" err="1" smtClean="0"/>
              <a:t>MultiSigmoidal</a:t>
            </a:r>
            <a:endParaRPr lang="en-GB" sz="20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Develop the </a:t>
            </a:r>
            <a:r>
              <a:rPr lang="en-GB" sz="2000" dirty="0" err="1" smtClean="0"/>
              <a:t>MultiSigmoidal</a:t>
            </a:r>
            <a:endParaRPr lang="en-GB" sz="20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Investigate changing network size / learning </a:t>
            </a:r>
            <a:r>
              <a:rPr lang="en-GB" sz="2000" dirty="0" err="1" smtClean="0"/>
              <a:t>paras</a:t>
            </a:r>
            <a:endParaRPr lang="en-GB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95536" y="4676943"/>
            <a:ext cx="84969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arenR" startAt="3"/>
            </a:pPr>
            <a:r>
              <a:rPr lang="en-GB" sz="2000" dirty="0" smtClean="0"/>
              <a:t>Lab 3 : Complete MLP – edit main program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So learn using train, validation and unseen data sets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Investigate changing network size / learning </a:t>
            </a:r>
            <a:r>
              <a:rPr lang="en-GB" sz="2000" dirty="0" err="1" smtClean="0"/>
              <a:t>paras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jmlectc">
  <a:themeElements>
    <a:clrScheme name="rjmlect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jmlect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rjmlect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mlect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rjmlectc</Template>
  <TotalTime>926</TotalTime>
  <Words>904</Words>
  <Application>Microsoft Office PowerPoint</Application>
  <PresentationFormat>On-screen Show (4:3)</PresentationFormat>
  <Paragraphs>200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rjmlectc</vt:lpstr>
      <vt:lpstr>Equation</vt:lpstr>
      <vt:lpstr>Slide 1</vt:lpstr>
      <vt:lpstr>Overview</vt:lpstr>
      <vt:lpstr>Influences for Approach</vt:lpstr>
      <vt:lpstr>Slide 4</vt:lpstr>
      <vt:lpstr>Relevant Equations – for each layer</vt:lpstr>
      <vt:lpstr>Hierarchy</vt:lpstr>
      <vt:lpstr>Classes</vt:lpstr>
      <vt:lpstr>Strategies for Better Completion</vt:lpstr>
      <vt:lpstr>Tasks in Lab Sessions</vt:lpstr>
      <vt:lpstr>Completion Rates</vt:lpstr>
      <vt:lpstr>Reflections</vt:lpstr>
      <vt:lpstr>Conclusions and Further Work</vt:lpstr>
    </vt:vector>
  </TitlesOfParts>
  <Company>The University of Reading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Mitchell</dc:creator>
  <cp:lastModifiedBy>shsmchlr</cp:lastModifiedBy>
  <cp:revision>93</cp:revision>
  <dcterms:created xsi:type="dcterms:W3CDTF">2004-07-15T11:05:02Z</dcterms:created>
  <dcterms:modified xsi:type="dcterms:W3CDTF">2011-08-10T13:09:22Z</dcterms:modified>
</cp:coreProperties>
</file>