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7" r:id="rId2"/>
    <p:sldId id="258" r:id="rId3"/>
    <p:sldId id="259" r:id="rId4"/>
    <p:sldId id="260" r:id="rId5"/>
    <p:sldId id="261" r:id="rId6"/>
    <p:sldId id="265" r:id="rId7"/>
    <p:sldId id="262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1" r:id="rId16"/>
    <p:sldId id="279" r:id="rId17"/>
    <p:sldId id="280" r:id="rId18"/>
  </p:sldIdLst>
  <p:sldSz cx="9144000" cy="6858000" type="screen4x3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rgbClr val="FFFF00"/>
        </a:solidFill>
        <a:latin typeface="Comic Sans MS" pitchFamily="66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FFFF00"/>
        </a:solidFill>
        <a:latin typeface="Comic Sans MS" pitchFamily="66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FFFF00"/>
        </a:solidFill>
        <a:latin typeface="Comic Sans MS" pitchFamily="66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FFFF00"/>
        </a:solidFill>
        <a:latin typeface="Comic Sans MS" pitchFamily="66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FFFF00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rgbClr val="FFFF00"/>
        </a:solidFill>
        <a:latin typeface="Comic Sans MS" pitchFamily="66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rgbClr val="FFFF00"/>
        </a:solidFill>
        <a:latin typeface="Comic Sans MS" pitchFamily="66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rgbClr val="FFFF00"/>
        </a:solidFill>
        <a:latin typeface="Comic Sans MS" pitchFamily="66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rgbClr val="FFFF00"/>
        </a:solidFill>
        <a:latin typeface="Comic Sans MS" pitchFamily="66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FF33CC"/>
    <a:srgbClr val="FF9933"/>
    <a:srgbClr val="FFFF0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8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7.wmf"/><Relationship Id="rId7" Type="http://schemas.openxmlformats.org/officeDocument/2006/relationships/image" Target="../media/image11.emf"/><Relationship Id="rId2" Type="http://schemas.openxmlformats.org/officeDocument/2006/relationships/image" Target="../media/image6.emf"/><Relationship Id="rId1" Type="http://schemas.openxmlformats.org/officeDocument/2006/relationships/image" Target="../media/image5.emf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Relationship Id="rId9" Type="http://schemas.openxmlformats.org/officeDocument/2006/relationships/image" Target="../media/image1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GUIs for Frequency Response  </a:t>
            </a:r>
            <a:r>
              <a:rPr lang="en-US" dirty="0"/>
              <a:t>- </a:t>
            </a:r>
            <a:fld id="{255F7960-AEE6-4E42-BA5A-AB818D60BF93}" type="slidenum">
              <a:rPr lang="en-US"/>
              <a:pPr/>
              <a:t>‹#›</a:t>
            </a:fld>
            <a:endParaRPr lang="en-US" dirty="0"/>
          </a:p>
          <a:p>
            <a:r>
              <a:rPr lang="en-GB" dirty="0"/>
              <a:t>Control </a:t>
            </a:r>
            <a:r>
              <a:rPr lang="en-GB" dirty="0" smtClean="0"/>
              <a:t>2012   </a:t>
            </a:r>
            <a:r>
              <a:rPr lang="en-GB" dirty="0"/>
              <a:t>© Dr Richard Mitchell </a:t>
            </a:r>
            <a:r>
              <a:rPr lang="en-GB" dirty="0" smtClean="0"/>
              <a:t>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976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GUIs for Frequency Response  </a:t>
            </a:r>
            <a:r>
              <a:rPr lang="en-US" dirty="0"/>
              <a:t>- </a:t>
            </a:r>
            <a:fld id="{8A10EF32-96B8-4B55-9E6F-3DBF2198033A}" type="slidenum">
              <a:rPr lang="en-US"/>
              <a:pPr/>
              <a:t>‹#›</a:t>
            </a:fld>
            <a:endParaRPr lang="en-US" dirty="0"/>
          </a:p>
          <a:p>
            <a:r>
              <a:rPr lang="en-GB" dirty="0"/>
              <a:t>Control </a:t>
            </a:r>
            <a:r>
              <a:rPr lang="en-GB" dirty="0" smtClean="0"/>
              <a:t>2012   </a:t>
            </a:r>
            <a:r>
              <a:rPr lang="en-GB" dirty="0"/>
              <a:t>© Dr Richard Mitchell </a:t>
            </a:r>
            <a:r>
              <a:rPr lang="en-GB" dirty="0" smtClean="0"/>
              <a:t>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585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5613" y="333375"/>
            <a:ext cx="2087562" cy="5762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9750" y="333375"/>
            <a:ext cx="6113463" cy="57626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GUIs for Frequency Response  </a:t>
            </a:r>
            <a:r>
              <a:rPr lang="en-US" dirty="0"/>
              <a:t>- </a:t>
            </a:r>
            <a:fld id="{0A304E5C-6FB6-4A62-B55E-85DC96D1FAA9}" type="slidenum">
              <a:rPr lang="en-US"/>
              <a:pPr/>
              <a:t>‹#›</a:t>
            </a:fld>
            <a:endParaRPr lang="en-US" dirty="0"/>
          </a:p>
          <a:p>
            <a:r>
              <a:rPr lang="en-GB" dirty="0"/>
              <a:t>Control </a:t>
            </a:r>
            <a:r>
              <a:rPr lang="en-GB" dirty="0" smtClean="0"/>
              <a:t>2012   </a:t>
            </a:r>
            <a:r>
              <a:rPr lang="en-GB" dirty="0"/>
              <a:t>© Dr Richard Mitchell </a:t>
            </a:r>
            <a:r>
              <a:rPr lang="en-GB" dirty="0" smtClean="0"/>
              <a:t>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261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GUIs for Frequency Response  </a:t>
            </a:r>
            <a:r>
              <a:rPr lang="en-US" dirty="0"/>
              <a:t>- </a:t>
            </a:r>
            <a:fld id="{E008D6A2-44F2-4B56-A1C2-887816966C89}" type="slidenum">
              <a:rPr lang="en-US"/>
              <a:pPr/>
              <a:t>‹#›</a:t>
            </a:fld>
            <a:endParaRPr lang="en-US" dirty="0"/>
          </a:p>
          <a:p>
            <a:r>
              <a:rPr lang="en-GB" dirty="0"/>
              <a:t>Control </a:t>
            </a:r>
            <a:r>
              <a:rPr lang="en-GB" dirty="0" smtClean="0"/>
              <a:t>2012   </a:t>
            </a:r>
            <a:r>
              <a:rPr lang="en-GB" dirty="0"/>
              <a:t>© Dr Richard Mitchell </a:t>
            </a:r>
            <a:r>
              <a:rPr lang="en-GB" dirty="0" smtClean="0"/>
              <a:t>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847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GUIs for Frequency Response  </a:t>
            </a:r>
            <a:r>
              <a:rPr lang="en-US" dirty="0"/>
              <a:t>- </a:t>
            </a:r>
            <a:fld id="{D1BF1B51-236A-45C2-9D22-840AF9B2B1E4}" type="slidenum">
              <a:rPr lang="en-US"/>
              <a:pPr/>
              <a:t>‹#›</a:t>
            </a:fld>
            <a:endParaRPr lang="en-US" dirty="0"/>
          </a:p>
          <a:p>
            <a:r>
              <a:rPr lang="en-GB" dirty="0"/>
              <a:t>Control </a:t>
            </a:r>
            <a:r>
              <a:rPr lang="en-GB" dirty="0" smtClean="0"/>
              <a:t>2012   </a:t>
            </a:r>
            <a:r>
              <a:rPr lang="en-GB" dirty="0"/>
              <a:t>© Dr Richard Mitchell </a:t>
            </a:r>
            <a:r>
              <a:rPr lang="en-GB" dirty="0" smtClean="0"/>
              <a:t>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284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1341438"/>
            <a:ext cx="4100513" cy="4754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663" y="1341438"/>
            <a:ext cx="4100512" cy="4754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GUIs for Frequency Response  </a:t>
            </a:r>
            <a:r>
              <a:rPr lang="en-US" dirty="0"/>
              <a:t>- </a:t>
            </a:r>
            <a:fld id="{8BB6ABFF-2151-41CD-9B0B-5CF518D497E5}" type="slidenum">
              <a:rPr lang="en-US"/>
              <a:pPr/>
              <a:t>‹#›</a:t>
            </a:fld>
            <a:endParaRPr lang="en-US" dirty="0"/>
          </a:p>
          <a:p>
            <a:r>
              <a:rPr lang="en-GB" dirty="0"/>
              <a:t>Control </a:t>
            </a:r>
            <a:r>
              <a:rPr lang="en-GB" dirty="0" smtClean="0"/>
              <a:t>2012   </a:t>
            </a:r>
            <a:r>
              <a:rPr lang="en-GB" dirty="0"/>
              <a:t>© Dr Richard Mitchell </a:t>
            </a:r>
            <a:r>
              <a:rPr lang="en-GB" dirty="0" smtClean="0"/>
              <a:t>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503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GUIs for Frequency Response  </a:t>
            </a:r>
            <a:r>
              <a:rPr lang="en-US" dirty="0"/>
              <a:t>- </a:t>
            </a:r>
            <a:fld id="{BFED2D90-1E9D-46A3-BC42-35281F94F484}" type="slidenum">
              <a:rPr lang="en-US"/>
              <a:pPr/>
              <a:t>‹#›</a:t>
            </a:fld>
            <a:endParaRPr lang="en-US" dirty="0"/>
          </a:p>
          <a:p>
            <a:r>
              <a:rPr lang="en-GB" dirty="0"/>
              <a:t>Control </a:t>
            </a:r>
            <a:r>
              <a:rPr lang="en-GB" dirty="0" smtClean="0"/>
              <a:t>2012   </a:t>
            </a:r>
            <a:r>
              <a:rPr lang="en-GB" dirty="0"/>
              <a:t>© Dr Richard Mitchell </a:t>
            </a:r>
            <a:r>
              <a:rPr lang="en-GB" dirty="0" smtClean="0"/>
              <a:t>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80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GUIs for Frequency Response  </a:t>
            </a:r>
            <a:r>
              <a:rPr lang="en-US" dirty="0"/>
              <a:t>- </a:t>
            </a:r>
            <a:fld id="{6C6BD04F-B7BF-4793-B91B-60CA88185590}" type="slidenum">
              <a:rPr lang="en-US"/>
              <a:pPr/>
              <a:t>‹#›</a:t>
            </a:fld>
            <a:endParaRPr lang="en-US" dirty="0"/>
          </a:p>
          <a:p>
            <a:r>
              <a:rPr lang="en-GB" dirty="0"/>
              <a:t>Control </a:t>
            </a:r>
            <a:r>
              <a:rPr lang="en-GB" dirty="0" smtClean="0"/>
              <a:t>2012   </a:t>
            </a:r>
            <a:r>
              <a:rPr lang="en-GB" dirty="0"/>
              <a:t>© Dr Richard Mitchell </a:t>
            </a:r>
            <a:r>
              <a:rPr lang="en-GB" dirty="0" smtClean="0"/>
              <a:t>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620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GUIs for Frequency Response  </a:t>
            </a:r>
            <a:r>
              <a:rPr lang="en-US" dirty="0"/>
              <a:t>- </a:t>
            </a:r>
            <a:fld id="{9582BAD0-8BF2-46AC-9122-B631478F9DA3}" type="slidenum">
              <a:rPr lang="en-US"/>
              <a:pPr/>
              <a:t>‹#›</a:t>
            </a:fld>
            <a:endParaRPr lang="en-US" dirty="0"/>
          </a:p>
          <a:p>
            <a:r>
              <a:rPr lang="en-GB" dirty="0"/>
              <a:t>Control </a:t>
            </a:r>
            <a:r>
              <a:rPr lang="en-GB" dirty="0" smtClean="0"/>
              <a:t>2012   </a:t>
            </a:r>
            <a:r>
              <a:rPr lang="en-GB" dirty="0"/>
              <a:t>© Dr Richard Mitchell </a:t>
            </a:r>
            <a:r>
              <a:rPr lang="en-GB" dirty="0" smtClean="0"/>
              <a:t>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194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GUIs for Frequency Response  </a:t>
            </a:r>
            <a:r>
              <a:rPr lang="en-US" dirty="0"/>
              <a:t>- </a:t>
            </a:r>
            <a:fld id="{F308D53C-8EFB-4606-8E66-88F6B00E25E4}" type="slidenum">
              <a:rPr lang="en-US"/>
              <a:pPr/>
              <a:t>‹#›</a:t>
            </a:fld>
            <a:endParaRPr lang="en-US" dirty="0"/>
          </a:p>
          <a:p>
            <a:r>
              <a:rPr lang="en-GB" dirty="0"/>
              <a:t>Control </a:t>
            </a:r>
            <a:r>
              <a:rPr lang="en-GB" dirty="0" smtClean="0"/>
              <a:t>2012   </a:t>
            </a:r>
            <a:r>
              <a:rPr lang="en-GB" dirty="0"/>
              <a:t>© Dr Richard Mitchell </a:t>
            </a:r>
            <a:r>
              <a:rPr lang="en-GB" dirty="0" smtClean="0"/>
              <a:t>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542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GUIs for Frequency Response  </a:t>
            </a:r>
            <a:r>
              <a:rPr lang="en-US" dirty="0"/>
              <a:t>- </a:t>
            </a:r>
            <a:fld id="{438D3BF7-556F-46A3-B8B5-ADB69BDE0FCF}" type="slidenum">
              <a:rPr lang="en-US"/>
              <a:pPr/>
              <a:t>‹#›</a:t>
            </a:fld>
            <a:endParaRPr lang="en-US" dirty="0"/>
          </a:p>
          <a:p>
            <a:r>
              <a:rPr lang="en-GB" dirty="0"/>
              <a:t>Control </a:t>
            </a:r>
            <a:r>
              <a:rPr lang="en-GB" dirty="0" smtClean="0"/>
              <a:t>2012   </a:t>
            </a:r>
            <a:r>
              <a:rPr lang="en-GB" dirty="0"/>
              <a:t>© Dr Richard Mitchell </a:t>
            </a:r>
            <a:r>
              <a:rPr lang="en-GB" dirty="0" smtClean="0"/>
              <a:t>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70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>
                <a:gamma/>
                <a:shade val="46275"/>
                <a:invGamma/>
              </a:schemeClr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333375"/>
            <a:ext cx="8353425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341438"/>
            <a:ext cx="8353425" cy="4754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68538" y="6237288"/>
            <a:ext cx="50403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dirty="0" smtClean="0"/>
              <a:t>GUIs for Frequency Response  </a:t>
            </a:r>
            <a:r>
              <a:rPr lang="en-US" dirty="0"/>
              <a:t>- </a:t>
            </a:r>
            <a:fld id="{609B8ADE-F8FE-4CCF-B45C-4BB0DCA3816A}" type="slidenum">
              <a:rPr lang="en-US"/>
              <a:pPr/>
              <a:t>‹#›</a:t>
            </a:fld>
            <a:endParaRPr lang="en-US" dirty="0"/>
          </a:p>
          <a:p>
            <a:r>
              <a:rPr lang="en-GB" dirty="0"/>
              <a:t>Control </a:t>
            </a:r>
            <a:r>
              <a:rPr lang="en-GB" dirty="0" smtClean="0"/>
              <a:t>2012   </a:t>
            </a:r>
            <a:r>
              <a:rPr lang="en-GB" dirty="0"/>
              <a:t>© Dr Richard Mitchell </a:t>
            </a:r>
            <a:r>
              <a:rPr lang="en-GB" dirty="0" smtClean="0"/>
              <a:t>2012</a:t>
            </a:r>
            <a:endParaRPr lang="en-US" dirty="0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">
          <a:xfrm>
            <a:off x="8064500" y="6203950"/>
            <a:ext cx="831850" cy="55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3" name="Picture 7" descr="cshield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237288"/>
            <a:ext cx="441325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FFFF00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FFFF00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FFFF00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FFFF00"/>
          </a:solidFill>
          <a:latin typeface="Comic Sans MS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FFFF00"/>
          </a:solidFill>
          <a:latin typeface="Comic Sans MS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FFFF00"/>
          </a:solidFill>
          <a:latin typeface="Comic Sans MS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FFFF00"/>
          </a:solidFill>
          <a:latin typeface="Comic Sans MS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FFFF00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FFFF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2200">
          <a:solidFill>
            <a:srgbClr val="FFFF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rgbClr val="FFFF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rgbClr val="FFFF00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rgbClr val="FFFF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rgbClr val="FFFF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rgbClr val="FFFF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rgbClr val="FFFF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8.bin"/><Relationship Id="rId18" Type="http://schemas.openxmlformats.org/officeDocument/2006/relationships/image" Target="../media/image12.e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9.emf"/><Relationship Id="rId17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11.emf"/><Relationship Id="rId20" Type="http://schemas.openxmlformats.org/officeDocument/2006/relationships/image" Target="../media/image13.e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e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5" Type="http://schemas.openxmlformats.org/officeDocument/2006/relationships/oleObject" Target="../embeddings/oleObject9.bin"/><Relationship Id="rId10" Type="http://schemas.openxmlformats.org/officeDocument/2006/relationships/image" Target="../media/image8.emf"/><Relationship Id="rId19" Type="http://schemas.openxmlformats.org/officeDocument/2006/relationships/oleObject" Target="../embeddings/oleObject11.bin"/><Relationship Id="rId4" Type="http://schemas.openxmlformats.org/officeDocument/2006/relationships/image" Target="../media/image5.emf"/><Relationship Id="rId9" Type="http://schemas.openxmlformats.org/officeDocument/2006/relationships/oleObject" Target="../embeddings/oleObject6.bin"/><Relationship Id="rId14" Type="http://schemas.openxmlformats.org/officeDocument/2006/relationships/image" Target="../media/image10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GUIs for Frequency Response  </a:t>
            </a:r>
            <a:r>
              <a:rPr lang="en-US" dirty="0"/>
              <a:t>- </a:t>
            </a:r>
            <a:fld id="{5C964743-B052-4231-8273-1392C81C9F49}" type="slidenum">
              <a:rPr lang="en-US"/>
              <a:pPr/>
              <a:t>1</a:t>
            </a:fld>
            <a:endParaRPr lang="en-US" dirty="0"/>
          </a:p>
          <a:p>
            <a:r>
              <a:rPr lang="en-GB" dirty="0"/>
              <a:t>Control </a:t>
            </a:r>
            <a:r>
              <a:rPr lang="en-GB" dirty="0" smtClean="0"/>
              <a:t>2012   </a:t>
            </a:r>
            <a:r>
              <a:rPr lang="en-GB" dirty="0"/>
              <a:t>© Dr Richard Mitchell </a:t>
            </a:r>
            <a:r>
              <a:rPr lang="en-GB" dirty="0" smtClean="0"/>
              <a:t>2012</a:t>
            </a:r>
            <a:endParaRPr lang="en-US" dirty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549275"/>
            <a:ext cx="8642350" cy="5688013"/>
          </a:xfrm>
        </p:spPr>
        <p:txBody>
          <a:bodyPr/>
          <a:lstStyle/>
          <a:p>
            <a:pPr marL="182563" indent="-182563" algn="ctr">
              <a:spcAft>
                <a:spcPct val="30000"/>
              </a:spcAft>
            </a:pPr>
            <a:r>
              <a:rPr lang="en-GB" sz="2800" b="1" i="1" dirty="0" smtClean="0"/>
              <a:t>Using MATLAB GUIs to improve the learning of frequency response methods</a:t>
            </a:r>
          </a:p>
          <a:p>
            <a:pPr marL="182563" indent="-182563" algn="ctr">
              <a:spcAft>
                <a:spcPct val="30000"/>
              </a:spcAft>
            </a:pPr>
            <a:r>
              <a:rPr lang="en-GB" sz="2000" dirty="0" smtClean="0"/>
              <a:t>Dr </a:t>
            </a:r>
            <a:r>
              <a:rPr lang="en-GB" sz="2000" dirty="0"/>
              <a:t>Richard Mitchell</a:t>
            </a:r>
          </a:p>
          <a:p>
            <a:pPr marL="182563" indent="-182563" algn="ctr"/>
            <a:r>
              <a:rPr lang="en-GB" sz="2000" dirty="0"/>
              <a:t>	Cybernetics, School of Systems Engineering</a:t>
            </a:r>
          </a:p>
          <a:p>
            <a:pPr marL="182563" indent="-182563" algn="ctr"/>
            <a:r>
              <a:rPr lang="en-GB" sz="2000" dirty="0"/>
              <a:t>University of Reading, UK</a:t>
            </a:r>
          </a:p>
          <a:p>
            <a:pPr marL="182563" indent="-182563" algn="ctr">
              <a:spcAft>
                <a:spcPct val="50000"/>
              </a:spcAft>
            </a:pPr>
            <a:r>
              <a:rPr lang="en-GB" sz="2000" dirty="0"/>
              <a:t>R.J.Mitchell@reading.ac.uk</a:t>
            </a:r>
            <a:r>
              <a:rPr lang="en-GB" sz="2800" dirty="0"/>
              <a:t>	</a:t>
            </a:r>
          </a:p>
          <a:p>
            <a:pPr marL="182563" indent="-182563"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This </a:t>
            </a:r>
            <a:r>
              <a:rPr lang="en-US" sz="2000" dirty="0"/>
              <a:t>paper describes two MATLAB GUIs </a:t>
            </a:r>
            <a:r>
              <a:rPr lang="en-US" sz="2000" dirty="0" smtClean="0"/>
              <a:t>designed </a:t>
            </a:r>
            <a:r>
              <a:rPr lang="en-US" sz="2000" dirty="0"/>
              <a:t>to improve student learning of frequency response methods. </a:t>
            </a:r>
            <a:endParaRPr lang="en-US" sz="2000" dirty="0" smtClean="0"/>
          </a:p>
          <a:p>
            <a:pPr marL="182563" indent="-182563"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One for plotting </a:t>
            </a:r>
            <a:r>
              <a:rPr lang="en-US" sz="2000" dirty="0"/>
              <a:t>using </a:t>
            </a:r>
            <a:r>
              <a:rPr lang="en-US" sz="2000" dirty="0" smtClean="0"/>
              <a:t>asymptotes, one for identification</a:t>
            </a:r>
            <a:r>
              <a:rPr lang="en-US" sz="2000" dirty="0"/>
              <a:t>. </a:t>
            </a:r>
            <a:endParaRPr lang="en-US" sz="2000" dirty="0" smtClean="0"/>
          </a:p>
          <a:p>
            <a:pPr marL="182563" indent="-182563"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The </a:t>
            </a:r>
            <a:r>
              <a:rPr lang="en-US" sz="2000" dirty="0"/>
              <a:t>paper includes positive student feedback on how they felt these GUIs helped their understanding, and useful suggestions on how they can be improved</a:t>
            </a:r>
            <a:r>
              <a:rPr lang="en-GB" sz="2000" dirty="0" smtClean="0"/>
              <a:t>.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Gain Incorporated</a:t>
            </a:r>
            <a:endParaRPr lang="en-GB" dirty="0" smtClean="0"/>
          </a:p>
        </p:txBody>
      </p:sp>
      <p:sp>
        <p:nvSpPr>
          <p:cNvPr id="19459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r>
              <a:rPr lang="en-US" sz="1400" dirty="0">
                <a:solidFill>
                  <a:srgbClr val="FFFF00"/>
                </a:solidFill>
              </a:rPr>
              <a:t>GUIs for Frequency Response p</a:t>
            </a:r>
            <a:fld id="{F4B93D30-D49A-43B9-88F5-F735E0605015}" type="slidenum">
              <a:rPr lang="en-US" sz="1400" smtClean="0">
                <a:solidFill>
                  <a:srgbClr val="FFFF00"/>
                </a:solidFill>
              </a:rPr>
              <a:pPr/>
              <a:t>10</a:t>
            </a:fld>
            <a:r>
              <a:rPr lang="en-US" sz="1400" dirty="0" smtClean="0">
                <a:solidFill>
                  <a:srgbClr val="FFFF00"/>
                </a:solidFill>
              </a:rPr>
              <a:t> </a:t>
            </a:r>
          </a:p>
          <a:p>
            <a:r>
              <a:rPr lang="en-GB" sz="1400" dirty="0" smtClean="0">
                <a:solidFill>
                  <a:srgbClr val="FFFF00"/>
                </a:solidFill>
              </a:rPr>
              <a:t>Control 2012 (c) Dr Richard Mitchell 2012</a:t>
            </a:r>
            <a:endParaRPr lang="en-US" sz="1400" dirty="0" smtClean="0">
              <a:solidFill>
                <a:srgbClr val="FFFF00"/>
              </a:solidFill>
            </a:endParaRPr>
          </a:p>
        </p:txBody>
      </p:sp>
      <p:grpSp>
        <p:nvGrpSpPr>
          <p:cNvPr id="19461" name="Group 4"/>
          <p:cNvGrpSpPr>
            <a:grpSpLocks/>
          </p:cNvGrpSpPr>
          <p:nvPr/>
        </p:nvGrpSpPr>
        <p:grpSpPr bwMode="auto">
          <a:xfrm>
            <a:off x="6732588" y="1412875"/>
            <a:ext cx="2159000" cy="3168650"/>
            <a:chOff x="6732000" y="1628800"/>
            <a:chExt cx="2160000" cy="3168352"/>
          </a:xfrm>
        </p:grpSpPr>
        <p:sp>
          <p:nvSpPr>
            <p:cNvPr id="6" name="Rectangle 5"/>
            <p:cNvSpPr/>
            <p:nvPr/>
          </p:nvSpPr>
          <p:spPr bwMode="auto">
            <a:xfrm>
              <a:off x="6732000" y="1628800"/>
              <a:ext cx="2160000" cy="316835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GB"/>
            </a:p>
          </p:txBody>
        </p:sp>
        <p:sp>
          <p:nvSpPr>
            <p:cNvPr id="20146" name="TextBox 6"/>
            <p:cNvSpPr txBox="1">
              <a:spLocks noChangeArrowheads="1"/>
            </p:cNvSpPr>
            <p:nvPr/>
          </p:nvSpPr>
          <p:spPr bwMode="auto">
            <a:xfrm>
              <a:off x="6876256" y="1772816"/>
              <a:ext cx="792088" cy="36933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800"/>
                <a:t>Gain</a:t>
              </a:r>
            </a:p>
          </p:txBody>
        </p:sp>
        <p:sp>
          <p:nvSpPr>
            <p:cNvPr id="20147" name="TextBox 7"/>
            <p:cNvSpPr txBox="1">
              <a:spLocks noChangeArrowheads="1"/>
            </p:cNvSpPr>
            <p:nvPr/>
          </p:nvSpPr>
          <p:spPr bwMode="auto">
            <a:xfrm>
              <a:off x="7884368" y="1772816"/>
              <a:ext cx="864096" cy="36933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800"/>
                <a:t>Int</a:t>
              </a:r>
            </a:p>
          </p:txBody>
        </p:sp>
        <p:sp>
          <p:nvSpPr>
            <p:cNvPr id="20148" name="TextBox 8"/>
            <p:cNvSpPr txBox="1">
              <a:spLocks noChangeArrowheads="1"/>
            </p:cNvSpPr>
            <p:nvPr/>
          </p:nvSpPr>
          <p:spPr bwMode="auto">
            <a:xfrm>
              <a:off x="6876256" y="2276872"/>
              <a:ext cx="792088" cy="36933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800"/>
                <a:t>Z (m)</a:t>
              </a:r>
            </a:p>
          </p:txBody>
        </p:sp>
        <p:sp>
          <p:nvSpPr>
            <p:cNvPr id="20149" name="TextBox 9"/>
            <p:cNvSpPr txBox="1">
              <a:spLocks noChangeArrowheads="1"/>
            </p:cNvSpPr>
            <p:nvPr/>
          </p:nvSpPr>
          <p:spPr bwMode="auto">
            <a:xfrm>
              <a:off x="7884368" y="2276872"/>
              <a:ext cx="864096" cy="36933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800"/>
                <a:t>P (m)</a:t>
              </a:r>
            </a:p>
          </p:txBody>
        </p:sp>
        <p:sp>
          <p:nvSpPr>
            <p:cNvPr id="20150" name="TextBox 10"/>
            <p:cNvSpPr txBox="1">
              <a:spLocks noChangeArrowheads="1"/>
            </p:cNvSpPr>
            <p:nvPr/>
          </p:nvSpPr>
          <p:spPr bwMode="auto">
            <a:xfrm>
              <a:off x="6876256" y="2780928"/>
              <a:ext cx="792088" cy="36933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800"/>
                <a:t>Z (p)</a:t>
              </a:r>
            </a:p>
          </p:txBody>
        </p:sp>
        <p:sp>
          <p:nvSpPr>
            <p:cNvPr id="20151" name="TextBox 11"/>
            <p:cNvSpPr txBox="1">
              <a:spLocks noChangeArrowheads="1"/>
            </p:cNvSpPr>
            <p:nvPr/>
          </p:nvSpPr>
          <p:spPr bwMode="auto">
            <a:xfrm>
              <a:off x="7884368" y="2780928"/>
              <a:ext cx="864096" cy="36933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800"/>
                <a:t>P (p)</a:t>
              </a:r>
            </a:p>
          </p:txBody>
        </p:sp>
        <p:sp>
          <p:nvSpPr>
            <p:cNvPr id="20152" name="TextBox 12"/>
            <p:cNvSpPr txBox="1">
              <a:spLocks noChangeArrowheads="1"/>
            </p:cNvSpPr>
            <p:nvPr/>
          </p:nvSpPr>
          <p:spPr bwMode="auto">
            <a:xfrm>
              <a:off x="6876256" y="3284984"/>
              <a:ext cx="792088" cy="36933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800"/>
                <a:t>Z^2</a:t>
              </a:r>
            </a:p>
          </p:txBody>
        </p:sp>
        <p:sp>
          <p:nvSpPr>
            <p:cNvPr id="20153" name="TextBox 13"/>
            <p:cNvSpPr txBox="1">
              <a:spLocks noChangeArrowheads="1"/>
            </p:cNvSpPr>
            <p:nvPr/>
          </p:nvSpPr>
          <p:spPr bwMode="auto">
            <a:xfrm>
              <a:off x="7884368" y="3284984"/>
              <a:ext cx="864096" cy="36933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800"/>
                <a:t>P^2</a:t>
              </a:r>
            </a:p>
          </p:txBody>
        </p:sp>
        <p:sp>
          <p:nvSpPr>
            <p:cNvPr id="20154" name="TextBox 14"/>
            <p:cNvSpPr txBox="1">
              <a:spLocks noChangeArrowheads="1"/>
            </p:cNvSpPr>
            <p:nvPr/>
          </p:nvSpPr>
          <p:spPr bwMode="auto">
            <a:xfrm>
              <a:off x="7380312" y="3789040"/>
              <a:ext cx="792088" cy="36933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800"/>
                <a:t>L-L</a:t>
              </a:r>
            </a:p>
          </p:txBody>
        </p:sp>
        <p:sp>
          <p:nvSpPr>
            <p:cNvPr id="20155" name="TextBox 15"/>
            <p:cNvSpPr txBox="1">
              <a:spLocks noChangeArrowheads="1"/>
            </p:cNvSpPr>
            <p:nvPr/>
          </p:nvSpPr>
          <p:spPr bwMode="auto">
            <a:xfrm>
              <a:off x="6948264" y="4293096"/>
              <a:ext cx="115212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r>
                <a:rPr lang="en-GB" sz="1800"/>
                <a:t>Use w to</a:t>
              </a:r>
            </a:p>
          </p:txBody>
        </p:sp>
        <p:sp>
          <p:nvSpPr>
            <p:cNvPr id="20156" name="TextBox 16"/>
            <p:cNvSpPr txBox="1">
              <a:spLocks noChangeArrowheads="1"/>
            </p:cNvSpPr>
            <p:nvPr/>
          </p:nvSpPr>
          <p:spPr bwMode="auto">
            <a:xfrm>
              <a:off x="8100392" y="4293096"/>
              <a:ext cx="720080" cy="369332"/>
            </a:xfrm>
            <a:prstGeom prst="rect">
              <a:avLst/>
            </a:prstGeom>
            <a:noFill/>
            <a:ln w="19050">
              <a:solidFill>
                <a:srgbClr val="00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r>
                <a:rPr lang="en-GB" sz="1800"/>
                <a:t>100</a:t>
              </a:r>
            </a:p>
          </p:txBody>
        </p:sp>
      </p:grpSp>
      <p:sp>
        <p:nvSpPr>
          <p:cNvPr id="19462" name="TextBox 17"/>
          <p:cNvSpPr txBox="1">
            <a:spLocks noChangeArrowheads="1"/>
          </p:cNvSpPr>
          <p:nvPr/>
        </p:nvSpPr>
        <p:spPr bwMode="auto">
          <a:xfrm>
            <a:off x="611188" y="1125538"/>
            <a:ext cx="26654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/>
            <a:r>
              <a:rPr lang="en-GB" sz="2000">
                <a:solidFill>
                  <a:srgbClr val="FFFF00"/>
                </a:solidFill>
              </a:rPr>
              <a:t>Sys + Est</a:t>
            </a:r>
          </a:p>
        </p:txBody>
      </p:sp>
      <p:sp>
        <p:nvSpPr>
          <p:cNvPr id="19463" name="TextBox 18"/>
          <p:cNvSpPr txBox="1">
            <a:spLocks noChangeArrowheads="1"/>
          </p:cNvSpPr>
          <p:nvPr/>
        </p:nvSpPr>
        <p:spPr bwMode="auto">
          <a:xfrm>
            <a:off x="3419475" y="1125538"/>
            <a:ext cx="2665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/>
            <a:r>
              <a:rPr lang="en-GB" sz="2000">
                <a:solidFill>
                  <a:srgbClr val="FFFF00"/>
                </a:solidFill>
              </a:rPr>
              <a:t>Remainder</a:t>
            </a:r>
          </a:p>
        </p:txBody>
      </p:sp>
      <p:sp>
        <p:nvSpPr>
          <p:cNvPr id="19466" name="TextBox 702"/>
          <p:cNvSpPr txBox="1">
            <a:spLocks noChangeArrowheads="1"/>
          </p:cNvSpPr>
          <p:nvPr/>
        </p:nvSpPr>
        <p:spPr bwMode="auto">
          <a:xfrm>
            <a:off x="827584" y="5589588"/>
            <a:ext cx="5257304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r>
              <a:rPr lang="en-GB" sz="1800" dirty="0">
                <a:solidFill>
                  <a:srgbClr val="FFFF00"/>
                </a:solidFill>
              </a:rPr>
              <a:t>Sys </a:t>
            </a:r>
            <a:r>
              <a:rPr lang="en-GB" sz="1800" dirty="0" err="1">
                <a:solidFill>
                  <a:srgbClr val="FFFF00"/>
                </a:solidFill>
              </a:rPr>
              <a:t>Est</a:t>
            </a:r>
            <a:r>
              <a:rPr lang="en-GB" sz="1800" dirty="0">
                <a:solidFill>
                  <a:srgbClr val="FFFF00"/>
                </a:solidFill>
              </a:rPr>
              <a:t> as </a:t>
            </a:r>
            <a:r>
              <a:rPr lang="en-GB" sz="1800" dirty="0" smtClean="0">
                <a:solidFill>
                  <a:srgbClr val="FFFF00"/>
                </a:solidFill>
              </a:rPr>
              <a:t>4.9993/s; is next element a pole?</a:t>
            </a:r>
            <a:endParaRPr lang="en-GB" sz="1800" dirty="0">
              <a:solidFill>
                <a:srgbClr val="FFFF00"/>
              </a:solidFill>
            </a:endParaRPr>
          </a:p>
        </p:txBody>
      </p:sp>
      <p:grpSp>
        <p:nvGrpSpPr>
          <p:cNvPr id="19467" name="Group 3"/>
          <p:cNvGrpSpPr>
            <a:grpSpLocks noChangeAspect="1"/>
          </p:cNvGrpSpPr>
          <p:nvPr/>
        </p:nvGrpSpPr>
        <p:grpSpPr bwMode="auto">
          <a:xfrm>
            <a:off x="107950" y="1430338"/>
            <a:ext cx="3324225" cy="4000500"/>
            <a:chOff x="68" y="901"/>
            <a:chExt cx="2094" cy="2520"/>
          </a:xfrm>
        </p:grpSpPr>
        <p:sp>
          <p:nvSpPr>
            <p:cNvPr id="172034" name="AutoShape 2"/>
            <p:cNvSpPr>
              <a:spLocks noChangeAspect="1" noChangeArrowheads="1" noTextEdit="1"/>
            </p:cNvSpPr>
            <p:nvPr/>
          </p:nvSpPr>
          <p:spPr bwMode="auto">
            <a:xfrm>
              <a:off x="158" y="901"/>
              <a:ext cx="2004" cy="2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grpSp>
          <p:nvGrpSpPr>
            <p:cNvPr id="19805" name="Group 204"/>
            <p:cNvGrpSpPr>
              <a:grpSpLocks/>
            </p:cNvGrpSpPr>
            <p:nvPr/>
          </p:nvGrpSpPr>
          <p:grpSpPr bwMode="auto">
            <a:xfrm>
              <a:off x="188" y="949"/>
              <a:ext cx="1884" cy="1254"/>
              <a:chOff x="188" y="949"/>
              <a:chExt cx="1884" cy="1254"/>
            </a:xfrm>
          </p:grpSpPr>
          <p:sp>
            <p:nvSpPr>
              <p:cNvPr id="172036" name="Line 4"/>
              <p:cNvSpPr>
                <a:spLocks noChangeShapeType="1"/>
              </p:cNvSpPr>
              <p:nvPr/>
            </p:nvSpPr>
            <p:spPr bwMode="auto">
              <a:xfrm>
                <a:off x="416" y="1093"/>
                <a:ext cx="1554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37" name="Line 5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554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38" name="Line 6"/>
              <p:cNvSpPr>
                <a:spLocks noChangeShapeType="1"/>
              </p:cNvSpPr>
              <p:nvPr/>
            </p:nvSpPr>
            <p:spPr bwMode="auto">
              <a:xfrm flipV="1">
                <a:off x="1970" y="1093"/>
                <a:ext cx="1" cy="85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39" name="Line 7"/>
              <p:cNvSpPr>
                <a:spLocks noChangeShapeType="1"/>
              </p:cNvSpPr>
              <p:nvPr/>
            </p:nvSpPr>
            <p:spPr bwMode="auto">
              <a:xfrm flipV="1">
                <a:off x="416" y="1093"/>
                <a:ext cx="1" cy="85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40" name="Line 8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554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41" name="Line 9"/>
              <p:cNvSpPr>
                <a:spLocks noChangeShapeType="1"/>
              </p:cNvSpPr>
              <p:nvPr/>
            </p:nvSpPr>
            <p:spPr bwMode="auto">
              <a:xfrm flipV="1">
                <a:off x="416" y="1093"/>
                <a:ext cx="1" cy="85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42" name="Line 10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43" name="Line 11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44" name="Line 12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45" name="Line 13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46" name="Line 14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47" name="Line 15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48" name="Line 16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49" name="Line 17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50" name="Line 18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51" name="Line 19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52" name="Line 20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53" name="Line 21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54" name="Line 22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55" name="Line 23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56" name="Line 24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57" name="Line 25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58" name="Line 26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59" name="Line 27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60" name="Line 28"/>
              <p:cNvSpPr>
                <a:spLocks noChangeShapeType="1"/>
              </p:cNvSpPr>
              <p:nvPr/>
            </p:nvSpPr>
            <p:spPr bwMode="auto">
              <a:xfrm flipV="1">
                <a:off x="416" y="193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61" name="Line 29"/>
              <p:cNvSpPr>
                <a:spLocks noChangeShapeType="1"/>
              </p:cNvSpPr>
              <p:nvPr/>
            </p:nvSpPr>
            <p:spPr bwMode="auto">
              <a:xfrm>
                <a:off x="416" y="1093"/>
                <a:ext cx="1" cy="12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62" name="Rectangle 30"/>
              <p:cNvSpPr>
                <a:spLocks noChangeArrowheads="1"/>
              </p:cNvSpPr>
              <p:nvPr/>
            </p:nvSpPr>
            <p:spPr bwMode="auto">
              <a:xfrm>
                <a:off x="314" y="2029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2063" name="Rectangle 31"/>
              <p:cNvSpPr>
                <a:spLocks noChangeArrowheads="1"/>
              </p:cNvSpPr>
              <p:nvPr/>
            </p:nvSpPr>
            <p:spPr bwMode="auto">
              <a:xfrm>
                <a:off x="446" y="1969"/>
                <a:ext cx="10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-3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2064" name="Line 32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65" name="Line 33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66" name="Line 34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67" name="Line 35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68" name="Line 36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69" name="Line 37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70" name="Line 38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71" name="Line 39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72" name="Line 40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73" name="Line 41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74" name="Line 42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75" name="Line 43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76" name="Line 44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77" name="Line 45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78" name="Line 46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79" name="Line 47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80" name="Line 48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81" name="Line 49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82" name="Line 50"/>
              <p:cNvSpPr>
                <a:spLocks noChangeShapeType="1"/>
              </p:cNvSpPr>
              <p:nvPr/>
            </p:nvSpPr>
            <p:spPr bwMode="auto">
              <a:xfrm flipV="1">
                <a:off x="1040" y="193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83" name="Line 51"/>
              <p:cNvSpPr>
                <a:spLocks noChangeShapeType="1"/>
              </p:cNvSpPr>
              <p:nvPr/>
            </p:nvSpPr>
            <p:spPr bwMode="auto">
              <a:xfrm>
                <a:off x="1040" y="1093"/>
                <a:ext cx="1" cy="12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84" name="Rectangle 52"/>
              <p:cNvSpPr>
                <a:spLocks noChangeArrowheads="1"/>
              </p:cNvSpPr>
              <p:nvPr/>
            </p:nvSpPr>
            <p:spPr bwMode="auto">
              <a:xfrm>
                <a:off x="938" y="2029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2085" name="Rectangle 53"/>
              <p:cNvSpPr>
                <a:spLocks noChangeArrowheads="1"/>
              </p:cNvSpPr>
              <p:nvPr/>
            </p:nvSpPr>
            <p:spPr bwMode="auto">
              <a:xfrm>
                <a:off x="1070" y="1969"/>
                <a:ext cx="84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-1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2086" name="Line 54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87" name="Line 55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88" name="Line 56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89" name="Line 57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90" name="Line 58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91" name="Line 59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92" name="Line 60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93" name="Line 61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94" name="Line 62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95" name="Line 63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96" name="Line 64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97" name="Line 65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98" name="Line 66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099" name="Line 67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00" name="Line 68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01" name="Line 69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02" name="Line 70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03" name="Line 71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04" name="Line 72"/>
              <p:cNvSpPr>
                <a:spLocks noChangeShapeType="1"/>
              </p:cNvSpPr>
              <p:nvPr/>
            </p:nvSpPr>
            <p:spPr bwMode="auto">
              <a:xfrm flipV="1">
                <a:off x="1346" y="193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05" name="Line 73"/>
              <p:cNvSpPr>
                <a:spLocks noChangeShapeType="1"/>
              </p:cNvSpPr>
              <p:nvPr/>
            </p:nvSpPr>
            <p:spPr bwMode="auto">
              <a:xfrm>
                <a:off x="1346" y="1093"/>
                <a:ext cx="1" cy="12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06" name="Rectangle 74"/>
              <p:cNvSpPr>
                <a:spLocks noChangeArrowheads="1"/>
              </p:cNvSpPr>
              <p:nvPr/>
            </p:nvSpPr>
            <p:spPr bwMode="auto">
              <a:xfrm>
                <a:off x="1256" y="2029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2107" name="Rectangle 75"/>
              <p:cNvSpPr>
                <a:spLocks noChangeArrowheads="1"/>
              </p:cNvSpPr>
              <p:nvPr/>
            </p:nvSpPr>
            <p:spPr bwMode="auto">
              <a:xfrm>
                <a:off x="1388" y="1969"/>
                <a:ext cx="6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2108" name="Line 76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09" name="Line 77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10" name="Line 78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11" name="Line 79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12" name="Line 80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13" name="Line 81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14" name="Line 82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15" name="Line 83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16" name="Line 84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17" name="Line 85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18" name="Line 86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19" name="Line 87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20" name="Line 88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21" name="Line 89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22" name="Line 90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23" name="Line 91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24" name="Line 92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25" name="Line 93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26" name="Line 94"/>
              <p:cNvSpPr>
                <a:spLocks noChangeShapeType="1"/>
              </p:cNvSpPr>
              <p:nvPr/>
            </p:nvSpPr>
            <p:spPr bwMode="auto">
              <a:xfrm flipV="1">
                <a:off x="1970" y="193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27" name="Line 95"/>
              <p:cNvSpPr>
                <a:spLocks noChangeShapeType="1"/>
              </p:cNvSpPr>
              <p:nvPr/>
            </p:nvSpPr>
            <p:spPr bwMode="auto">
              <a:xfrm>
                <a:off x="1970" y="1093"/>
                <a:ext cx="1" cy="12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28" name="Rectangle 96"/>
              <p:cNvSpPr>
                <a:spLocks noChangeArrowheads="1"/>
              </p:cNvSpPr>
              <p:nvPr/>
            </p:nvSpPr>
            <p:spPr bwMode="auto">
              <a:xfrm>
                <a:off x="1880" y="2029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2129" name="Rectangle 97"/>
              <p:cNvSpPr>
                <a:spLocks noChangeArrowheads="1"/>
              </p:cNvSpPr>
              <p:nvPr/>
            </p:nvSpPr>
            <p:spPr bwMode="auto">
              <a:xfrm>
                <a:off x="2012" y="1969"/>
                <a:ext cx="6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2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2130" name="Line 98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31" name="Line 99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32" name="Line 100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33" name="Line 101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34" name="Line 102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35" name="Line 103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36" name="Line 104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37" name="Line 105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38" name="Line 106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39" name="Line 107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40" name="Line 108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41" name="Line 109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42" name="Line 110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43" name="Line 111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44" name="Line 112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45" name="Line 113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46" name="Line 114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47" name="Line 115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48" name="Line 116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49" name="Line 117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50" name="Line 118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51" name="Line 119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52" name="Line 120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53" name="Line 121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54" name="Line 122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55" name="Line 123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56" name="Line 124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57" name="Line 125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58" name="Line 126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59" name="Line 127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60" name="Line 128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61" name="Line 129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62" name="Line 130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63" name="Line 131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64" name="Line 132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65" name="Line 133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66" name="Line 134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8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67" name="Line 135"/>
              <p:cNvSpPr>
                <a:spLocks noChangeShapeType="1"/>
              </p:cNvSpPr>
              <p:nvPr/>
            </p:nvSpPr>
            <p:spPr bwMode="auto">
              <a:xfrm flipH="1">
                <a:off x="1952" y="1951"/>
                <a:ext cx="18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68" name="Rectangle 136"/>
              <p:cNvSpPr>
                <a:spLocks noChangeArrowheads="1"/>
              </p:cNvSpPr>
              <p:nvPr/>
            </p:nvSpPr>
            <p:spPr bwMode="auto">
              <a:xfrm>
                <a:off x="188" y="1867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2169" name="Rectangle 137"/>
              <p:cNvSpPr>
                <a:spLocks noChangeArrowheads="1"/>
              </p:cNvSpPr>
              <p:nvPr/>
            </p:nvSpPr>
            <p:spPr bwMode="auto">
              <a:xfrm>
                <a:off x="320" y="1807"/>
                <a:ext cx="10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-8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2170" name="Line 138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71" name="Line 139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72" name="Line 140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73" name="Line 141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74" name="Line 142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75" name="Line 143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76" name="Line 144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77" name="Line 145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78" name="Line 146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79" name="Line 147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80" name="Line 148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81" name="Line 149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82" name="Line 150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83" name="Line 151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84" name="Line 152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85" name="Line 153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86" name="Line 154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87" name="Line 155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88" name="Line 156"/>
              <p:cNvSpPr>
                <a:spLocks noChangeShapeType="1"/>
              </p:cNvSpPr>
              <p:nvPr/>
            </p:nvSpPr>
            <p:spPr bwMode="auto">
              <a:xfrm>
                <a:off x="416" y="1375"/>
                <a:ext cx="18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89" name="Line 157"/>
              <p:cNvSpPr>
                <a:spLocks noChangeShapeType="1"/>
              </p:cNvSpPr>
              <p:nvPr/>
            </p:nvSpPr>
            <p:spPr bwMode="auto">
              <a:xfrm flipH="1">
                <a:off x="1952" y="1375"/>
                <a:ext cx="18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90" name="Rectangle 158"/>
              <p:cNvSpPr>
                <a:spLocks noChangeArrowheads="1"/>
              </p:cNvSpPr>
              <p:nvPr/>
            </p:nvSpPr>
            <p:spPr bwMode="auto">
              <a:xfrm>
                <a:off x="188" y="1291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2191" name="Rectangle 159"/>
              <p:cNvSpPr>
                <a:spLocks noChangeArrowheads="1"/>
              </p:cNvSpPr>
              <p:nvPr/>
            </p:nvSpPr>
            <p:spPr bwMode="auto">
              <a:xfrm>
                <a:off x="320" y="1231"/>
                <a:ext cx="6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2192" name="Line 160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93" name="Line 161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94" name="Line 162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95" name="Line 163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96" name="Line 164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97" name="Line 165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98" name="Line 166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199" name="Line 167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200" name="Line 168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201" name="Line 169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202" name="Line 170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203" name="Line 171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204" name="Line 172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205" name="Line 173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206" name="Line 174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207" name="Line 175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208" name="Line 176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209" name="Line 177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210" name="Line 178"/>
              <p:cNvSpPr>
                <a:spLocks noChangeShapeType="1"/>
              </p:cNvSpPr>
              <p:nvPr/>
            </p:nvSpPr>
            <p:spPr bwMode="auto">
              <a:xfrm>
                <a:off x="416" y="1093"/>
                <a:ext cx="18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211" name="Line 179"/>
              <p:cNvSpPr>
                <a:spLocks noChangeShapeType="1"/>
              </p:cNvSpPr>
              <p:nvPr/>
            </p:nvSpPr>
            <p:spPr bwMode="auto">
              <a:xfrm flipH="1">
                <a:off x="1952" y="1093"/>
                <a:ext cx="18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212" name="Rectangle 180"/>
              <p:cNvSpPr>
                <a:spLocks noChangeArrowheads="1"/>
              </p:cNvSpPr>
              <p:nvPr/>
            </p:nvSpPr>
            <p:spPr bwMode="auto">
              <a:xfrm>
                <a:off x="188" y="1009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 dirty="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 dirty="0">
                  <a:latin typeface="+mn-lt"/>
                </a:endParaRPr>
              </a:p>
            </p:txBody>
          </p:sp>
          <p:sp>
            <p:nvSpPr>
              <p:cNvPr id="172213" name="Rectangle 181"/>
              <p:cNvSpPr>
                <a:spLocks noChangeArrowheads="1"/>
              </p:cNvSpPr>
              <p:nvPr/>
            </p:nvSpPr>
            <p:spPr bwMode="auto">
              <a:xfrm>
                <a:off x="320" y="949"/>
                <a:ext cx="6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4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2214" name="Line 182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215" name="Line 183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216" name="Line 184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217" name="Line 185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218" name="Line 186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219" name="Line 187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220" name="Line 188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221" name="Line 189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222" name="Line 190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223" name="Line 191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224" name="Line 192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225" name="Line 193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226" name="Line 194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227" name="Line 195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228" name="Line 196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229" name="Line 197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230" name="Line 198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231" name="Line 199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232" name="Line 200"/>
              <p:cNvSpPr>
                <a:spLocks noChangeShapeType="1"/>
              </p:cNvSpPr>
              <p:nvPr/>
            </p:nvSpPr>
            <p:spPr bwMode="auto">
              <a:xfrm>
                <a:off x="416" y="1093"/>
                <a:ext cx="1554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233" name="Line 201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554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234" name="Line 202"/>
              <p:cNvSpPr>
                <a:spLocks noChangeShapeType="1"/>
              </p:cNvSpPr>
              <p:nvPr/>
            </p:nvSpPr>
            <p:spPr bwMode="auto">
              <a:xfrm flipV="1">
                <a:off x="1970" y="1093"/>
                <a:ext cx="1" cy="85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235" name="Line 203"/>
              <p:cNvSpPr>
                <a:spLocks noChangeShapeType="1"/>
              </p:cNvSpPr>
              <p:nvPr/>
            </p:nvSpPr>
            <p:spPr bwMode="auto">
              <a:xfrm flipV="1">
                <a:off x="416" y="1093"/>
                <a:ext cx="1" cy="85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</p:grpSp>
        <p:sp>
          <p:nvSpPr>
            <p:cNvPr id="172237" name="Freeform 205"/>
            <p:cNvSpPr>
              <a:spLocks/>
            </p:cNvSpPr>
            <p:nvPr/>
          </p:nvSpPr>
          <p:spPr bwMode="auto">
            <a:xfrm>
              <a:off x="416" y="1111"/>
              <a:ext cx="1554" cy="75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24"/>
                </a:cxn>
                <a:cxn ang="0">
                  <a:pos x="138" y="30"/>
                </a:cxn>
                <a:cxn ang="0">
                  <a:pos x="174" y="42"/>
                </a:cxn>
                <a:cxn ang="0">
                  <a:pos x="216" y="48"/>
                </a:cxn>
                <a:cxn ang="0">
                  <a:pos x="252" y="60"/>
                </a:cxn>
                <a:cxn ang="0">
                  <a:pos x="294" y="66"/>
                </a:cxn>
                <a:cxn ang="0">
                  <a:pos x="312" y="72"/>
                </a:cxn>
                <a:cxn ang="0">
                  <a:pos x="330" y="78"/>
                </a:cxn>
                <a:cxn ang="0">
                  <a:pos x="372" y="84"/>
                </a:cxn>
                <a:cxn ang="0">
                  <a:pos x="414" y="96"/>
                </a:cxn>
                <a:cxn ang="0">
                  <a:pos x="450" y="108"/>
                </a:cxn>
                <a:cxn ang="0">
                  <a:pos x="492" y="114"/>
                </a:cxn>
                <a:cxn ang="0">
                  <a:pos x="528" y="126"/>
                </a:cxn>
                <a:cxn ang="0">
                  <a:pos x="570" y="138"/>
                </a:cxn>
                <a:cxn ang="0">
                  <a:pos x="612" y="150"/>
                </a:cxn>
                <a:cxn ang="0">
                  <a:pos x="624" y="156"/>
                </a:cxn>
                <a:cxn ang="0">
                  <a:pos x="648" y="162"/>
                </a:cxn>
                <a:cxn ang="0">
                  <a:pos x="690" y="180"/>
                </a:cxn>
                <a:cxn ang="0">
                  <a:pos x="726" y="198"/>
                </a:cxn>
                <a:cxn ang="0">
                  <a:pos x="768" y="210"/>
                </a:cxn>
                <a:cxn ang="0">
                  <a:pos x="804" y="228"/>
                </a:cxn>
                <a:cxn ang="0">
                  <a:pos x="846" y="246"/>
                </a:cxn>
                <a:cxn ang="0">
                  <a:pos x="888" y="264"/>
                </a:cxn>
                <a:cxn ang="0">
                  <a:pos x="924" y="282"/>
                </a:cxn>
                <a:cxn ang="0">
                  <a:pos x="930" y="288"/>
                </a:cxn>
                <a:cxn ang="0">
                  <a:pos x="966" y="300"/>
                </a:cxn>
                <a:cxn ang="0">
                  <a:pos x="1002" y="318"/>
                </a:cxn>
                <a:cxn ang="0">
                  <a:pos x="1044" y="336"/>
                </a:cxn>
                <a:cxn ang="0">
                  <a:pos x="1080" y="360"/>
                </a:cxn>
                <a:cxn ang="0">
                  <a:pos x="1122" y="378"/>
                </a:cxn>
                <a:cxn ang="0">
                  <a:pos x="1164" y="408"/>
                </a:cxn>
                <a:cxn ang="0">
                  <a:pos x="1200" y="438"/>
                </a:cxn>
                <a:cxn ang="0">
                  <a:pos x="1242" y="474"/>
                </a:cxn>
                <a:cxn ang="0">
                  <a:pos x="1278" y="510"/>
                </a:cxn>
                <a:cxn ang="0">
                  <a:pos x="1320" y="546"/>
                </a:cxn>
                <a:cxn ang="0">
                  <a:pos x="1356" y="582"/>
                </a:cxn>
                <a:cxn ang="0">
                  <a:pos x="1398" y="618"/>
                </a:cxn>
                <a:cxn ang="0">
                  <a:pos x="1440" y="654"/>
                </a:cxn>
                <a:cxn ang="0">
                  <a:pos x="1476" y="690"/>
                </a:cxn>
                <a:cxn ang="0">
                  <a:pos x="1518" y="726"/>
                </a:cxn>
                <a:cxn ang="0">
                  <a:pos x="1554" y="756"/>
                </a:cxn>
              </a:cxnLst>
              <a:rect l="0" t="0" r="r" b="b"/>
              <a:pathLst>
                <a:path w="1554" h="756">
                  <a:moveTo>
                    <a:pt x="0" y="0"/>
                  </a:moveTo>
                  <a:lnTo>
                    <a:pt x="96" y="24"/>
                  </a:lnTo>
                  <a:lnTo>
                    <a:pt x="138" y="30"/>
                  </a:lnTo>
                  <a:lnTo>
                    <a:pt x="174" y="42"/>
                  </a:lnTo>
                  <a:lnTo>
                    <a:pt x="216" y="48"/>
                  </a:lnTo>
                  <a:lnTo>
                    <a:pt x="252" y="60"/>
                  </a:lnTo>
                  <a:lnTo>
                    <a:pt x="294" y="66"/>
                  </a:lnTo>
                  <a:lnTo>
                    <a:pt x="312" y="72"/>
                  </a:lnTo>
                  <a:lnTo>
                    <a:pt x="330" y="78"/>
                  </a:lnTo>
                  <a:lnTo>
                    <a:pt x="372" y="84"/>
                  </a:lnTo>
                  <a:lnTo>
                    <a:pt x="414" y="96"/>
                  </a:lnTo>
                  <a:lnTo>
                    <a:pt x="450" y="108"/>
                  </a:lnTo>
                  <a:lnTo>
                    <a:pt x="492" y="114"/>
                  </a:lnTo>
                  <a:lnTo>
                    <a:pt x="528" y="126"/>
                  </a:lnTo>
                  <a:lnTo>
                    <a:pt x="570" y="138"/>
                  </a:lnTo>
                  <a:lnTo>
                    <a:pt x="612" y="150"/>
                  </a:lnTo>
                  <a:lnTo>
                    <a:pt x="624" y="156"/>
                  </a:lnTo>
                  <a:lnTo>
                    <a:pt x="648" y="162"/>
                  </a:lnTo>
                  <a:lnTo>
                    <a:pt x="690" y="180"/>
                  </a:lnTo>
                  <a:lnTo>
                    <a:pt x="726" y="198"/>
                  </a:lnTo>
                  <a:lnTo>
                    <a:pt x="768" y="210"/>
                  </a:lnTo>
                  <a:lnTo>
                    <a:pt x="804" y="228"/>
                  </a:lnTo>
                  <a:lnTo>
                    <a:pt x="846" y="246"/>
                  </a:lnTo>
                  <a:lnTo>
                    <a:pt x="888" y="264"/>
                  </a:lnTo>
                  <a:lnTo>
                    <a:pt x="924" y="282"/>
                  </a:lnTo>
                  <a:lnTo>
                    <a:pt x="930" y="288"/>
                  </a:lnTo>
                  <a:lnTo>
                    <a:pt x="966" y="300"/>
                  </a:lnTo>
                  <a:lnTo>
                    <a:pt x="1002" y="318"/>
                  </a:lnTo>
                  <a:lnTo>
                    <a:pt x="1044" y="336"/>
                  </a:lnTo>
                  <a:lnTo>
                    <a:pt x="1080" y="360"/>
                  </a:lnTo>
                  <a:lnTo>
                    <a:pt x="1122" y="378"/>
                  </a:lnTo>
                  <a:lnTo>
                    <a:pt x="1164" y="408"/>
                  </a:lnTo>
                  <a:lnTo>
                    <a:pt x="1200" y="438"/>
                  </a:lnTo>
                  <a:lnTo>
                    <a:pt x="1242" y="474"/>
                  </a:lnTo>
                  <a:lnTo>
                    <a:pt x="1278" y="510"/>
                  </a:lnTo>
                  <a:lnTo>
                    <a:pt x="1320" y="546"/>
                  </a:lnTo>
                  <a:lnTo>
                    <a:pt x="1356" y="582"/>
                  </a:lnTo>
                  <a:lnTo>
                    <a:pt x="1398" y="618"/>
                  </a:lnTo>
                  <a:lnTo>
                    <a:pt x="1440" y="654"/>
                  </a:lnTo>
                  <a:lnTo>
                    <a:pt x="1476" y="690"/>
                  </a:lnTo>
                  <a:lnTo>
                    <a:pt x="1518" y="726"/>
                  </a:lnTo>
                  <a:lnTo>
                    <a:pt x="1554" y="756"/>
                  </a:lnTo>
                </a:path>
              </a:pathLst>
            </a:custGeom>
            <a:noFill/>
            <a:ln w="28575" cap="flat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38" name="Freeform 206"/>
            <p:cNvSpPr>
              <a:spLocks/>
            </p:cNvSpPr>
            <p:nvPr/>
          </p:nvSpPr>
          <p:spPr bwMode="auto">
            <a:xfrm>
              <a:off x="416" y="1111"/>
              <a:ext cx="1554" cy="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24"/>
                </a:cxn>
                <a:cxn ang="0">
                  <a:pos x="138" y="30"/>
                </a:cxn>
                <a:cxn ang="0">
                  <a:pos x="174" y="42"/>
                </a:cxn>
                <a:cxn ang="0">
                  <a:pos x="216" y="48"/>
                </a:cxn>
                <a:cxn ang="0">
                  <a:pos x="252" y="60"/>
                </a:cxn>
                <a:cxn ang="0">
                  <a:pos x="294" y="66"/>
                </a:cxn>
                <a:cxn ang="0">
                  <a:pos x="312" y="72"/>
                </a:cxn>
                <a:cxn ang="0">
                  <a:pos x="330" y="78"/>
                </a:cxn>
                <a:cxn ang="0">
                  <a:pos x="372" y="84"/>
                </a:cxn>
                <a:cxn ang="0">
                  <a:pos x="414" y="96"/>
                </a:cxn>
                <a:cxn ang="0">
                  <a:pos x="450" y="102"/>
                </a:cxn>
                <a:cxn ang="0">
                  <a:pos x="492" y="114"/>
                </a:cxn>
                <a:cxn ang="0">
                  <a:pos x="528" y="120"/>
                </a:cxn>
                <a:cxn ang="0">
                  <a:pos x="570" y="132"/>
                </a:cxn>
                <a:cxn ang="0">
                  <a:pos x="612" y="138"/>
                </a:cxn>
                <a:cxn ang="0">
                  <a:pos x="624" y="144"/>
                </a:cxn>
                <a:cxn ang="0">
                  <a:pos x="648" y="150"/>
                </a:cxn>
                <a:cxn ang="0">
                  <a:pos x="690" y="156"/>
                </a:cxn>
                <a:cxn ang="0">
                  <a:pos x="726" y="168"/>
                </a:cxn>
                <a:cxn ang="0">
                  <a:pos x="768" y="174"/>
                </a:cxn>
                <a:cxn ang="0">
                  <a:pos x="804" y="186"/>
                </a:cxn>
                <a:cxn ang="0">
                  <a:pos x="846" y="198"/>
                </a:cxn>
                <a:cxn ang="0">
                  <a:pos x="888" y="204"/>
                </a:cxn>
                <a:cxn ang="0">
                  <a:pos x="924" y="216"/>
                </a:cxn>
                <a:cxn ang="0">
                  <a:pos x="930" y="216"/>
                </a:cxn>
                <a:cxn ang="0">
                  <a:pos x="966" y="222"/>
                </a:cxn>
                <a:cxn ang="0">
                  <a:pos x="1002" y="234"/>
                </a:cxn>
                <a:cxn ang="0">
                  <a:pos x="1044" y="240"/>
                </a:cxn>
                <a:cxn ang="0">
                  <a:pos x="1080" y="252"/>
                </a:cxn>
                <a:cxn ang="0">
                  <a:pos x="1122" y="258"/>
                </a:cxn>
                <a:cxn ang="0">
                  <a:pos x="1164" y="270"/>
                </a:cxn>
                <a:cxn ang="0">
                  <a:pos x="1200" y="276"/>
                </a:cxn>
                <a:cxn ang="0">
                  <a:pos x="1242" y="288"/>
                </a:cxn>
                <a:cxn ang="0">
                  <a:pos x="1278" y="294"/>
                </a:cxn>
                <a:cxn ang="0">
                  <a:pos x="1320" y="306"/>
                </a:cxn>
                <a:cxn ang="0">
                  <a:pos x="1356" y="312"/>
                </a:cxn>
                <a:cxn ang="0">
                  <a:pos x="1398" y="324"/>
                </a:cxn>
                <a:cxn ang="0">
                  <a:pos x="1440" y="330"/>
                </a:cxn>
                <a:cxn ang="0">
                  <a:pos x="1476" y="342"/>
                </a:cxn>
                <a:cxn ang="0">
                  <a:pos x="1518" y="348"/>
                </a:cxn>
                <a:cxn ang="0">
                  <a:pos x="1554" y="360"/>
                </a:cxn>
              </a:cxnLst>
              <a:rect l="0" t="0" r="r" b="b"/>
              <a:pathLst>
                <a:path w="1554" h="360">
                  <a:moveTo>
                    <a:pt x="0" y="0"/>
                  </a:moveTo>
                  <a:lnTo>
                    <a:pt x="96" y="24"/>
                  </a:lnTo>
                  <a:lnTo>
                    <a:pt x="138" y="30"/>
                  </a:lnTo>
                  <a:lnTo>
                    <a:pt x="174" y="42"/>
                  </a:lnTo>
                  <a:lnTo>
                    <a:pt x="216" y="48"/>
                  </a:lnTo>
                  <a:lnTo>
                    <a:pt x="252" y="60"/>
                  </a:lnTo>
                  <a:lnTo>
                    <a:pt x="294" y="66"/>
                  </a:lnTo>
                  <a:lnTo>
                    <a:pt x="312" y="72"/>
                  </a:lnTo>
                  <a:lnTo>
                    <a:pt x="330" y="78"/>
                  </a:lnTo>
                  <a:lnTo>
                    <a:pt x="372" y="84"/>
                  </a:lnTo>
                  <a:lnTo>
                    <a:pt x="414" y="96"/>
                  </a:lnTo>
                  <a:lnTo>
                    <a:pt x="450" y="102"/>
                  </a:lnTo>
                  <a:lnTo>
                    <a:pt x="492" y="114"/>
                  </a:lnTo>
                  <a:lnTo>
                    <a:pt x="528" y="120"/>
                  </a:lnTo>
                  <a:lnTo>
                    <a:pt x="570" y="132"/>
                  </a:lnTo>
                  <a:lnTo>
                    <a:pt x="612" y="138"/>
                  </a:lnTo>
                  <a:lnTo>
                    <a:pt x="624" y="144"/>
                  </a:lnTo>
                  <a:lnTo>
                    <a:pt x="648" y="150"/>
                  </a:lnTo>
                  <a:lnTo>
                    <a:pt x="690" y="156"/>
                  </a:lnTo>
                  <a:lnTo>
                    <a:pt x="726" y="168"/>
                  </a:lnTo>
                  <a:lnTo>
                    <a:pt x="768" y="174"/>
                  </a:lnTo>
                  <a:lnTo>
                    <a:pt x="804" y="186"/>
                  </a:lnTo>
                  <a:lnTo>
                    <a:pt x="846" y="198"/>
                  </a:lnTo>
                  <a:lnTo>
                    <a:pt x="888" y="204"/>
                  </a:lnTo>
                  <a:lnTo>
                    <a:pt x="924" y="216"/>
                  </a:lnTo>
                  <a:lnTo>
                    <a:pt x="930" y="216"/>
                  </a:lnTo>
                  <a:lnTo>
                    <a:pt x="966" y="222"/>
                  </a:lnTo>
                  <a:lnTo>
                    <a:pt x="1002" y="234"/>
                  </a:lnTo>
                  <a:lnTo>
                    <a:pt x="1044" y="240"/>
                  </a:lnTo>
                  <a:lnTo>
                    <a:pt x="1080" y="252"/>
                  </a:lnTo>
                  <a:lnTo>
                    <a:pt x="1122" y="258"/>
                  </a:lnTo>
                  <a:lnTo>
                    <a:pt x="1164" y="270"/>
                  </a:lnTo>
                  <a:lnTo>
                    <a:pt x="1200" y="276"/>
                  </a:lnTo>
                  <a:lnTo>
                    <a:pt x="1242" y="288"/>
                  </a:lnTo>
                  <a:lnTo>
                    <a:pt x="1278" y="294"/>
                  </a:lnTo>
                  <a:lnTo>
                    <a:pt x="1320" y="306"/>
                  </a:lnTo>
                  <a:lnTo>
                    <a:pt x="1356" y="312"/>
                  </a:lnTo>
                  <a:lnTo>
                    <a:pt x="1398" y="324"/>
                  </a:lnTo>
                  <a:lnTo>
                    <a:pt x="1440" y="330"/>
                  </a:lnTo>
                  <a:lnTo>
                    <a:pt x="1476" y="342"/>
                  </a:lnTo>
                  <a:lnTo>
                    <a:pt x="1518" y="348"/>
                  </a:lnTo>
                  <a:lnTo>
                    <a:pt x="1554" y="360"/>
                  </a:lnTo>
                </a:path>
              </a:pathLst>
            </a:custGeom>
            <a:noFill/>
            <a:ln w="28575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39" name="Line 207"/>
            <p:cNvSpPr>
              <a:spLocks noChangeShapeType="1"/>
            </p:cNvSpPr>
            <p:nvPr/>
          </p:nvSpPr>
          <p:spPr bwMode="auto">
            <a:xfrm>
              <a:off x="416" y="2287"/>
              <a:ext cx="1554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40" name="Line 208"/>
            <p:cNvSpPr>
              <a:spLocks noChangeShapeType="1"/>
            </p:cNvSpPr>
            <p:nvPr/>
          </p:nvSpPr>
          <p:spPr bwMode="auto">
            <a:xfrm>
              <a:off x="416" y="3145"/>
              <a:ext cx="1554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41" name="Line 209"/>
            <p:cNvSpPr>
              <a:spLocks noChangeShapeType="1"/>
            </p:cNvSpPr>
            <p:nvPr/>
          </p:nvSpPr>
          <p:spPr bwMode="auto">
            <a:xfrm flipV="1">
              <a:off x="1970" y="2287"/>
              <a:ext cx="1" cy="85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42" name="Line 210"/>
            <p:cNvSpPr>
              <a:spLocks noChangeShapeType="1"/>
            </p:cNvSpPr>
            <p:nvPr/>
          </p:nvSpPr>
          <p:spPr bwMode="auto">
            <a:xfrm flipV="1">
              <a:off x="416" y="2287"/>
              <a:ext cx="1" cy="85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43" name="Line 211"/>
            <p:cNvSpPr>
              <a:spLocks noChangeShapeType="1"/>
            </p:cNvSpPr>
            <p:nvPr/>
          </p:nvSpPr>
          <p:spPr bwMode="auto">
            <a:xfrm>
              <a:off x="416" y="3145"/>
              <a:ext cx="1554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44" name="Line 212"/>
            <p:cNvSpPr>
              <a:spLocks noChangeShapeType="1"/>
            </p:cNvSpPr>
            <p:nvPr/>
          </p:nvSpPr>
          <p:spPr bwMode="auto">
            <a:xfrm flipV="1">
              <a:off x="416" y="2287"/>
              <a:ext cx="1" cy="85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45" name="Line 213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46" name="Line 214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47" name="Line 215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48" name="Line 216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49" name="Line 217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50" name="Line 218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51" name="Line 219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52" name="Line 220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53" name="Line 221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54" name="Line 222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55" name="Line 223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56" name="Line 224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57" name="Line 225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58" name="Line 226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59" name="Line 227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60" name="Line 228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61" name="Line 229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62" name="Line 230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63" name="Line 231"/>
            <p:cNvSpPr>
              <a:spLocks noChangeShapeType="1"/>
            </p:cNvSpPr>
            <p:nvPr/>
          </p:nvSpPr>
          <p:spPr bwMode="auto">
            <a:xfrm flipV="1">
              <a:off x="416" y="3127"/>
              <a:ext cx="1" cy="1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64" name="Line 232"/>
            <p:cNvSpPr>
              <a:spLocks noChangeShapeType="1"/>
            </p:cNvSpPr>
            <p:nvPr/>
          </p:nvSpPr>
          <p:spPr bwMode="auto">
            <a:xfrm>
              <a:off x="416" y="2287"/>
              <a:ext cx="1" cy="12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65" name="Rectangle 233"/>
            <p:cNvSpPr>
              <a:spLocks noChangeArrowheads="1"/>
            </p:cNvSpPr>
            <p:nvPr/>
          </p:nvSpPr>
          <p:spPr bwMode="auto">
            <a:xfrm>
              <a:off x="314" y="3223"/>
              <a:ext cx="15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10</a:t>
              </a:r>
              <a:endParaRPr lang="en-US" sz="2000">
                <a:latin typeface="+mn-lt"/>
              </a:endParaRPr>
            </a:p>
          </p:txBody>
        </p:sp>
        <p:sp>
          <p:nvSpPr>
            <p:cNvPr id="172266" name="Rectangle 234"/>
            <p:cNvSpPr>
              <a:spLocks noChangeArrowheads="1"/>
            </p:cNvSpPr>
            <p:nvPr/>
          </p:nvSpPr>
          <p:spPr bwMode="auto">
            <a:xfrm>
              <a:off x="446" y="3163"/>
              <a:ext cx="100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200">
                  <a:solidFill>
                    <a:srgbClr val="FFFF00"/>
                  </a:solidFill>
                  <a:latin typeface="+mn-lt"/>
                </a:rPr>
                <a:t>-3</a:t>
              </a:r>
              <a:endParaRPr lang="en-US" sz="2000">
                <a:latin typeface="+mn-lt"/>
              </a:endParaRPr>
            </a:p>
          </p:txBody>
        </p:sp>
        <p:sp>
          <p:nvSpPr>
            <p:cNvPr id="172267" name="Line 235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68" name="Line 236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69" name="Line 237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70" name="Line 238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71" name="Line 239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72" name="Line 240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73" name="Line 241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74" name="Line 242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75" name="Line 243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76" name="Line 244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77" name="Line 245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78" name="Line 246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79" name="Line 247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80" name="Line 248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81" name="Line 249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82" name="Line 250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83" name="Line 251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84" name="Line 252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85" name="Line 253"/>
            <p:cNvSpPr>
              <a:spLocks noChangeShapeType="1"/>
            </p:cNvSpPr>
            <p:nvPr/>
          </p:nvSpPr>
          <p:spPr bwMode="auto">
            <a:xfrm flipV="1">
              <a:off x="1040" y="3127"/>
              <a:ext cx="1" cy="1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86" name="Line 254"/>
            <p:cNvSpPr>
              <a:spLocks noChangeShapeType="1"/>
            </p:cNvSpPr>
            <p:nvPr/>
          </p:nvSpPr>
          <p:spPr bwMode="auto">
            <a:xfrm>
              <a:off x="1040" y="2287"/>
              <a:ext cx="1" cy="12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87" name="Rectangle 255"/>
            <p:cNvSpPr>
              <a:spLocks noChangeArrowheads="1"/>
            </p:cNvSpPr>
            <p:nvPr/>
          </p:nvSpPr>
          <p:spPr bwMode="auto">
            <a:xfrm>
              <a:off x="938" y="3223"/>
              <a:ext cx="15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10</a:t>
              </a:r>
              <a:endParaRPr lang="en-US" sz="2000">
                <a:latin typeface="+mn-lt"/>
              </a:endParaRPr>
            </a:p>
          </p:txBody>
        </p:sp>
        <p:sp>
          <p:nvSpPr>
            <p:cNvPr id="172288" name="Rectangle 256"/>
            <p:cNvSpPr>
              <a:spLocks noChangeArrowheads="1"/>
            </p:cNvSpPr>
            <p:nvPr/>
          </p:nvSpPr>
          <p:spPr bwMode="auto">
            <a:xfrm>
              <a:off x="1070" y="3163"/>
              <a:ext cx="84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200">
                  <a:solidFill>
                    <a:srgbClr val="FFFF00"/>
                  </a:solidFill>
                  <a:latin typeface="+mn-lt"/>
                </a:rPr>
                <a:t>-1</a:t>
              </a:r>
              <a:endParaRPr lang="en-US" sz="2000">
                <a:latin typeface="+mn-lt"/>
              </a:endParaRPr>
            </a:p>
          </p:txBody>
        </p:sp>
        <p:sp>
          <p:nvSpPr>
            <p:cNvPr id="172289" name="Line 257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90" name="Line 258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91" name="Line 259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92" name="Line 260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93" name="Line 261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94" name="Line 262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95" name="Line 263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96" name="Line 264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97" name="Line 265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98" name="Line 266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299" name="Line 267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00" name="Line 268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01" name="Line 269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02" name="Line 270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03" name="Line 271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04" name="Line 272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05" name="Line 273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06" name="Line 274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07" name="Line 275"/>
            <p:cNvSpPr>
              <a:spLocks noChangeShapeType="1"/>
            </p:cNvSpPr>
            <p:nvPr/>
          </p:nvSpPr>
          <p:spPr bwMode="auto">
            <a:xfrm flipV="1">
              <a:off x="1346" y="3127"/>
              <a:ext cx="1" cy="1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08" name="Line 276"/>
            <p:cNvSpPr>
              <a:spLocks noChangeShapeType="1"/>
            </p:cNvSpPr>
            <p:nvPr/>
          </p:nvSpPr>
          <p:spPr bwMode="auto">
            <a:xfrm>
              <a:off x="1346" y="2287"/>
              <a:ext cx="1" cy="12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09" name="Rectangle 277"/>
            <p:cNvSpPr>
              <a:spLocks noChangeArrowheads="1"/>
            </p:cNvSpPr>
            <p:nvPr/>
          </p:nvSpPr>
          <p:spPr bwMode="auto">
            <a:xfrm>
              <a:off x="1256" y="3223"/>
              <a:ext cx="15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10</a:t>
              </a:r>
              <a:endParaRPr lang="en-US" sz="2000">
                <a:latin typeface="+mn-lt"/>
              </a:endParaRPr>
            </a:p>
          </p:txBody>
        </p:sp>
        <p:sp>
          <p:nvSpPr>
            <p:cNvPr id="172310" name="Rectangle 278"/>
            <p:cNvSpPr>
              <a:spLocks noChangeArrowheads="1"/>
            </p:cNvSpPr>
            <p:nvPr/>
          </p:nvSpPr>
          <p:spPr bwMode="auto">
            <a:xfrm>
              <a:off x="1388" y="3163"/>
              <a:ext cx="60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200">
                  <a:solidFill>
                    <a:srgbClr val="FFFF00"/>
                  </a:solidFill>
                  <a:latin typeface="+mn-lt"/>
                </a:rPr>
                <a:t>0</a:t>
              </a:r>
              <a:endParaRPr lang="en-US" sz="2000">
                <a:latin typeface="+mn-lt"/>
              </a:endParaRPr>
            </a:p>
          </p:txBody>
        </p:sp>
        <p:sp>
          <p:nvSpPr>
            <p:cNvPr id="172311" name="Line 279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12" name="Line 280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13" name="Line 281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14" name="Line 282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15" name="Line 283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16" name="Line 284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17" name="Line 285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18" name="Line 286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19" name="Line 287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20" name="Line 288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21" name="Line 289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22" name="Line 290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23" name="Line 291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24" name="Line 292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25" name="Line 293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26" name="Line 294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27" name="Line 295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28" name="Line 296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29" name="Line 297"/>
            <p:cNvSpPr>
              <a:spLocks noChangeShapeType="1"/>
            </p:cNvSpPr>
            <p:nvPr/>
          </p:nvSpPr>
          <p:spPr bwMode="auto">
            <a:xfrm flipV="1">
              <a:off x="1970" y="3127"/>
              <a:ext cx="1" cy="1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30" name="Line 298"/>
            <p:cNvSpPr>
              <a:spLocks noChangeShapeType="1"/>
            </p:cNvSpPr>
            <p:nvPr/>
          </p:nvSpPr>
          <p:spPr bwMode="auto">
            <a:xfrm>
              <a:off x="1970" y="2287"/>
              <a:ext cx="1" cy="12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31" name="Rectangle 299"/>
            <p:cNvSpPr>
              <a:spLocks noChangeArrowheads="1"/>
            </p:cNvSpPr>
            <p:nvPr/>
          </p:nvSpPr>
          <p:spPr bwMode="auto">
            <a:xfrm>
              <a:off x="1880" y="3223"/>
              <a:ext cx="15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10</a:t>
              </a:r>
              <a:endParaRPr lang="en-US" sz="2000">
                <a:latin typeface="+mn-lt"/>
              </a:endParaRPr>
            </a:p>
          </p:txBody>
        </p:sp>
        <p:sp>
          <p:nvSpPr>
            <p:cNvPr id="172332" name="Rectangle 300"/>
            <p:cNvSpPr>
              <a:spLocks noChangeArrowheads="1"/>
            </p:cNvSpPr>
            <p:nvPr/>
          </p:nvSpPr>
          <p:spPr bwMode="auto">
            <a:xfrm>
              <a:off x="2012" y="3163"/>
              <a:ext cx="60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200">
                  <a:solidFill>
                    <a:srgbClr val="FFFF00"/>
                  </a:solidFill>
                  <a:latin typeface="+mn-lt"/>
                </a:rPr>
                <a:t>2</a:t>
              </a:r>
              <a:endParaRPr lang="en-US" sz="2000">
                <a:latin typeface="+mn-lt"/>
              </a:endParaRPr>
            </a:p>
          </p:txBody>
        </p:sp>
        <p:sp>
          <p:nvSpPr>
            <p:cNvPr id="172333" name="Line 301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34" name="Line 302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35" name="Line 303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36" name="Line 304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37" name="Line 305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38" name="Line 306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39" name="Line 307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40" name="Line 308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41" name="Line 309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42" name="Line 310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43" name="Line 311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44" name="Line 312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45" name="Line 313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46" name="Line 314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47" name="Line 315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48" name="Line 316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49" name="Line 317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50" name="Line 318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51" name="Line 319"/>
            <p:cNvSpPr>
              <a:spLocks noChangeShapeType="1"/>
            </p:cNvSpPr>
            <p:nvPr/>
          </p:nvSpPr>
          <p:spPr bwMode="auto">
            <a:xfrm>
              <a:off x="416" y="3121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52" name="Line 320"/>
            <p:cNvSpPr>
              <a:spLocks noChangeShapeType="1"/>
            </p:cNvSpPr>
            <p:nvPr/>
          </p:nvSpPr>
          <p:spPr bwMode="auto">
            <a:xfrm flipH="1">
              <a:off x="1952" y="3121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53" name="Rectangle 321"/>
            <p:cNvSpPr>
              <a:spLocks noChangeArrowheads="1"/>
            </p:cNvSpPr>
            <p:nvPr/>
          </p:nvSpPr>
          <p:spPr bwMode="auto">
            <a:xfrm>
              <a:off x="68" y="3037"/>
              <a:ext cx="32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-360</a:t>
              </a:r>
              <a:endParaRPr lang="en-US" sz="2000">
                <a:latin typeface="+mn-lt"/>
              </a:endParaRPr>
            </a:p>
          </p:txBody>
        </p:sp>
        <p:sp>
          <p:nvSpPr>
            <p:cNvPr id="172354" name="Line 322"/>
            <p:cNvSpPr>
              <a:spLocks noChangeShapeType="1"/>
            </p:cNvSpPr>
            <p:nvPr/>
          </p:nvSpPr>
          <p:spPr bwMode="auto">
            <a:xfrm>
              <a:off x="416" y="2917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55" name="Line 323"/>
            <p:cNvSpPr>
              <a:spLocks noChangeShapeType="1"/>
            </p:cNvSpPr>
            <p:nvPr/>
          </p:nvSpPr>
          <p:spPr bwMode="auto">
            <a:xfrm flipH="1">
              <a:off x="1952" y="2917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56" name="Rectangle 324"/>
            <p:cNvSpPr>
              <a:spLocks noChangeArrowheads="1"/>
            </p:cNvSpPr>
            <p:nvPr/>
          </p:nvSpPr>
          <p:spPr bwMode="auto">
            <a:xfrm>
              <a:off x="68" y="2833"/>
              <a:ext cx="32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-270</a:t>
              </a:r>
              <a:endParaRPr lang="en-US" sz="2000">
                <a:latin typeface="+mn-lt"/>
              </a:endParaRPr>
            </a:p>
          </p:txBody>
        </p:sp>
        <p:sp>
          <p:nvSpPr>
            <p:cNvPr id="172357" name="Line 325"/>
            <p:cNvSpPr>
              <a:spLocks noChangeShapeType="1"/>
            </p:cNvSpPr>
            <p:nvPr/>
          </p:nvSpPr>
          <p:spPr bwMode="auto">
            <a:xfrm>
              <a:off x="416" y="2713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58" name="Line 326"/>
            <p:cNvSpPr>
              <a:spLocks noChangeShapeType="1"/>
            </p:cNvSpPr>
            <p:nvPr/>
          </p:nvSpPr>
          <p:spPr bwMode="auto">
            <a:xfrm flipH="1">
              <a:off x="1952" y="2713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59" name="Rectangle 327"/>
            <p:cNvSpPr>
              <a:spLocks noChangeArrowheads="1"/>
            </p:cNvSpPr>
            <p:nvPr/>
          </p:nvSpPr>
          <p:spPr bwMode="auto">
            <a:xfrm>
              <a:off x="68" y="2629"/>
              <a:ext cx="30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-180</a:t>
              </a:r>
              <a:endParaRPr lang="en-US" sz="2000">
                <a:latin typeface="+mn-lt"/>
              </a:endParaRPr>
            </a:p>
          </p:txBody>
        </p:sp>
        <p:sp>
          <p:nvSpPr>
            <p:cNvPr id="172360" name="Line 328"/>
            <p:cNvSpPr>
              <a:spLocks noChangeShapeType="1"/>
            </p:cNvSpPr>
            <p:nvPr/>
          </p:nvSpPr>
          <p:spPr bwMode="auto">
            <a:xfrm>
              <a:off x="416" y="2509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61" name="Line 329"/>
            <p:cNvSpPr>
              <a:spLocks noChangeShapeType="1"/>
            </p:cNvSpPr>
            <p:nvPr/>
          </p:nvSpPr>
          <p:spPr bwMode="auto">
            <a:xfrm flipH="1">
              <a:off x="1952" y="2509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62" name="Rectangle 330"/>
            <p:cNvSpPr>
              <a:spLocks noChangeArrowheads="1"/>
            </p:cNvSpPr>
            <p:nvPr/>
          </p:nvSpPr>
          <p:spPr bwMode="auto">
            <a:xfrm>
              <a:off x="134" y="2425"/>
              <a:ext cx="238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 dirty="0">
                  <a:solidFill>
                    <a:srgbClr val="FFFF00"/>
                  </a:solidFill>
                  <a:latin typeface="+mn-lt"/>
                </a:rPr>
                <a:t>-90</a:t>
              </a:r>
              <a:endParaRPr lang="en-US" sz="2000" dirty="0">
                <a:latin typeface="+mn-lt"/>
              </a:endParaRPr>
            </a:p>
          </p:txBody>
        </p:sp>
        <p:sp>
          <p:nvSpPr>
            <p:cNvPr id="172363" name="Line 331"/>
            <p:cNvSpPr>
              <a:spLocks noChangeShapeType="1"/>
            </p:cNvSpPr>
            <p:nvPr/>
          </p:nvSpPr>
          <p:spPr bwMode="auto">
            <a:xfrm>
              <a:off x="416" y="2305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64" name="Line 332"/>
            <p:cNvSpPr>
              <a:spLocks noChangeShapeType="1"/>
            </p:cNvSpPr>
            <p:nvPr/>
          </p:nvSpPr>
          <p:spPr bwMode="auto">
            <a:xfrm flipH="1">
              <a:off x="1952" y="2305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65" name="Rectangle 333"/>
            <p:cNvSpPr>
              <a:spLocks noChangeArrowheads="1"/>
            </p:cNvSpPr>
            <p:nvPr/>
          </p:nvSpPr>
          <p:spPr bwMode="auto">
            <a:xfrm>
              <a:off x="242" y="2221"/>
              <a:ext cx="8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0</a:t>
              </a:r>
              <a:endParaRPr lang="en-US" sz="2000">
                <a:latin typeface="+mn-lt"/>
              </a:endParaRPr>
            </a:p>
          </p:txBody>
        </p:sp>
        <p:sp>
          <p:nvSpPr>
            <p:cNvPr id="172366" name="Line 334"/>
            <p:cNvSpPr>
              <a:spLocks noChangeShapeType="1"/>
            </p:cNvSpPr>
            <p:nvPr/>
          </p:nvSpPr>
          <p:spPr bwMode="auto">
            <a:xfrm>
              <a:off x="416" y="2287"/>
              <a:ext cx="1554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67" name="Line 335"/>
            <p:cNvSpPr>
              <a:spLocks noChangeShapeType="1"/>
            </p:cNvSpPr>
            <p:nvPr/>
          </p:nvSpPr>
          <p:spPr bwMode="auto">
            <a:xfrm>
              <a:off x="416" y="3145"/>
              <a:ext cx="1554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68" name="Line 336"/>
            <p:cNvSpPr>
              <a:spLocks noChangeShapeType="1"/>
            </p:cNvSpPr>
            <p:nvPr/>
          </p:nvSpPr>
          <p:spPr bwMode="auto">
            <a:xfrm flipV="1">
              <a:off x="1970" y="2287"/>
              <a:ext cx="1" cy="85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69" name="Line 337"/>
            <p:cNvSpPr>
              <a:spLocks noChangeShapeType="1"/>
            </p:cNvSpPr>
            <p:nvPr/>
          </p:nvSpPr>
          <p:spPr bwMode="auto">
            <a:xfrm flipV="1">
              <a:off x="416" y="2287"/>
              <a:ext cx="1" cy="85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70" name="Freeform 338"/>
            <p:cNvSpPr>
              <a:spLocks/>
            </p:cNvSpPr>
            <p:nvPr/>
          </p:nvSpPr>
          <p:spPr bwMode="auto">
            <a:xfrm>
              <a:off x="416" y="2509"/>
              <a:ext cx="1554" cy="6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6"/>
                </a:cxn>
                <a:cxn ang="0">
                  <a:pos x="138" y="6"/>
                </a:cxn>
                <a:cxn ang="0">
                  <a:pos x="174" y="6"/>
                </a:cxn>
                <a:cxn ang="0">
                  <a:pos x="216" y="6"/>
                </a:cxn>
                <a:cxn ang="0">
                  <a:pos x="252" y="12"/>
                </a:cxn>
                <a:cxn ang="0">
                  <a:pos x="294" y="12"/>
                </a:cxn>
                <a:cxn ang="0">
                  <a:pos x="312" y="12"/>
                </a:cxn>
                <a:cxn ang="0">
                  <a:pos x="330" y="18"/>
                </a:cxn>
                <a:cxn ang="0">
                  <a:pos x="372" y="24"/>
                </a:cxn>
                <a:cxn ang="0">
                  <a:pos x="414" y="30"/>
                </a:cxn>
                <a:cxn ang="0">
                  <a:pos x="450" y="36"/>
                </a:cxn>
                <a:cxn ang="0">
                  <a:pos x="492" y="48"/>
                </a:cxn>
                <a:cxn ang="0">
                  <a:pos x="528" y="66"/>
                </a:cxn>
                <a:cxn ang="0">
                  <a:pos x="570" y="78"/>
                </a:cxn>
                <a:cxn ang="0">
                  <a:pos x="612" y="102"/>
                </a:cxn>
                <a:cxn ang="0">
                  <a:pos x="624" y="108"/>
                </a:cxn>
                <a:cxn ang="0">
                  <a:pos x="648" y="120"/>
                </a:cxn>
                <a:cxn ang="0">
                  <a:pos x="690" y="138"/>
                </a:cxn>
                <a:cxn ang="0">
                  <a:pos x="726" y="156"/>
                </a:cxn>
                <a:cxn ang="0">
                  <a:pos x="768" y="174"/>
                </a:cxn>
                <a:cxn ang="0">
                  <a:pos x="804" y="186"/>
                </a:cxn>
                <a:cxn ang="0">
                  <a:pos x="846" y="198"/>
                </a:cxn>
                <a:cxn ang="0">
                  <a:pos x="888" y="210"/>
                </a:cxn>
                <a:cxn ang="0">
                  <a:pos x="924" y="228"/>
                </a:cxn>
                <a:cxn ang="0">
                  <a:pos x="930" y="228"/>
                </a:cxn>
                <a:cxn ang="0">
                  <a:pos x="966" y="240"/>
                </a:cxn>
                <a:cxn ang="0">
                  <a:pos x="1002" y="258"/>
                </a:cxn>
                <a:cxn ang="0">
                  <a:pos x="1044" y="288"/>
                </a:cxn>
                <a:cxn ang="0">
                  <a:pos x="1080" y="324"/>
                </a:cxn>
                <a:cxn ang="0">
                  <a:pos x="1122" y="366"/>
                </a:cxn>
                <a:cxn ang="0">
                  <a:pos x="1164" y="420"/>
                </a:cxn>
                <a:cxn ang="0">
                  <a:pos x="1200" y="474"/>
                </a:cxn>
                <a:cxn ang="0">
                  <a:pos x="1242" y="510"/>
                </a:cxn>
                <a:cxn ang="0">
                  <a:pos x="1278" y="540"/>
                </a:cxn>
                <a:cxn ang="0">
                  <a:pos x="1320" y="558"/>
                </a:cxn>
                <a:cxn ang="0">
                  <a:pos x="1356" y="570"/>
                </a:cxn>
                <a:cxn ang="0">
                  <a:pos x="1398" y="582"/>
                </a:cxn>
                <a:cxn ang="0">
                  <a:pos x="1440" y="588"/>
                </a:cxn>
                <a:cxn ang="0">
                  <a:pos x="1476" y="594"/>
                </a:cxn>
                <a:cxn ang="0">
                  <a:pos x="1518" y="600"/>
                </a:cxn>
                <a:cxn ang="0">
                  <a:pos x="1554" y="600"/>
                </a:cxn>
              </a:cxnLst>
              <a:rect l="0" t="0" r="r" b="b"/>
              <a:pathLst>
                <a:path w="1554" h="600">
                  <a:moveTo>
                    <a:pt x="0" y="0"/>
                  </a:moveTo>
                  <a:lnTo>
                    <a:pt x="96" y="6"/>
                  </a:lnTo>
                  <a:lnTo>
                    <a:pt x="138" y="6"/>
                  </a:lnTo>
                  <a:lnTo>
                    <a:pt x="174" y="6"/>
                  </a:lnTo>
                  <a:lnTo>
                    <a:pt x="216" y="6"/>
                  </a:lnTo>
                  <a:lnTo>
                    <a:pt x="252" y="12"/>
                  </a:lnTo>
                  <a:lnTo>
                    <a:pt x="294" y="12"/>
                  </a:lnTo>
                  <a:lnTo>
                    <a:pt x="312" y="12"/>
                  </a:lnTo>
                  <a:lnTo>
                    <a:pt x="330" y="18"/>
                  </a:lnTo>
                  <a:lnTo>
                    <a:pt x="372" y="24"/>
                  </a:lnTo>
                  <a:lnTo>
                    <a:pt x="414" y="30"/>
                  </a:lnTo>
                  <a:lnTo>
                    <a:pt x="450" y="36"/>
                  </a:lnTo>
                  <a:lnTo>
                    <a:pt x="492" y="48"/>
                  </a:lnTo>
                  <a:lnTo>
                    <a:pt x="528" y="66"/>
                  </a:lnTo>
                  <a:lnTo>
                    <a:pt x="570" y="78"/>
                  </a:lnTo>
                  <a:lnTo>
                    <a:pt x="612" y="102"/>
                  </a:lnTo>
                  <a:lnTo>
                    <a:pt x="624" y="108"/>
                  </a:lnTo>
                  <a:lnTo>
                    <a:pt x="648" y="120"/>
                  </a:lnTo>
                  <a:lnTo>
                    <a:pt x="690" y="138"/>
                  </a:lnTo>
                  <a:lnTo>
                    <a:pt x="726" y="156"/>
                  </a:lnTo>
                  <a:lnTo>
                    <a:pt x="768" y="174"/>
                  </a:lnTo>
                  <a:lnTo>
                    <a:pt x="804" y="186"/>
                  </a:lnTo>
                  <a:lnTo>
                    <a:pt x="846" y="198"/>
                  </a:lnTo>
                  <a:lnTo>
                    <a:pt x="888" y="210"/>
                  </a:lnTo>
                  <a:lnTo>
                    <a:pt x="924" y="228"/>
                  </a:lnTo>
                  <a:lnTo>
                    <a:pt x="930" y="228"/>
                  </a:lnTo>
                  <a:lnTo>
                    <a:pt x="966" y="240"/>
                  </a:lnTo>
                  <a:lnTo>
                    <a:pt x="1002" y="258"/>
                  </a:lnTo>
                  <a:lnTo>
                    <a:pt x="1044" y="288"/>
                  </a:lnTo>
                  <a:lnTo>
                    <a:pt x="1080" y="324"/>
                  </a:lnTo>
                  <a:lnTo>
                    <a:pt x="1122" y="366"/>
                  </a:lnTo>
                  <a:lnTo>
                    <a:pt x="1164" y="420"/>
                  </a:lnTo>
                  <a:lnTo>
                    <a:pt x="1200" y="474"/>
                  </a:lnTo>
                  <a:lnTo>
                    <a:pt x="1242" y="510"/>
                  </a:lnTo>
                  <a:lnTo>
                    <a:pt x="1278" y="540"/>
                  </a:lnTo>
                  <a:lnTo>
                    <a:pt x="1320" y="558"/>
                  </a:lnTo>
                  <a:lnTo>
                    <a:pt x="1356" y="570"/>
                  </a:lnTo>
                  <a:lnTo>
                    <a:pt x="1398" y="582"/>
                  </a:lnTo>
                  <a:lnTo>
                    <a:pt x="1440" y="588"/>
                  </a:lnTo>
                  <a:lnTo>
                    <a:pt x="1476" y="594"/>
                  </a:lnTo>
                  <a:lnTo>
                    <a:pt x="1518" y="600"/>
                  </a:lnTo>
                  <a:lnTo>
                    <a:pt x="1554" y="600"/>
                  </a:lnTo>
                </a:path>
              </a:pathLst>
            </a:custGeom>
            <a:noFill/>
            <a:ln w="28575" cap="flat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371" name="Freeform 339"/>
            <p:cNvSpPr>
              <a:spLocks/>
            </p:cNvSpPr>
            <p:nvPr/>
          </p:nvSpPr>
          <p:spPr bwMode="auto">
            <a:xfrm>
              <a:off x="416" y="2509"/>
              <a:ext cx="155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0"/>
                </a:cxn>
                <a:cxn ang="0">
                  <a:pos x="138" y="0"/>
                </a:cxn>
                <a:cxn ang="0">
                  <a:pos x="174" y="0"/>
                </a:cxn>
                <a:cxn ang="0">
                  <a:pos x="216" y="0"/>
                </a:cxn>
                <a:cxn ang="0">
                  <a:pos x="252" y="0"/>
                </a:cxn>
                <a:cxn ang="0">
                  <a:pos x="294" y="0"/>
                </a:cxn>
                <a:cxn ang="0">
                  <a:pos x="312" y="0"/>
                </a:cxn>
                <a:cxn ang="0">
                  <a:pos x="330" y="0"/>
                </a:cxn>
                <a:cxn ang="0">
                  <a:pos x="372" y="0"/>
                </a:cxn>
                <a:cxn ang="0">
                  <a:pos x="414" y="0"/>
                </a:cxn>
                <a:cxn ang="0">
                  <a:pos x="450" y="0"/>
                </a:cxn>
                <a:cxn ang="0">
                  <a:pos x="492" y="0"/>
                </a:cxn>
                <a:cxn ang="0">
                  <a:pos x="528" y="0"/>
                </a:cxn>
                <a:cxn ang="0">
                  <a:pos x="570" y="0"/>
                </a:cxn>
                <a:cxn ang="0">
                  <a:pos x="612" y="0"/>
                </a:cxn>
                <a:cxn ang="0">
                  <a:pos x="624" y="0"/>
                </a:cxn>
                <a:cxn ang="0">
                  <a:pos x="648" y="0"/>
                </a:cxn>
                <a:cxn ang="0">
                  <a:pos x="690" y="0"/>
                </a:cxn>
                <a:cxn ang="0">
                  <a:pos x="726" y="0"/>
                </a:cxn>
                <a:cxn ang="0">
                  <a:pos x="768" y="0"/>
                </a:cxn>
                <a:cxn ang="0">
                  <a:pos x="804" y="0"/>
                </a:cxn>
                <a:cxn ang="0">
                  <a:pos x="846" y="0"/>
                </a:cxn>
                <a:cxn ang="0">
                  <a:pos x="888" y="0"/>
                </a:cxn>
                <a:cxn ang="0">
                  <a:pos x="924" y="0"/>
                </a:cxn>
                <a:cxn ang="0">
                  <a:pos x="930" y="0"/>
                </a:cxn>
                <a:cxn ang="0">
                  <a:pos x="966" y="0"/>
                </a:cxn>
                <a:cxn ang="0">
                  <a:pos x="1002" y="0"/>
                </a:cxn>
                <a:cxn ang="0">
                  <a:pos x="1044" y="0"/>
                </a:cxn>
                <a:cxn ang="0">
                  <a:pos x="1080" y="0"/>
                </a:cxn>
                <a:cxn ang="0">
                  <a:pos x="1122" y="0"/>
                </a:cxn>
                <a:cxn ang="0">
                  <a:pos x="1164" y="0"/>
                </a:cxn>
                <a:cxn ang="0">
                  <a:pos x="1200" y="0"/>
                </a:cxn>
                <a:cxn ang="0">
                  <a:pos x="1242" y="0"/>
                </a:cxn>
                <a:cxn ang="0">
                  <a:pos x="1278" y="0"/>
                </a:cxn>
                <a:cxn ang="0">
                  <a:pos x="1320" y="0"/>
                </a:cxn>
                <a:cxn ang="0">
                  <a:pos x="1356" y="0"/>
                </a:cxn>
                <a:cxn ang="0">
                  <a:pos x="1398" y="0"/>
                </a:cxn>
                <a:cxn ang="0">
                  <a:pos x="1440" y="0"/>
                </a:cxn>
                <a:cxn ang="0">
                  <a:pos x="1476" y="0"/>
                </a:cxn>
                <a:cxn ang="0">
                  <a:pos x="1518" y="0"/>
                </a:cxn>
                <a:cxn ang="0">
                  <a:pos x="1554" y="0"/>
                </a:cxn>
              </a:cxnLst>
              <a:rect l="0" t="0" r="r" b="b"/>
              <a:pathLst>
                <a:path w="1554">
                  <a:moveTo>
                    <a:pt x="0" y="0"/>
                  </a:moveTo>
                  <a:lnTo>
                    <a:pt x="96" y="0"/>
                  </a:lnTo>
                  <a:lnTo>
                    <a:pt x="138" y="0"/>
                  </a:lnTo>
                  <a:lnTo>
                    <a:pt x="174" y="0"/>
                  </a:lnTo>
                  <a:lnTo>
                    <a:pt x="216" y="0"/>
                  </a:lnTo>
                  <a:lnTo>
                    <a:pt x="252" y="0"/>
                  </a:lnTo>
                  <a:lnTo>
                    <a:pt x="294" y="0"/>
                  </a:lnTo>
                  <a:lnTo>
                    <a:pt x="312" y="0"/>
                  </a:lnTo>
                  <a:lnTo>
                    <a:pt x="330" y="0"/>
                  </a:lnTo>
                  <a:lnTo>
                    <a:pt x="372" y="0"/>
                  </a:lnTo>
                  <a:lnTo>
                    <a:pt x="414" y="0"/>
                  </a:lnTo>
                  <a:lnTo>
                    <a:pt x="450" y="0"/>
                  </a:lnTo>
                  <a:lnTo>
                    <a:pt x="492" y="0"/>
                  </a:lnTo>
                  <a:lnTo>
                    <a:pt x="528" y="0"/>
                  </a:lnTo>
                  <a:lnTo>
                    <a:pt x="570" y="0"/>
                  </a:lnTo>
                  <a:lnTo>
                    <a:pt x="612" y="0"/>
                  </a:lnTo>
                  <a:lnTo>
                    <a:pt x="624" y="0"/>
                  </a:lnTo>
                  <a:lnTo>
                    <a:pt x="648" y="0"/>
                  </a:lnTo>
                  <a:lnTo>
                    <a:pt x="690" y="0"/>
                  </a:lnTo>
                  <a:lnTo>
                    <a:pt x="726" y="0"/>
                  </a:lnTo>
                  <a:lnTo>
                    <a:pt x="768" y="0"/>
                  </a:lnTo>
                  <a:lnTo>
                    <a:pt x="804" y="0"/>
                  </a:lnTo>
                  <a:lnTo>
                    <a:pt x="846" y="0"/>
                  </a:lnTo>
                  <a:lnTo>
                    <a:pt x="888" y="0"/>
                  </a:lnTo>
                  <a:lnTo>
                    <a:pt x="924" y="0"/>
                  </a:lnTo>
                  <a:lnTo>
                    <a:pt x="930" y="0"/>
                  </a:lnTo>
                  <a:lnTo>
                    <a:pt x="966" y="0"/>
                  </a:lnTo>
                  <a:lnTo>
                    <a:pt x="1002" y="0"/>
                  </a:lnTo>
                  <a:lnTo>
                    <a:pt x="1044" y="0"/>
                  </a:lnTo>
                  <a:lnTo>
                    <a:pt x="1080" y="0"/>
                  </a:lnTo>
                  <a:lnTo>
                    <a:pt x="1122" y="0"/>
                  </a:lnTo>
                  <a:lnTo>
                    <a:pt x="1164" y="0"/>
                  </a:lnTo>
                  <a:lnTo>
                    <a:pt x="1200" y="0"/>
                  </a:lnTo>
                  <a:lnTo>
                    <a:pt x="1242" y="0"/>
                  </a:lnTo>
                  <a:lnTo>
                    <a:pt x="1278" y="0"/>
                  </a:lnTo>
                  <a:lnTo>
                    <a:pt x="1320" y="0"/>
                  </a:lnTo>
                  <a:lnTo>
                    <a:pt x="1356" y="0"/>
                  </a:lnTo>
                  <a:lnTo>
                    <a:pt x="1398" y="0"/>
                  </a:lnTo>
                  <a:lnTo>
                    <a:pt x="1440" y="0"/>
                  </a:lnTo>
                  <a:lnTo>
                    <a:pt x="1476" y="0"/>
                  </a:lnTo>
                  <a:lnTo>
                    <a:pt x="1518" y="0"/>
                  </a:lnTo>
                  <a:lnTo>
                    <a:pt x="1554" y="0"/>
                  </a:lnTo>
                </a:path>
              </a:pathLst>
            </a:custGeom>
            <a:noFill/>
            <a:ln w="28575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</p:grpSp>
      <p:grpSp>
        <p:nvGrpSpPr>
          <p:cNvPr id="19468" name="Group 342"/>
          <p:cNvGrpSpPr>
            <a:grpSpLocks noChangeAspect="1"/>
          </p:cNvGrpSpPr>
          <p:nvPr/>
        </p:nvGrpSpPr>
        <p:grpSpPr bwMode="auto">
          <a:xfrm>
            <a:off x="3348038" y="1430338"/>
            <a:ext cx="3311525" cy="4000500"/>
            <a:chOff x="2109" y="901"/>
            <a:chExt cx="2086" cy="2520"/>
          </a:xfrm>
        </p:grpSpPr>
        <p:sp>
          <p:nvSpPr>
            <p:cNvPr id="172373" name="AutoShape 341"/>
            <p:cNvSpPr>
              <a:spLocks noChangeAspect="1" noChangeArrowheads="1" noTextEdit="1"/>
            </p:cNvSpPr>
            <p:nvPr/>
          </p:nvSpPr>
          <p:spPr bwMode="auto">
            <a:xfrm>
              <a:off x="2191" y="901"/>
              <a:ext cx="2004" cy="2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grpSp>
          <p:nvGrpSpPr>
            <p:cNvPr id="19470" name="Group 543"/>
            <p:cNvGrpSpPr>
              <a:grpSpLocks/>
            </p:cNvGrpSpPr>
            <p:nvPr/>
          </p:nvGrpSpPr>
          <p:grpSpPr bwMode="auto">
            <a:xfrm>
              <a:off x="2221" y="949"/>
              <a:ext cx="1884" cy="1254"/>
              <a:chOff x="2221" y="949"/>
              <a:chExt cx="1884" cy="1254"/>
            </a:xfrm>
          </p:grpSpPr>
          <p:sp>
            <p:nvSpPr>
              <p:cNvPr id="172375" name="Line 343"/>
              <p:cNvSpPr>
                <a:spLocks noChangeShapeType="1"/>
              </p:cNvSpPr>
              <p:nvPr/>
            </p:nvSpPr>
            <p:spPr bwMode="auto">
              <a:xfrm>
                <a:off x="2449" y="1093"/>
                <a:ext cx="1554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376" name="Line 344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554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377" name="Line 345"/>
              <p:cNvSpPr>
                <a:spLocks noChangeShapeType="1"/>
              </p:cNvSpPr>
              <p:nvPr/>
            </p:nvSpPr>
            <p:spPr bwMode="auto">
              <a:xfrm flipV="1">
                <a:off x="4003" y="1093"/>
                <a:ext cx="1" cy="85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378" name="Line 346"/>
              <p:cNvSpPr>
                <a:spLocks noChangeShapeType="1"/>
              </p:cNvSpPr>
              <p:nvPr/>
            </p:nvSpPr>
            <p:spPr bwMode="auto">
              <a:xfrm flipV="1">
                <a:off x="2449" y="1093"/>
                <a:ext cx="1" cy="85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379" name="Line 347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554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380" name="Line 348"/>
              <p:cNvSpPr>
                <a:spLocks noChangeShapeType="1"/>
              </p:cNvSpPr>
              <p:nvPr/>
            </p:nvSpPr>
            <p:spPr bwMode="auto">
              <a:xfrm flipV="1">
                <a:off x="2449" y="1093"/>
                <a:ext cx="1" cy="85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381" name="Line 349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382" name="Line 350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383" name="Line 351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384" name="Line 352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385" name="Line 353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386" name="Line 354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387" name="Line 355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388" name="Line 356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389" name="Line 357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390" name="Line 358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391" name="Line 359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392" name="Line 360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393" name="Line 361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394" name="Line 362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395" name="Line 363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396" name="Line 364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397" name="Line 365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398" name="Line 366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399" name="Line 367"/>
              <p:cNvSpPr>
                <a:spLocks noChangeShapeType="1"/>
              </p:cNvSpPr>
              <p:nvPr/>
            </p:nvSpPr>
            <p:spPr bwMode="auto">
              <a:xfrm flipV="1">
                <a:off x="2449" y="193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00" name="Line 368"/>
              <p:cNvSpPr>
                <a:spLocks noChangeShapeType="1"/>
              </p:cNvSpPr>
              <p:nvPr/>
            </p:nvSpPr>
            <p:spPr bwMode="auto">
              <a:xfrm>
                <a:off x="2449" y="1093"/>
                <a:ext cx="1" cy="12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01" name="Rectangle 369"/>
              <p:cNvSpPr>
                <a:spLocks noChangeArrowheads="1"/>
              </p:cNvSpPr>
              <p:nvPr/>
            </p:nvSpPr>
            <p:spPr bwMode="auto">
              <a:xfrm>
                <a:off x="2347" y="2029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2402" name="Rectangle 370"/>
              <p:cNvSpPr>
                <a:spLocks noChangeArrowheads="1"/>
              </p:cNvSpPr>
              <p:nvPr/>
            </p:nvSpPr>
            <p:spPr bwMode="auto">
              <a:xfrm>
                <a:off x="2479" y="1969"/>
                <a:ext cx="10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-3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2403" name="Line 371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04" name="Line 372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05" name="Line 373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06" name="Line 374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07" name="Line 375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08" name="Line 376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09" name="Line 377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10" name="Line 378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11" name="Line 379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12" name="Line 380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13" name="Line 381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14" name="Line 382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15" name="Line 383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16" name="Line 384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17" name="Line 385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18" name="Line 386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19" name="Line 387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20" name="Line 388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21" name="Line 389"/>
              <p:cNvSpPr>
                <a:spLocks noChangeShapeType="1"/>
              </p:cNvSpPr>
              <p:nvPr/>
            </p:nvSpPr>
            <p:spPr bwMode="auto">
              <a:xfrm flipV="1">
                <a:off x="3073" y="193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22" name="Line 390"/>
              <p:cNvSpPr>
                <a:spLocks noChangeShapeType="1"/>
              </p:cNvSpPr>
              <p:nvPr/>
            </p:nvSpPr>
            <p:spPr bwMode="auto">
              <a:xfrm>
                <a:off x="3073" y="1093"/>
                <a:ext cx="1" cy="12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23" name="Rectangle 391"/>
              <p:cNvSpPr>
                <a:spLocks noChangeArrowheads="1"/>
              </p:cNvSpPr>
              <p:nvPr/>
            </p:nvSpPr>
            <p:spPr bwMode="auto">
              <a:xfrm>
                <a:off x="2971" y="2029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2424" name="Rectangle 392"/>
              <p:cNvSpPr>
                <a:spLocks noChangeArrowheads="1"/>
              </p:cNvSpPr>
              <p:nvPr/>
            </p:nvSpPr>
            <p:spPr bwMode="auto">
              <a:xfrm>
                <a:off x="3103" y="1969"/>
                <a:ext cx="84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-1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2425" name="Line 393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26" name="Line 394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27" name="Line 395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28" name="Line 396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29" name="Line 397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30" name="Line 398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31" name="Line 399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32" name="Line 400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33" name="Line 401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34" name="Line 402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35" name="Line 403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36" name="Line 404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37" name="Line 405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38" name="Line 406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39" name="Line 407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40" name="Line 408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41" name="Line 409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42" name="Line 410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43" name="Line 411"/>
              <p:cNvSpPr>
                <a:spLocks noChangeShapeType="1"/>
              </p:cNvSpPr>
              <p:nvPr/>
            </p:nvSpPr>
            <p:spPr bwMode="auto">
              <a:xfrm flipV="1">
                <a:off x="3379" y="193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44" name="Line 412"/>
              <p:cNvSpPr>
                <a:spLocks noChangeShapeType="1"/>
              </p:cNvSpPr>
              <p:nvPr/>
            </p:nvSpPr>
            <p:spPr bwMode="auto">
              <a:xfrm>
                <a:off x="3379" y="1093"/>
                <a:ext cx="1" cy="12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45" name="Rectangle 413"/>
              <p:cNvSpPr>
                <a:spLocks noChangeArrowheads="1"/>
              </p:cNvSpPr>
              <p:nvPr/>
            </p:nvSpPr>
            <p:spPr bwMode="auto">
              <a:xfrm>
                <a:off x="3289" y="2029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2446" name="Rectangle 414"/>
              <p:cNvSpPr>
                <a:spLocks noChangeArrowheads="1"/>
              </p:cNvSpPr>
              <p:nvPr/>
            </p:nvSpPr>
            <p:spPr bwMode="auto">
              <a:xfrm>
                <a:off x="3421" y="1969"/>
                <a:ext cx="6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2447" name="Line 415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48" name="Line 416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49" name="Line 417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50" name="Line 418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51" name="Line 419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52" name="Line 420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53" name="Line 421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54" name="Line 422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55" name="Line 423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56" name="Line 424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57" name="Line 425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58" name="Line 426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59" name="Line 427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60" name="Line 428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61" name="Line 429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62" name="Line 430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63" name="Line 431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64" name="Line 432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65" name="Line 433"/>
              <p:cNvSpPr>
                <a:spLocks noChangeShapeType="1"/>
              </p:cNvSpPr>
              <p:nvPr/>
            </p:nvSpPr>
            <p:spPr bwMode="auto">
              <a:xfrm flipV="1">
                <a:off x="4003" y="193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66" name="Line 434"/>
              <p:cNvSpPr>
                <a:spLocks noChangeShapeType="1"/>
              </p:cNvSpPr>
              <p:nvPr/>
            </p:nvSpPr>
            <p:spPr bwMode="auto">
              <a:xfrm>
                <a:off x="4003" y="1093"/>
                <a:ext cx="1" cy="12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67" name="Rectangle 435"/>
              <p:cNvSpPr>
                <a:spLocks noChangeArrowheads="1"/>
              </p:cNvSpPr>
              <p:nvPr/>
            </p:nvSpPr>
            <p:spPr bwMode="auto">
              <a:xfrm>
                <a:off x="3913" y="2029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2468" name="Rectangle 436"/>
              <p:cNvSpPr>
                <a:spLocks noChangeArrowheads="1"/>
              </p:cNvSpPr>
              <p:nvPr/>
            </p:nvSpPr>
            <p:spPr bwMode="auto">
              <a:xfrm>
                <a:off x="4045" y="1969"/>
                <a:ext cx="6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2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2469" name="Line 437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70" name="Line 438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71" name="Line 439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72" name="Line 440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73" name="Line 441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74" name="Line 442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75" name="Line 443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76" name="Line 444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77" name="Line 445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78" name="Line 446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79" name="Line 447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80" name="Line 448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81" name="Line 449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82" name="Line 450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83" name="Line 451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84" name="Line 452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85" name="Line 453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86" name="Line 454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87" name="Line 455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88" name="Line 456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89" name="Line 457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90" name="Line 458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91" name="Line 459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92" name="Line 460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93" name="Line 461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94" name="Line 462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95" name="Line 463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96" name="Line 464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97" name="Line 465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98" name="Line 466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499" name="Line 467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00" name="Line 468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01" name="Line 469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02" name="Line 470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03" name="Line 471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04" name="Line 472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05" name="Line 473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8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06" name="Line 474"/>
              <p:cNvSpPr>
                <a:spLocks noChangeShapeType="1"/>
              </p:cNvSpPr>
              <p:nvPr/>
            </p:nvSpPr>
            <p:spPr bwMode="auto">
              <a:xfrm flipH="1">
                <a:off x="3985" y="1951"/>
                <a:ext cx="18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07" name="Rectangle 475"/>
              <p:cNvSpPr>
                <a:spLocks noChangeArrowheads="1"/>
              </p:cNvSpPr>
              <p:nvPr/>
            </p:nvSpPr>
            <p:spPr bwMode="auto">
              <a:xfrm>
                <a:off x="2221" y="1867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2508" name="Rectangle 476"/>
              <p:cNvSpPr>
                <a:spLocks noChangeArrowheads="1"/>
              </p:cNvSpPr>
              <p:nvPr/>
            </p:nvSpPr>
            <p:spPr bwMode="auto">
              <a:xfrm>
                <a:off x="2353" y="1807"/>
                <a:ext cx="10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-8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2509" name="Line 477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10" name="Line 478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11" name="Line 479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12" name="Line 480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13" name="Line 481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14" name="Line 482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15" name="Line 483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16" name="Line 484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17" name="Line 485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18" name="Line 486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19" name="Line 487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20" name="Line 488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21" name="Line 489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22" name="Line 490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23" name="Line 491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24" name="Line 492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25" name="Line 493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26" name="Line 494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27" name="Line 495"/>
              <p:cNvSpPr>
                <a:spLocks noChangeShapeType="1"/>
              </p:cNvSpPr>
              <p:nvPr/>
            </p:nvSpPr>
            <p:spPr bwMode="auto">
              <a:xfrm>
                <a:off x="2449" y="1375"/>
                <a:ext cx="18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28" name="Line 496"/>
              <p:cNvSpPr>
                <a:spLocks noChangeShapeType="1"/>
              </p:cNvSpPr>
              <p:nvPr/>
            </p:nvSpPr>
            <p:spPr bwMode="auto">
              <a:xfrm flipH="1">
                <a:off x="3985" y="1375"/>
                <a:ext cx="18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29" name="Rectangle 497"/>
              <p:cNvSpPr>
                <a:spLocks noChangeArrowheads="1"/>
              </p:cNvSpPr>
              <p:nvPr/>
            </p:nvSpPr>
            <p:spPr bwMode="auto">
              <a:xfrm>
                <a:off x="2221" y="1291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2530" name="Rectangle 498"/>
              <p:cNvSpPr>
                <a:spLocks noChangeArrowheads="1"/>
              </p:cNvSpPr>
              <p:nvPr/>
            </p:nvSpPr>
            <p:spPr bwMode="auto">
              <a:xfrm>
                <a:off x="2353" y="1231"/>
                <a:ext cx="6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2531" name="Line 499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32" name="Line 500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33" name="Line 501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34" name="Line 502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35" name="Line 503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36" name="Line 504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37" name="Line 505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38" name="Line 506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39" name="Line 507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40" name="Line 508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41" name="Line 509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42" name="Line 510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43" name="Line 511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44" name="Line 512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45" name="Line 513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46" name="Line 514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47" name="Line 515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48" name="Line 516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49" name="Line 517"/>
              <p:cNvSpPr>
                <a:spLocks noChangeShapeType="1"/>
              </p:cNvSpPr>
              <p:nvPr/>
            </p:nvSpPr>
            <p:spPr bwMode="auto">
              <a:xfrm>
                <a:off x="2449" y="1093"/>
                <a:ext cx="18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50" name="Line 518"/>
              <p:cNvSpPr>
                <a:spLocks noChangeShapeType="1"/>
              </p:cNvSpPr>
              <p:nvPr/>
            </p:nvSpPr>
            <p:spPr bwMode="auto">
              <a:xfrm flipH="1">
                <a:off x="3985" y="1093"/>
                <a:ext cx="18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51" name="Rectangle 519"/>
              <p:cNvSpPr>
                <a:spLocks noChangeArrowheads="1"/>
              </p:cNvSpPr>
              <p:nvPr/>
            </p:nvSpPr>
            <p:spPr bwMode="auto">
              <a:xfrm>
                <a:off x="2221" y="1009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2552" name="Rectangle 520"/>
              <p:cNvSpPr>
                <a:spLocks noChangeArrowheads="1"/>
              </p:cNvSpPr>
              <p:nvPr/>
            </p:nvSpPr>
            <p:spPr bwMode="auto">
              <a:xfrm>
                <a:off x="2353" y="949"/>
                <a:ext cx="6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4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2553" name="Line 521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54" name="Line 522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55" name="Line 523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56" name="Line 524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57" name="Line 525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58" name="Line 526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59" name="Line 527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60" name="Line 528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61" name="Line 529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62" name="Line 530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63" name="Line 531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64" name="Line 532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65" name="Line 533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66" name="Line 534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67" name="Line 535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68" name="Line 536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69" name="Line 537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70" name="Line 538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71" name="Line 539"/>
              <p:cNvSpPr>
                <a:spLocks noChangeShapeType="1"/>
              </p:cNvSpPr>
              <p:nvPr/>
            </p:nvSpPr>
            <p:spPr bwMode="auto">
              <a:xfrm>
                <a:off x="2449" y="1093"/>
                <a:ext cx="1554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72" name="Line 540"/>
              <p:cNvSpPr>
                <a:spLocks noChangeShapeType="1"/>
              </p:cNvSpPr>
              <p:nvPr/>
            </p:nvSpPr>
            <p:spPr bwMode="auto">
              <a:xfrm>
                <a:off x="2449" y="1951"/>
                <a:ext cx="1554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73" name="Line 541"/>
              <p:cNvSpPr>
                <a:spLocks noChangeShapeType="1"/>
              </p:cNvSpPr>
              <p:nvPr/>
            </p:nvSpPr>
            <p:spPr bwMode="auto">
              <a:xfrm flipV="1">
                <a:off x="4003" y="1093"/>
                <a:ext cx="1" cy="85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2574" name="Line 542"/>
              <p:cNvSpPr>
                <a:spLocks noChangeShapeType="1"/>
              </p:cNvSpPr>
              <p:nvPr/>
            </p:nvSpPr>
            <p:spPr bwMode="auto">
              <a:xfrm flipV="1">
                <a:off x="2449" y="1093"/>
                <a:ext cx="1" cy="85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</p:grpSp>
        <p:sp>
          <p:nvSpPr>
            <p:cNvPr id="172576" name="Freeform 544"/>
            <p:cNvSpPr>
              <a:spLocks/>
            </p:cNvSpPr>
            <p:nvPr/>
          </p:nvSpPr>
          <p:spPr bwMode="auto">
            <a:xfrm>
              <a:off x="2449" y="1375"/>
              <a:ext cx="1554" cy="40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0"/>
                </a:cxn>
                <a:cxn ang="0">
                  <a:pos x="138" y="0"/>
                </a:cxn>
                <a:cxn ang="0">
                  <a:pos x="174" y="0"/>
                </a:cxn>
                <a:cxn ang="0">
                  <a:pos x="216" y="0"/>
                </a:cxn>
                <a:cxn ang="0">
                  <a:pos x="252" y="0"/>
                </a:cxn>
                <a:cxn ang="0">
                  <a:pos x="294" y="0"/>
                </a:cxn>
                <a:cxn ang="0">
                  <a:pos x="312" y="0"/>
                </a:cxn>
                <a:cxn ang="0">
                  <a:pos x="330" y="0"/>
                </a:cxn>
                <a:cxn ang="0">
                  <a:pos x="372" y="0"/>
                </a:cxn>
                <a:cxn ang="0">
                  <a:pos x="414" y="0"/>
                </a:cxn>
                <a:cxn ang="0">
                  <a:pos x="450" y="0"/>
                </a:cxn>
                <a:cxn ang="0">
                  <a:pos x="492" y="6"/>
                </a:cxn>
                <a:cxn ang="0">
                  <a:pos x="528" y="6"/>
                </a:cxn>
                <a:cxn ang="0">
                  <a:pos x="570" y="6"/>
                </a:cxn>
                <a:cxn ang="0">
                  <a:pos x="612" y="12"/>
                </a:cxn>
                <a:cxn ang="0">
                  <a:pos x="624" y="12"/>
                </a:cxn>
                <a:cxn ang="0">
                  <a:pos x="648" y="18"/>
                </a:cxn>
                <a:cxn ang="0">
                  <a:pos x="690" y="24"/>
                </a:cxn>
                <a:cxn ang="0">
                  <a:pos x="726" y="30"/>
                </a:cxn>
                <a:cxn ang="0">
                  <a:pos x="768" y="36"/>
                </a:cxn>
                <a:cxn ang="0">
                  <a:pos x="804" y="42"/>
                </a:cxn>
                <a:cxn ang="0">
                  <a:pos x="846" y="54"/>
                </a:cxn>
                <a:cxn ang="0">
                  <a:pos x="888" y="60"/>
                </a:cxn>
                <a:cxn ang="0">
                  <a:pos x="924" y="72"/>
                </a:cxn>
                <a:cxn ang="0">
                  <a:pos x="930" y="72"/>
                </a:cxn>
                <a:cxn ang="0">
                  <a:pos x="966" y="78"/>
                </a:cxn>
                <a:cxn ang="0">
                  <a:pos x="1002" y="90"/>
                </a:cxn>
                <a:cxn ang="0">
                  <a:pos x="1044" y="96"/>
                </a:cxn>
                <a:cxn ang="0">
                  <a:pos x="1080" y="108"/>
                </a:cxn>
                <a:cxn ang="0">
                  <a:pos x="1122" y="120"/>
                </a:cxn>
                <a:cxn ang="0">
                  <a:pos x="1164" y="138"/>
                </a:cxn>
                <a:cxn ang="0">
                  <a:pos x="1200" y="162"/>
                </a:cxn>
                <a:cxn ang="0">
                  <a:pos x="1242" y="186"/>
                </a:cxn>
                <a:cxn ang="0">
                  <a:pos x="1278" y="216"/>
                </a:cxn>
                <a:cxn ang="0">
                  <a:pos x="1320" y="240"/>
                </a:cxn>
                <a:cxn ang="0">
                  <a:pos x="1356" y="270"/>
                </a:cxn>
                <a:cxn ang="0">
                  <a:pos x="1398" y="294"/>
                </a:cxn>
                <a:cxn ang="0">
                  <a:pos x="1440" y="324"/>
                </a:cxn>
                <a:cxn ang="0">
                  <a:pos x="1476" y="348"/>
                </a:cxn>
                <a:cxn ang="0">
                  <a:pos x="1518" y="378"/>
                </a:cxn>
                <a:cxn ang="0">
                  <a:pos x="1554" y="402"/>
                </a:cxn>
              </a:cxnLst>
              <a:rect l="0" t="0" r="r" b="b"/>
              <a:pathLst>
                <a:path w="1554" h="402">
                  <a:moveTo>
                    <a:pt x="0" y="0"/>
                  </a:moveTo>
                  <a:lnTo>
                    <a:pt x="96" y="0"/>
                  </a:lnTo>
                  <a:lnTo>
                    <a:pt x="138" y="0"/>
                  </a:lnTo>
                  <a:lnTo>
                    <a:pt x="174" y="0"/>
                  </a:lnTo>
                  <a:lnTo>
                    <a:pt x="216" y="0"/>
                  </a:lnTo>
                  <a:lnTo>
                    <a:pt x="252" y="0"/>
                  </a:lnTo>
                  <a:lnTo>
                    <a:pt x="294" y="0"/>
                  </a:lnTo>
                  <a:lnTo>
                    <a:pt x="312" y="0"/>
                  </a:lnTo>
                  <a:lnTo>
                    <a:pt x="330" y="0"/>
                  </a:lnTo>
                  <a:lnTo>
                    <a:pt x="372" y="0"/>
                  </a:lnTo>
                  <a:lnTo>
                    <a:pt x="414" y="0"/>
                  </a:lnTo>
                  <a:lnTo>
                    <a:pt x="450" y="0"/>
                  </a:lnTo>
                  <a:lnTo>
                    <a:pt x="492" y="6"/>
                  </a:lnTo>
                  <a:lnTo>
                    <a:pt x="528" y="6"/>
                  </a:lnTo>
                  <a:lnTo>
                    <a:pt x="570" y="6"/>
                  </a:lnTo>
                  <a:lnTo>
                    <a:pt x="612" y="12"/>
                  </a:lnTo>
                  <a:lnTo>
                    <a:pt x="624" y="12"/>
                  </a:lnTo>
                  <a:lnTo>
                    <a:pt x="648" y="18"/>
                  </a:lnTo>
                  <a:lnTo>
                    <a:pt x="690" y="24"/>
                  </a:lnTo>
                  <a:lnTo>
                    <a:pt x="726" y="30"/>
                  </a:lnTo>
                  <a:lnTo>
                    <a:pt x="768" y="36"/>
                  </a:lnTo>
                  <a:lnTo>
                    <a:pt x="804" y="42"/>
                  </a:lnTo>
                  <a:lnTo>
                    <a:pt x="846" y="54"/>
                  </a:lnTo>
                  <a:lnTo>
                    <a:pt x="888" y="60"/>
                  </a:lnTo>
                  <a:lnTo>
                    <a:pt x="924" y="72"/>
                  </a:lnTo>
                  <a:lnTo>
                    <a:pt x="930" y="72"/>
                  </a:lnTo>
                  <a:lnTo>
                    <a:pt x="966" y="78"/>
                  </a:lnTo>
                  <a:lnTo>
                    <a:pt x="1002" y="90"/>
                  </a:lnTo>
                  <a:lnTo>
                    <a:pt x="1044" y="96"/>
                  </a:lnTo>
                  <a:lnTo>
                    <a:pt x="1080" y="108"/>
                  </a:lnTo>
                  <a:lnTo>
                    <a:pt x="1122" y="120"/>
                  </a:lnTo>
                  <a:lnTo>
                    <a:pt x="1164" y="138"/>
                  </a:lnTo>
                  <a:lnTo>
                    <a:pt x="1200" y="162"/>
                  </a:lnTo>
                  <a:lnTo>
                    <a:pt x="1242" y="186"/>
                  </a:lnTo>
                  <a:lnTo>
                    <a:pt x="1278" y="216"/>
                  </a:lnTo>
                  <a:lnTo>
                    <a:pt x="1320" y="240"/>
                  </a:lnTo>
                  <a:lnTo>
                    <a:pt x="1356" y="270"/>
                  </a:lnTo>
                  <a:lnTo>
                    <a:pt x="1398" y="294"/>
                  </a:lnTo>
                  <a:lnTo>
                    <a:pt x="1440" y="324"/>
                  </a:lnTo>
                  <a:lnTo>
                    <a:pt x="1476" y="348"/>
                  </a:lnTo>
                  <a:lnTo>
                    <a:pt x="1518" y="378"/>
                  </a:lnTo>
                  <a:lnTo>
                    <a:pt x="1554" y="402"/>
                  </a:lnTo>
                </a:path>
              </a:pathLst>
            </a:custGeom>
            <a:noFill/>
            <a:ln w="28575" cap="flat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577" name="Line 545"/>
            <p:cNvSpPr>
              <a:spLocks noChangeShapeType="1"/>
            </p:cNvSpPr>
            <p:nvPr/>
          </p:nvSpPr>
          <p:spPr bwMode="auto">
            <a:xfrm>
              <a:off x="2449" y="2287"/>
              <a:ext cx="1554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578" name="Line 546"/>
            <p:cNvSpPr>
              <a:spLocks noChangeShapeType="1"/>
            </p:cNvSpPr>
            <p:nvPr/>
          </p:nvSpPr>
          <p:spPr bwMode="auto">
            <a:xfrm>
              <a:off x="2449" y="3145"/>
              <a:ext cx="1554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579" name="Line 547"/>
            <p:cNvSpPr>
              <a:spLocks noChangeShapeType="1"/>
            </p:cNvSpPr>
            <p:nvPr/>
          </p:nvSpPr>
          <p:spPr bwMode="auto">
            <a:xfrm flipV="1">
              <a:off x="4003" y="2287"/>
              <a:ext cx="1" cy="85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580" name="Line 548"/>
            <p:cNvSpPr>
              <a:spLocks noChangeShapeType="1"/>
            </p:cNvSpPr>
            <p:nvPr/>
          </p:nvSpPr>
          <p:spPr bwMode="auto">
            <a:xfrm flipV="1">
              <a:off x="2449" y="2287"/>
              <a:ext cx="1" cy="85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581" name="Line 549"/>
            <p:cNvSpPr>
              <a:spLocks noChangeShapeType="1"/>
            </p:cNvSpPr>
            <p:nvPr/>
          </p:nvSpPr>
          <p:spPr bwMode="auto">
            <a:xfrm>
              <a:off x="2449" y="3145"/>
              <a:ext cx="1554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582" name="Line 550"/>
            <p:cNvSpPr>
              <a:spLocks noChangeShapeType="1"/>
            </p:cNvSpPr>
            <p:nvPr/>
          </p:nvSpPr>
          <p:spPr bwMode="auto">
            <a:xfrm flipV="1">
              <a:off x="2449" y="2287"/>
              <a:ext cx="1" cy="85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583" name="Line 551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584" name="Line 552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585" name="Line 553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586" name="Line 554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587" name="Line 555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588" name="Line 556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589" name="Line 557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590" name="Line 558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591" name="Line 559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592" name="Line 560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593" name="Line 561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594" name="Line 562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595" name="Line 563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596" name="Line 564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597" name="Line 565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598" name="Line 566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599" name="Line 567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00" name="Line 568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01" name="Line 569"/>
            <p:cNvSpPr>
              <a:spLocks noChangeShapeType="1"/>
            </p:cNvSpPr>
            <p:nvPr/>
          </p:nvSpPr>
          <p:spPr bwMode="auto">
            <a:xfrm flipV="1">
              <a:off x="2449" y="3127"/>
              <a:ext cx="1" cy="1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02" name="Line 570"/>
            <p:cNvSpPr>
              <a:spLocks noChangeShapeType="1"/>
            </p:cNvSpPr>
            <p:nvPr/>
          </p:nvSpPr>
          <p:spPr bwMode="auto">
            <a:xfrm>
              <a:off x="2449" y="2287"/>
              <a:ext cx="1" cy="12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03" name="Rectangle 571"/>
            <p:cNvSpPr>
              <a:spLocks noChangeArrowheads="1"/>
            </p:cNvSpPr>
            <p:nvPr/>
          </p:nvSpPr>
          <p:spPr bwMode="auto">
            <a:xfrm>
              <a:off x="2347" y="3223"/>
              <a:ext cx="15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10</a:t>
              </a:r>
              <a:endParaRPr lang="en-US" sz="2000">
                <a:latin typeface="+mn-lt"/>
              </a:endParaRPr>
            </a:p>
          </p:txBody>
        </p:sp>
        <p:sp>
          <p:nvSpPr>
            <p:cNvPr id="172604" name="Rectangle 572"/>
            <p:cNvSpPr>
              <a:spLocks noChangeArrowheads="1"/>
            </p:cNvSpPr>
            <p:nvPr/>
          </p:nvSpPr>
          <p:spPr bwMode="auto">
            <a:xfrm>
              <a:off x="2479" y="3163"/>
              <a:ext cx="100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200">
                  <a:solidFill>
                    <a:srgbClr val="FFFF00"/>
                  </a:solidFill>
                  <a:latin typeface="+mn-lt"/>
                </a:rPr>
                <a:t>-3</a:t>
              </a:r>
              <a:endParaRPr lang="en-US" sz="2000">
                <a:latin typeface="+mn-lt"/>
              </a:endParaRPr>
            </a:p>
          </p:txBody>
        </p:sp>
        <p:sp>
          <p:nvSpPr>
            <p:cNvPr id="172605" name="Line 573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06" name="Line 574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07" name="Line 575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08" name="Line 576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09" name="Line 577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10" name="Line 578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11" name="Line 579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12" name="Line 580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13" name="Line 581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14" name="Line 582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15" name="Line 583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16" name="Line 584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17" name="Line 585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18" name="Line 586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19" name="Line 587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20" name="Line 588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21" name="Line 589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22" name="Line 590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23" name="Line 591"/>
            <p:cNvSpPr>
              <a:spLocks noChangeShapeType="1"/>
            </p:cNvSpPr>
            <p:nvPr/>
          </p:nvSpPr>
          <p:spPr bwMode="auto">
            <a:xfrm flipV="1">
              <a:off x="3073" y="3127"/>
              <a:ext cx="1" cy="1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24" name="Line 592"/>
            <p:cNvSpPr>
              <a:spLocks noChangeShapeType="1"/>
            </p:cNvSpPr>
            <p:nvPr/>
          </p:nvSpPr>
          <p:spPr bwMode="auto">
            <a:xfrm>
              <a:off x="3073" y="2287"/>
              <a:ext cx="1" cy="12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25" name="Rectangle 593"/>
            <p:cNvSpPr>
              <a:spLocks noChangeArrowheads="1"/>
            </p:cNvSpPr>
            <p:nvPr/>
          </p:nvSpPr>
          <p:spPr bwMode="auto">
            <a:xfrm>
              <a:off x="2971" y="3223"/>
              <a:ext cx="15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10</a:t>
              </a:r>
              <a:endParaRPr lang="en-US" sz="2000">
                <a:latin typeface="+mn-lt"/>
              </a:endParaRPr>
            </a:p>
          </p:txBody>
        </p:sp>
        <p:sp>
          <p:nvSpPr>
            <p:cNvPr id="172626" name="Rectangle 594"/>
            <p:cNvSpPr>
              <a:spLocks noChangeArrowheads="1"/>
            </p:cNvSpPr>
            <p:nvPr/>
          </p:nvSpPr>
          <p:spPr bwMode="auto">
            <a:xfrm>
              <a:off x="3103" y="3163"/>
              <a:ext cx="84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200">
                  <a:solidFill>
                    <a:srgbClr val="FFFF00"/>
                  </a:solidFill>
                  <a:latin typeface="+mn-lt"/>
                </a:rPr>
                <a:t>-1</a:t>
              </a:r>
              <a:endParaRPr lang="en-US" sz="2000">
                <a:latin typeface="+mn-lt"/>
              </a:endParaRPr>
            </a:p>
          </p:txBody>
        </p:sp>
        <p:sp>
          <p:nvSpPr>
            <p:cNvPr id="172627" name="Line 595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28" name="Line 596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29" name="Line 597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30" name="Line 598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31" name="Line 599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32" name="Line 600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33" name="Line 601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34" name="Line 602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35" name="Line 603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36" name="Line 604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37" name="Line 605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38" name="Line 606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39" name="Line 607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40" name="Line 608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41" name="Line 609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42" name="Line 610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43" name="Line 611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44" name="Line 612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45" name="Line 613"/>
            <p:cNvSpPr>
              <a:spLocks noChangeShapeType="1"/>
            </p:cNvSpPr>
            <p:nvPr/>
          </p:nvSpPr>
          <p:spPr bwMode="auto">
            <a:xfrm flipV="1">
              <a:off x="3379" y="3127"/>
              <a:ext cx="1" cy="1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46" name="Line 614"/>
            <p:cNvSpPr>
              <a:spLocks noChangeShapeType="1"/>
            </p:cNvSpPr>
            <p:nvPr/>
          </p:nvSpPr>
          <p:spPr bwMode="auto">
            <a:xfrm>
              <a:off x="3379" y="2287"/>
              <a:ext cx="1" cy="12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47" name="Rectangle 615"/>
            <p:cNvSpPr>
              <a:spLocks noChangeArrowheads="1"/>
            </p:cNvSpPr>
            <p:nvPr/>
          </p:nvSpPr>
          <p:spPr bwMode="auto">
            <a:xfrm>
              <a:off x="3289" y="3223"/>
              <a:ext cx="15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10</a:t>
              </a:r>
              <a:endParaRPr lang="en-US" sz="2000">
                <a:latin typeface="+mn-lt"/>
              </a:endParaRPr>
            </a:p>
          </p:txBody>
        </p:sp>
        <p:sp>
          <p:nvSpPr>
            <p:cNvPr id="172648" name="Rectangle 616"/>
            <p:cNvSpPr>
              <a:spLocks noChangeArrowheads="1"/>
            </p:cNvSpPr>
            <p:nvPr/>
          </p:nvSpPr>
          <p:spPr bwMode="auto">
            <a:xfrm>
              <a:off x="3421" y="3163"/>
              <a:ext cx="60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200">
                  <a:solidFill>
                    <a:srgbClr val="FFFF00"/>
                  </a:solidFill>
                  <a:latin typeface="+mn-lt"/>
                </a:rPr>
                <a:t>0</a:t>
              </a:r>
              <a:endParaRPr lang="en-US" sz="2000">
                <a:latin typeface="+mn-lt"/>
              </a:endParaRPr>
            </a:p>
          </p:txBody>
        </p:sp>
        <p:sp>
          <p:nvSpPr>
            <p:cNvPr id="172649" name="Line 617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50" name="Line 618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51" name="Line 619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52" name="Line 620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53" name="Line 621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54" name="Line 622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55" name="Line 623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56" name="Line 624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57" name="Line 625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58" name="Line 626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59" name="Line 627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60" name="Line 628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61" name="Line 629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62" name="Line 630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63" name="Line 631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64" name="Line 632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65" name="Line 633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66" name="Line 634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67" name="Line 635"/>
            <p:cNvSpPr>
              <a:spLocks noChangeShapeType="1"/>
            </p:cNvSpPr>
            <p:nvPr/>
          </p:nvSpPr>
          <p:spPr bwMode="auto">
            <a:xfrm flipV="1">
              <a:off x="4003" y="3127"/>
              <a:ext cx="1" cy="1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68" name="Line 636"/>
            <p:cNvSpPr>
              <a:spLocks noChangeShapeType="1"/>
            </p:cNvSpPr>
            <p:nvPr/>
          </p:nvSpPr>
          <p:spPr bwMode="auto">
            <a:xfrm>
              <a:off x="4003" y="2287"/>
              <a:ext cx="1" cy="12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69" name="Rectangle 637"/>
            <p:cNvSpPr>
              <a:spLocks noChangeArrowheads="1"/>
            </p:cNvSpPr>
            <p:nvPr/>
          </p:nvSpPr>
          <p:spPr bwMode="auto">
            <a:xfrm>
              <a:off x="3913" y="3223"/>
              <a:ext cx="15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10</a:t>
              </a:r>
              <a:endParaRPr lang="en-US" sz="2000">
                <a:latin typeface="+mn-lt"/>
              </a:endParaRPr>
            </a:p>
          </p:txBody>
        </p:sp>
        <p:sp>
          <p:nvSpPr>
            <p:cNvPr id="172670" name="Rectangle 638"/>
            <p:cNvSpPr>
              <a:spLocks noChangeArrowheads="1"/>
            </p:cNvSpPr>
            <p:nvPr/>
          </p:nvSpPr>
          <p:spPr bwMode="auto">
            <a:xfrm>
              <a:off x="4045" y="3163"/>
              <a:ext cx="60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200">
                  <a:solidFill>
                    <a:srgbClr val="FFFF00"/>
                  </a:solidFill>
                  <a:latin typeface="+mn-lt"/>
                </a:rPr>
                <a:t>2</a:t>
              </a:r>
              <a:endParaRPr lang="en-US" sz="2000">
                <a:latin typeface="+mn-lt"/>
              </a:endParaRPr>
            </a:p>
          </p:txBody>
        </p:sp>
        <p:sp>
          <p:nvSpPr>
            <p:cNvPr id="172671" name="Line 639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72" name="Line 640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73" name="Line 641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74" name="Line 642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75" name="Line 643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76" name="Line 644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77" name="Line 645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78" name="Line 646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79" name="Line 647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80" name="Line 648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81" name="Line 649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82" name="Line 650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83" name="Line 651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84" name="Line 652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85" name="Line 653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86" name="Line 654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87" name="Line 655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88" name="Line 656"/>
            <p:cNvSpPr>
              <a:spLocks noChangeShapeType="1"/>
            </p:cNvSpPr>
            <p:nvPr/>
          </p:nvSpPr>
          <p:spPr bwMode="auto">
            <a:xfrm>
              <a:off x="2449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89" name="Line 657"/>
            <p:cNvSpPr>
              <a:spLocks noChangeShapeType="1"/>
            </p:cNvSpPr>
            <p:nvPr/>
          </p:nvSpPr>
          <p:spPr bwMode="auto">
            <a:xfrm>
              <a:off x="2449" y="3121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90" name="Line 658"/>
            <p:cNvSpPr>
              <a:spLocks noChangeShapeType="1"/>
            </p:cNvSpPr>
            <p:nvPr/>
          </p:nvSpPr>
          <p:spPr bwMode="auto">
            <a:xfrm flipH="1">
              <a:off x="3985" y="3121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91" name="Rectangle 659"/>
            <p:cNvSpPr>
              <a:spLocks noChangeArrowheads="1"/>
            </p:cNvSpPr>
            <p:nvPr/>
          </p:nvSpPr>
          <p:spPr bwMode="auto">
            <a:xfrm>
              <a:off x="2109" y="3037"/>
              <a:ext cx="32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-360</a:t>
              </a:r>
              <a:endParaRPr lang="en-US" sz="2000">
                <a:latin typeface="+mn-lt"/>
              </a:endParaRPr>
            </a:p>
          </p:txBody>
        </p:sp>
        <p:sp>
          <p:nvSpPr>
            <p:cNvPr id="172692" name="Line 660"/>
            <p:cNvSpPr>
              <a:spLocks noChangeShapeType="1"/>
            </p:cNvSpPr>
            <p:nvPr/>
          </p:nvSpPr>
          <p:spPr bwMode="auto">
            <a:xfrm>
              <a:off x="2449" y="2917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93" name="Line 661"/>
            <p:cNvSpPr>
              <a:spLocks noChangeShapeType="1"/>
            </p:cNvSpPr>
            <p:nvPr/>
          </p:nvSpPr>
          <p:spPr bwMode="auto">
            <a:xfrm flipH="1">
              <a:off x="3985" y="2917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94" name="Rectangle 662"/>
            <p:cNvSpPr>
              <a:spLocks noChangeArrowheads="1"/>
            </p:cNvSpPr>
            <p:nvPr/>
          </p:nvSpPr>
          <p:spPr bwMode="auto">
            <a:xfrm>
              <a:off x="2109" y="2833"/>
              <a:ext cx="32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-270</a:t>
              </a:r>
              <a:endParaRPr lang="en-US" sz="2000">
                <a:latin typeface="+mn-lt"/>
              </a:endParaRPr>
            </a:p>
          </p:txBody>
        </p:sp>
        <p:sp>
          <p:nvSpPr>
            <p:cNvPr id="172695" name="Line 663"/>
            <p:cNvSpPr>
              <a:spLocks noChangeShapeType="1"/>
            </p:cNvSpPr>
            <p:nvPr/>
          </p:nvSpPr>
          <p:spPr bwMode="auto">
            <a:xfrm>
              <a:off x="2449" y="2713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96" name="Line 664"/>
            <p:cNvSpPr>
              <a:spLocks noChangeShapeType="1"/>
            </p:cNvSpPr>
            <p:nvPr/>
          </p:nvSpPr>
          <p:spPr bwMode="auto">
            <a:xfrm flipH="1">
              <a:off x="3985" y="2713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97" name="Rectangle 665"/>
            <p:cNvSpPr>
              <a:spLocks noChangeArrowheads="1"/>
            </p:cNvSpPr>
            <p:nvPr/>
          </p:nvSpPr>
          <p:spPr bwMode="auto">
            <a:xfrm>
              <a:off x="2109" y="2629"/>
              <a:ext cx="30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-180</a:t>
              </a:r>
              <a:endParaRPr lang="en-US" sz="2000">
                <a:latin typeface="+mn-lt"/>
              </a:endParaRPr>
            </a:p>
          </p:txBody>
        </p:sp>
        <p:sp>
          <p:nvSpPr>
            <p:cNvPr id="172698" name="Line 666"/>
            <p:cNvSpPr>
              <a:spLocks noChangeShapeType="1"/>
            </p:cNvSpPr>
            <p:nvPr/>
          </p:nvSpPr>
          <p:spPr bwMode="auto">
            <a:xfrm>
              <a:off x="2449" y="2509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699" name="Line 667"/>
            <p:cNvSpPr>
              <a:spLocks noChangeShapeType="1"/>
            </p:cNvSpPr>
            <p:nvPr/>
          </p:nvSpPr>
          <p:spPr bwMode="auto">
            <a:xfrm flipH="1">
              <a:off x="3985" y="2509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700" name="Rectangle 668"/>
            <p:cNvSpPr>
              <a:spLocks noChangeArrowheads="1"/>
            </p:cNvSpPr>
            <p:nvPr/>
          </p:nvSpPr>
          <p:spPr bwMode="auto">
            <a:xfrm>
              <a:off x="2175" y="2425"/>
              <a:ext cx="238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-90</a:t>
              </a:r>
              <a:endParaRPr lang="en-US" sz="2000">
                <a:latin typeface="+mn-lt"/>
              </a:endParaRPr>
            </a:p>
          </p:txBody>
        </p:sp>
        <p:sp>
          <p:nvSpPr>
            <p:cNvPr id="172701" name="Line 669"/>
            <p:cNvSpPr>
              <a:spLocks noChangeShapeType="1"/>
            </p:cNvSpPr>
            <p:nvPr/>
          </p:nvSpPr>
          <p:spPr bwMode="auto">
            <a:xfrm>
              <a:off x="2449" y="2305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702" name="Line 670"/>
            <p:cNvSpPr>
              <a:spLocks noChangeShapeType="1"/>
            </p:cNvSpPr>
            <p:nvPr/>
          </p:nvSpPr>
          <p:spPr bwMode="auto">
            <a:xfrm flipH="1">
              <a:off x="3985" y="2305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703" name="Rectangle 671"/>
            <p:cNvSpPr>
              <a:spLocks noChangeArrowheads="1"/>
            </p:cNvSpPr>
            <p:nvPr/>
          </p:nvSpPr>
          <p:spPr bwMode="auto">
            <a:xfrm>
              <a:off x="2283" y="2221"/>
              <a:ext cx="8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 dirty="0">
                  <a:solidFill>
                    <a:srgbClr val="FFFF00"/>
                  </a:solidFill>
                  <a:latin typeface="+mn-lt"/>
                </a:rPr>
                <a:t>0</a:t>
              </a:r>
              <a:endParaRPr lang="en-US" sz="2000" dirty="0">
                <a:latin typeface="+mn-lt"/>
              </a:endParaRPr>
            </a:p>
          </p:txBody>
        </p:sp>
        <p:sp>
          <p:nvSpPr>
            <p:cNvPr id="172704" name="Line 672"/>
            <p:cNvSpPr>
              <a:spLocks noChangeShapeType="1"/>
            </p:cNvSpPr>
            <p:nvPr/>
          </p:nvSpPr>
          <p:spPr bwMode="auto">
            <a:xfrm>
              <a:off x="2449" y="2287"/>
              <a:ext cx="1554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705" name="Line 673"/>
            <p:cNvSpPr>
              <a:spLocks noChangeShapeType="1"/>
            </p:cNvSpPr>
            <p:nvPr/>
          </p:nvSpPr>
          <p:spPr bwMode="auto">
            <a:xfrm>
              <a:off x="2449" y="3145"/>
              <a:ext cx="1554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706" name="Line 674"/>
            <p:cNvSpPr>
              <a:spLocks noChangeShapeType="1"/>
            </p:cNvSpPr>
            <p:nvPr/>
          </p:nvSpPr>
          <p:spPr bwMode="auto">
            <a:xfrm flipV="1">
              <a:off x="4003" y="2287"/>
              <a:ext cx="1" cy="85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707" name="Line 675"/>
            <p:cNvSpPr>
              <a:spLocks noChangeShapeType="1"/>
            </p:cNvSpPr>
            <p:nvPr/>
          </p:nvSpPr>
          <p:spPr bwMode="auto">
            <a:xfrm flipV="1">
              <a:off x="2449" y="2287"/>
              <a:ext cx="1" cy="85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2708" name="Freeform 676"/>
            <p:cNvSpPr>
              <a:spLocks/>
            </p:cNvSpPr>
            <p:nvPr/>
          </p:nvSpPr>
          <p:spPr bwMode="auto">
            <a:xfrm>
              <a:off x="2449" y="2305"/>
              <a:ext cx="1554" cy="6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6"/>
                </a:cxn>
                <a:cxn ang="0">
                  <a:pos x="138" y="6"/>
                </a:cxn>
                <a:cxn ang="0">
                  <a:pos x="174" y="6"/>
                </a:cxn>
                <a:cxn ang="0">
                  <a:pos x="216" y="6"/>
                </a:cxn>
                <a:cxn ang="0">
                  <a:pos x="252" y="12"/>
                </a:cxn>
                <a:cxn ang="0">
                  <a:pos x="294" y="12"/>
                </a:cxn>
                <a:cxn ang="0">
                  <a:pos x="312" y="12"/>
                </a:cxn>
                <a:cxn ang="0">
                  <a:pos x="330" y="18"/>
                </a:cxn>
                <a:cxn ang="0">
                  <a:pos x="372" y="24"/>
                </a:cxn>
                <a:cxn ang="0">
                  <a:pos x="414" y="30"/>
                </a:cxn>
                <a:cxn ang="0">
                  <a:pos x="450" y="36"/>
                </a:cxn>
                <a:cxn ang="0">
                  <a:pos x="492" y="48"/>
                </a:cxn>
                <a:cxn ang="0">
                  <a:pos x="528" y="66"/>
                </a:cxn>
                <a:cxn ang="0">
                  <a:pos x="570" y="78"/>
                </a:cxn>
                <a:cxn ang="0">
                  <a:pos x="612" y="102"/>
                </a:cxn>
                <a:cxn ang="0">
                  <a:pos x="624" y="108"/>
                </a:cxn>
                <a:cxn ang="0">
                  <a:pos x="648" y="120"/>
                </a:cxn>
                <a:cxn ang="0">
                  <a:pos x="690" y="138"/>
                </a:cxn>
                <a:cxn ang="0">
                  <a:pos x="726" y="156"/>
                </a:cxn>
                <a:cxn ang="0">
                  <a:pos x="768" y="174"/>
                </a:cxn>
                <a:cxn ang="0">
                  <a:pos x="804" y="186"/>
                </a:cxn>
                <a:cxn ang="0">
                  <a:pos x="846" y="198"/>
                </a:cxn>
                <a:cxn ang="0">
                  <a:pos x="888" y="210"/>
                </a:cxn>
                <a:cxn ang="0">
                  <a:pos x="924" y="228"/>
                </a:cxn>
                <a:cxn ang="0">
                  <a:pos x="930" y="228"/>
                </a:cxn>
                <a:cxn ang="0">
                  <a:pos x="966" y="240"/>
                </a:cxn>
                <a:cxn ang="0">
                  <a:pos x="1002" y="264"/>
                </a:cxn>
                <a:cxn ang="0">
                  <a:pos x="1044" y="288"/>
                </a:cxn>
                <a:cxn ang="0">
                  <a:pos x="1080" y="324"/>
                </a:cxn>
                <a:cxn ang="0">
                  <a:pos x="1122" y="372"/>
                </a:cxn>
                <a:cxn ang="0">
                  <a:pos x="1164" y="426"/>
                </a:cxn>
                <a:cxn ang="0">
                  <a:pos x="1200" y="474"/>
                </a:cxn>
                <a:cxn ang="0">
                  <a:pos x="1242" y="510"/>
                </a:cxn>
                <a:cxn ang="0">
                  <a:pos x="1278" y="540"/>
                </a:cxn>
                <a:cxn ang="0">
                  <a:pos x="1320" y="558"/>
                </a:cxn>
                <a:cxn ang="0">
                  <a:pos x="1356" y="570"/>
                </a:cxn>
                <a:cxn ang="0">
                  <a:pos x="1398" y="582"/>
                </a:cxn>
                <a:cxn ang="0">
                  <a:pos x="1440" y="588"/>
                </a:cxn>
                <a:cxn ang="0">
                  <a:pos x="1476" y="594"/>
                </a:cxn>
                <a:cxn ang="0">
                  <a:pos x="1518" y="600"/>
                </a:cxn>
                <a:cxn ang="0">
                  <a:pos x="1554" y="600"/>
                </a:cxn>
              </a:cxnLst>
              <a:rect l="0" t="0" r="r" b="b"/>
              <a:pathLst>
                <a:path w="1554" h="600">
                  <a:moveTo>
                    <a:pt x="0" y="0"/>
                  </a:moveTo>
                  <a:lnTo>
                    <a:pt x="96" y="6"/>
                  </a:lnTo>
                  <a:lnTo>
                    <a:pt x="138" y="6"/>
                  </a:lnTo>
                  <a:lnTo>
                    <a:pt x="174" y="6"/>
                  </a:lnTo>
                  <a:lnTo>
                    <a:pt x="216" y="6"/>
                  </a:lnTo>
                  <a:lnTo>
                    <a:pt x="252" y="12"/>
                  </a:lnTo>
                  <a:lnTo>
                    <a:pt x="294" y="12"/>
                  </a:lnTo>
                  <a:lnTo>
                    <a:pt x="312" y="12"/>
                  </a:lnTo>
                  <a:lnTo>
                    <a:pt x="330" y="18"/>
                  </a:lnTo>
                  <a:lnTo>
                    <a:pt x="372" y="24"/>
                  </a:lnTo>
                  <a:lnTo>
                    <a:pt x="414" y="30"/>
                  </a:lnTo>
                  <a:lnTo>
                    <a:pt x="450" y="36"/>
                  </a:lnTo>
                  <a:lnTo>
                    <a:pt x="492" y="48"/>
                  </a:lnTo>
                  <a:lnTo>
                    <a:pt x="528" y="66"/>
                  </a:lnTo>
                  <a:lnTo>
                    <a:pt x="570" y="78"/>
                  </a:lnTo>
                  <a:lnTo>
                    <a:pt x="612" y="102"/>
                  </a:lnTo>
                  <a:lnTo>
                    <a:pt x="624" y="108"/>
                  </a:lnTo>
                  <a:lnTo>
                    <a:pt x="648" y="120"/>
                  </a:lnTo>
                  <a:lnTo>
                    <a:pt x="690" y="138"/>
                  </a:lnTo>
                  <a:lnTo>
                    <a:pt x="726" y="156"/>
                  </a:lnTo>
                  <a:lnTo>
                    <a:pt x="768" y="174"/>
                  </a:lnTo>
                  <a:lnTo>
                    <a:pt x="804" y="186"/>
                  </a:lnTo>
                  <a:lnTo>
                    <a:pt x="846" y="198"/>
                  </a:lnTo>
                  <a:lnTo>
                    <a:pt x="888" y="210"/>
                  </a:lnTo>
                  <a:lnTo>
                    <a:pt x="924" y="228"/>
                  </a:lnTo>
                  <a:lnTo>
                    <a:pt x="930" y="228"/>
                  </a:lnTo>
                  <a:lnTo>
                    <a:pt x="966" y="240"/>
                  </a:lnTo>
                  <a:lnTo>
                    <a:pt x="1002" y="264"/>
                  </a:lnTo>
                  <a:lnTo>
                    <a:pt x="1044" y="288"/>
                  </a:lnTo>
                  <a:lnTo>
                    <a:pt x="1080" y="324"/>
                  </a:lnTo>
                  <a:lnTo>
                    <a:pt x="1122" y="372"/>
                  </a:lnTo>
                  <a:lnTo>
                    <a:pt x="1164" y="426"/>
                  </a:lnTo>
                  <a:lnTo>
                    <a:pt x="1200" y="474"/>
                  </a:lnTo>
                  <a:lnTo>
                    <a:pt x="1242" y="510"/>
                  </a:lnTo>
                  <a:lnTo>
                    <a:pt x="1278" y="540"/>
                  </a:lnTo>
                  <a:lnTo>
                    <a:pt x="1320" y="558"/>
                  </a:lnTo>
                  <a:lnTo>
                    <a:pt x="1356" y="570"/>
                  </a:lnTo>
                  <a:lnTo>
                    <a:pt x="1398" y="582"/>
                  </a:lnTo>
                  <a:lnTo>
                    <a:pt x="1440" y="588"/>
                  </a:lnTo>
                  <a:lnTo>
                    <a:pt x="1476" y="594"/>
                  </a:lnTo>
                  <a:lnTo>
                    <a:pt x="1518" y="600"/>
                  </a:lnTo>
                  <a:lnTo>
                    <a:pt x="1554" y="600"/>
                  </a:lnTo>
                </a:path>
              </a:pathLst>
            </a:custGeom>
            <a:noFill/>
            <a:ln w="28575" cap="flat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</p:grpSp>
      <p:grpSp>
        <p:nvGrpSpPr>
          <p:cNvPr id="700" name="Group 19"/>
          <p:cNvGrpSpPr>
            <a:grpSpLocks/>
          </p:cNvGrpSpPr>
          <p:nvPr/>
        </p:nvGrpSpPr>
        <p:grpSpPr bwMode="auto">
          <a:xfrm>
            <a:off x="6732588" y="4652963"/>
            <a:ext cx="2159000" cy="1439862"/>
            <a:chOff x="6984000" y="4437112"/>
            <a:chExt cx="2160000" cy="1440160"/>
          </a:xfrm>
        </p:grpSpPr>
        <p:sp>
          <p:nvSpPr>
            <p:cNvPr id="701" name="Rectangle 700"/>
            <p:cNvSpPr/>
            <p:nvPr/>
          </p:nvSpPr>
          <p:spPr bwMode="auto">
            <a:xfrm>
              <a:off x="6984000" y="4437112"/>
              <a:ext cx="2160000" cy="144016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GB"/>
            </a:p>
          </p:txBody>
        </p:sp>
        <p:sp>
          <p:nvSpPr>
            <p:cNvPr id="702" name="TextBox 21"/>
            <p:cNvSpPr txBox="1">
              <a:spLocks noChangeArrowheads="1"/>
            </p:cNvSpPr>
            <p:nvPr/>
          </p:nvSpPr>
          <p:spPr bwMode="auto">
            <a:xfrm>
              <a:off x="7128256" y="5497487"/>
              <a:ext cx="792088" cy="307777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400"/>
                <a:t>Accept</a:t>
              </a:r>
            </a:p>
          </p:txBody>
        </p:sp>
        <p:sp>
          <p:nvSpPr>
            <p:cNvPr id="703" name="TextBox 22"/>
            <p:cNvSpPr txBox="1">
              <a:spLocks noChangeArrowheads="1"/>
            </p:cNvSpPr>
            <p:nvPr/>
          </p:nvSpPr>
          <p:spPr bwMode="auto">
            <a:xfrm>
              <a:off x="8136368" y="5497487"/>
              <a:ext cx="864096" cy="307777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400"/>
                <a:t>Cancel</a:t>
              </a:r>
              <a:endParaRPr lang="en-GB" sz="1800"/>
            </a:p>
          </p:txBody>
        </p:sp>
        <p:sp>
          <p:nvSpPr>
            <p:cNvPr id="704" name="TextBox 23"/>
            <p:cNvSpPr txBox="1">
              <a:spLocks noChangeArrowheads="1"/>
            </p:cNvSpPr>
            <p:nvPr/>
          </p:nvSpPr>
          <p:spPr bwMode="auto">
            <a:xfrm>
              <a:off x="7164288" y="4437112"/>
              <a:ext cx="158417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r>
                <a:rPr lang="en-GB" sz="1800"/>
                <a:t>Gain</a:t>
              </a:r>
            </a:p>
          </p:txBody>
        </p:sp>
      </p:grpSp>
      <p:sp>
        <p:nvSpPr>
          <p:cNvPr id="705" name="TextBox 24"/>
          <p:cNvSpPr txBox="1">
            <a:spLocks noChangeArrowheads="1"/>
          </p:cNvSpPr>
          <p:nvPr/>
        </p:nvSpPr>
        <p:spPr bwMode="auto">
          <a:xfrm>
            <a:off x="7019925" y="5084763"/>
            <a:ext cx="1368425" cy="369887"/>
          </a:xfrm>
          <a:prstGeom prst="rect">
            <a:avLst/>
          </a:prstGeom>
          <a:noFill/>
          <a:ln w="19050">
            <a:solidFill>
              <a:srgbClr val="00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r>
              <a:rPr lang="en-GB" sz="1800"/>
              <a:t>9.9988</a:t>
            </a:r>
          </a:p>
        </p:txBody>
      </p:sp>
    </p:spTree>
    <p:extLst>
      <p:ext uri="{BB962C8B-B14F-4D97-AF65-F5344CB8AC3E}">
        <p14:creationId xmlns:p14="http://schemas.microsoft.com/office/powerpoint/2010/main" val="3232552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Pole added</a:t>
            </a:r>
            <a:endParaRPr lang="en-GB" dirty="0" smtClean="0"/>
          </a:p>
        </p:txBody>
      </p:sp>
      <p:sp>
        <p:nvSpPr>
          <p:cNvPr id="20483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r>
              <a:rPr lang="en-US" sz="1400" dirty="0">
                <a:solidFill>
                  <a:srgbClr val="FFFF00"/>
                </a:solidFill>
              </a:rPr>
              <a:t>GUIs for Frequency Response p</a:t>
            </a:r>
            <a:fld id="{62D6A12E-7805-4F20-BE2D-C45A586EFC49}" type="slidenum">
              <a:rPr lang="en-US" sz="1400" smtClean="0">
                <a:solidFill>
                  <a:srgbClr val="FFFF00"/>
                </a:solidFill>
              </a:rPr>
              <a:pPr/>
              <a:t>11</a:t>
            </a:fld>
            <a:r>
              <a:rPr lang="en-US" sz="1400" dirty="0" smtClean="0">
                <a:solidFill>
                  <a:srgbClr val="FFFF00"/>
                </a:solidFill>
              </a:rPr>
              <a:t> </a:t>
            </a:r>
          </a:p>
          <a:p>
            <a:r>
              <a:rPr lang="en-GB" sz="1400" dirty="0" smtClean="0">
                <a:solidFill>
                  <a:srgbClr val="FFFF00"/>
                </a:solidFill>
              </a:rPr>
              <a:t>Control 2012 (c) Dr Richard Mitchell 2012</a:t>
            </a:r>
            <a:endParaRPr lang="en-US" sz="1400" dirty="0" smtClean="0">
              <a:solidFill>
                <a:srgbClr val="FFFF00"/>
              </a:solidFill>
            </a:endParaRPr>
          </a:p>
        </p:txBody>
      </p:sp>
      <p:grpSp>
        <p:nvGrpSpPr>
          <p:cNvPr id="20485" name="Group 4"/>
          <p:cNvGrpSpPr>
            <a:grpSpLocks/>
          </p:cNvGrpSpPr>
          <p:nvPr/>
        </p:nvGrpSpPr>
        <p:grpSpPr bwMode="auto">
          <a:xfrm>
            <a:off x="6732588" y="1412875"/>
            <a:ext cx="2159000" cy="3168650"/>
            <a:chOff x="6732000" y="1628800"/>
            <a:chExt cx="2160000" cy="3168352"/>
          </a:xfrm>
        </p:grpSpPr>
        <p:sp>
          <p:nvSpPr>
            <p:cNvPr id="6" name="Rectangle 5"/>
            <p:cNvSpPr/>
            <p:nvPr/>
          </p:nvSpPr>
          <p:spPr bwMode="auto">
            <a:xfrm>
              <a:off x="6732000" y="1628800"/>
              <a:ext cx="2160000" cy="316835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GB"/>
            </a:p>
          </p:txBody>
        </p:sp>
        <p:sp>
          <p:nvSpPr>
            <p:cNvPr id="21170" name="TextBox 6"/>
            <p:cNvSpPr txBox="1">
              <a:spLocks noChangeArrowheads="1"/>
            </p:cNvSpPr>
            <p:nvPr/>
          </p:nvSpPr>
          <p:spPr bwMode="auto">
            <a:xfrm>
              <a:off x="6876256" y="1772816"/>
              <a:ext cx="792088" cy="36933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800"/>
                <a:t>Gain</a:t>
              </a:r>
            </a:p>
          </p:txBody>
        </p:sp>
        <p:sp>
          <p:nvSpPr>
            <p:cNvPr id="21171" name="TextBox 7"/>
            <p:cNvSpPr txBox="1">
              <a:spLocks noChangeArrowheads="1"/>
            </p:cNvSpPr>
            <p:nvPr/>
          </p:nvSpPr>
          <p:spPr bwMode="auto">
            <a:xfrm>
              <a:off x="7884368" y="1772816"/>
              <a:ext cx="864096" cy="36933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800"/>
                <a:t>Int</a:t>
              </a:r>
            </a:p>
          </p:txBody>
        </p:sp>
        <p:sp>
          <p:nvSpPr>
            <p:cNvPr id="21172" name="TextBox 8"/>
            <p:cNvSpPr txBox="1">
              <a:spLocks noChangeArrowheads="1"/>
            </p:cNvSpPr>
            <p:nvPr/>
          </p:nvSpPr>
          <p:spPr bwMode="auto">
            <a:xfrm>
              <a:off x="6876256" y="2276872"/>
              <a:ext cx="792088" cy="36933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800"/>
                <a:t>Z (m)</a:t>
              </a:r>
            </a:p>
          </p:txBody>
        </p:sp>
        <p:sp>
          <p:nvSpPr>
            <p:cNvPr id="21173" name="TextBox 9"/>
            <p:cNvSpPr txBox="1">
              <a:spLocks noChangeArrowheads="1"/>
            </p:cNvSpPr>
            <p:nvPr/>
          </p:nvSpPr>
          <p:spPr bwMode="auto">
            <a:xfrm>
              <a:off x="7884368" y="2276872"/>
              <a:ext cx="864096" cy="36933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800"/>
                <a:t>P (m)</a:t>
              </a:r>
            </a:p>
          </p:txBody>
        </p:sp>
        <p:sp>
          <p:nvSpPr>
            <p:cNvPr id="21174" name="TextBox 10"/>
            <p:cNvSpPr txBox="1">
              <a:spLocks noChangeArrowheads="1"/>
            </p:cNvSpPr>
            <p:nvPr/>
          </p:nvSpPr>
          <p:spPr bwMode="auto">
            <a:xfrm>
              <a:off x="6876256" y="2780928"/>
              <a:ext cx="792088" cy="36933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800"/>
                <a:t>Z (p)</a:t>
              </a:r>
            </a:p>
          </p:txBody>
        </p:sp>
        <p:sp>
          <p:nvSpPr>
            <p:cNvPr id="21175" name="TextBox 11"/>
            <p:cNvSpPr txBox="1">
              <a:spLocks noChangeArrowheads="1"/>
            </p:cNvSpPr>
            <p:nvPr/>
          </p:nvSpPr>
          <p:spPr bwMode="auto">
            <a:xfrm>
              <a:off x="7884368" y="2780928"/>
              <a:ext cx="864096" cy="36933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800"/>
                <a:t>P (p)</a:t>
              </a:r>
            </a:p>
          </p:txBody>
        </p:sp>
        <p:sp>
          <p:nvSpPr>
            <p:cNvPr id="21176" name="TextBox 12"/>
            <p:cNvSpPr txBox="1">
              <a:spLocks noChangeArrowheads="1"/>
            </p:cNvSpPr>
            <p:nvPr/>
          </p:nvSpPr>
          <p:spPr bwMode="auto">
            <a:xfrm>
              <a:off x="6876256" y="3284984"/>
              <a:ext cx="792088" cy="36933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800"/>
                <a:t>Z^2</a:t>
              </a:r>
            </a:p>
          </p:txBody>
        </p:sp>
        <p:sp>
          <p:nvSpPr>
            <p:cNvPr id="21177" name="TextBox 13"/>
            <p:cNvSpPr txBox="1">
              <a:spLocks noChangeArrowheads="1"/>
            </p:cNvSpPr>
            <p:nvPr/>
          </p:nvSpPr>
          <p:spPr bwMode="auto">
            <a:xfrm>
              <a:off x="7884368" y="3284984"/>
              <a:ext cx="864096" cy="36933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800"/>
                <a:t>P^2</a:t>
              </a:r>
            </a:p>
          </p:txBody>
        </p:sp>
        <p:sp>
          <p:nvSpPr>
            <p:cNvPr id="21178" name="TextBox 14"/>
            <p:cNvSpPr txBox="1">
              <a:spLocks noChangeArrowheads="1"/>
            </p:cNvSpPr>
            <p:nvPr/>
          </p:nvSpPr>
          <p:spPr bwMode="auto">
            <a:xfrm>
              <a:off x="7380312" y="3789040"/>
              <a:ext cx="792088" cy="36933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800"/>
                <a:t>L-L</a:t>
              </a:r>
            </a:p>
          </p:txBody>
        </p:sp>
        <p:sp>
          <p:nvSpPr>
            <p:cNvPr id="21179" name="TextBox 15"/>
            <p:cNvSpPr txBox="1">
              <a:spLocks noChangeArrowheads="1"/>
            </p:cNvSpPr>
            <p:nvPr/>
          </p:nvSpPr>
          <p:spPr bwMode="auto">
            <a:xfrm>
              <a:off x="6948264" y="4293096"/>
              <a:ext cx="115212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r>
                <a:rPr lang="en-GB" sz="1800"/>
                <a:t>Use w to</a:t>
              </a:r>
            </a:p>
          </p:txBody>
        </p:sp>
        <p:sp>
          <p:nvSpPr>
            <p:cNvPr id="21180" name="TextBox 16"/>
            <p:cNvSpPr txBox="1">
              <a:spLocks noChangeArrowheads="1"/>
            </p:cNvSpPr>
            <p:nvPr/>
          </p:nvSpPr>
          <p:spPr bwMode="auto">
            <a:xfrm>
              <a:off x="8100392" y="4293096"/>
              <a:ext cx="720080" cy="369332"/>
            </a:xfrm>
            <a:prstGeom prst="rect">
              <a:avLst/>
            </a:prstGeom>
            <a:noFill/>
            <a:ln w="19050">
              <a:solidFill>
                <a:srgbClr val="00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r>
                <a:rPr lang="en-GB" sz="1800"/>
                <a:t>100</a:t>
              </a:r>
            </a:p>
          </p:txBody>
        </p:sp>
      </p:grpSp>
      <p:sp>
        <p:nvSpPr>
          <p:cNvPr id="20486" name="TextBox 17"/>
          <p:cNvSpPr txBox="1">
            <a:spLocks noChangeArrowheads="1"/>
          </p:cNvSpPr>
          <p:nvPr/>
        </p:nvSpPr>
        <p:spPr bwMode="auto">
          <a:xfrm>
            <a:off x="611188" y="1125538"/>
            <a:ext cx="26654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/>
            <a:r>
              <a:rPr lang="en-GB" sz="2000">
                <a:solidFill>
                  <a:srgbClr val="FFFF00"/>
                </a:solidFill>
              </a:rPr>
              <a:t>Sys + Est</a:t>
            </a:r>
          </a:p>
        </p:txBody>
      </p:sp>
      <p:sp>
        <p:nvSpPr>
          <p:cNvPr id="20487" name="TextBox 18"/>
          <p:cNvSpPr txBox="1">
            <a:spLocks noChangeArrowheads="1"/>
          </p:cNvSpPr>
          <p:nvPr/>
        </p:nvSpPr>
        <p:spPr bwMode="auto">
          <a:xfrm>
            <a:off x="3419475" y="1125538"/>
            <a:ext cx="2665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/>
            <a:r>
              <a:rPr lang="en-GB" sz="2000">
                <a:solidFill>
                  <a:srgbClr val="FFFF00"/>
                </a:solidFill>
              </a:rPr>
              <a:t>Remainder</a:t>
            </a:r>
          </a:p>
        </p:txBody>
      </p:sp>
      <p:sp>
        <p:nvSpPr>
          <p:cNvPr id="20490" name="TextBox 27"/>
          <p:cNvSpPr txBox="1">
            <a:spLocks noChangeArrowheads="1"/>
          </p:cNvSpPr>
          <p:nvPr/>
        </p:nvSpPr>
        <p:spPr bwMode="auto">
          <a:xfrm>
            <a:off x="2051050" y="5517232"/>
            <a:ext cx="40338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r>
              <a:rPr lang="en-GB" sz="1800" dirty="0">
                <a:solidFill>
                  <a:srgbClr val="FFFF00"/>
                </a:solidFill>
              </a:rPr>
              <a:t>Sys </a:t>
            </a:r>
            <a:r>
              <a:rPr lang="en-GB" sz="1800" dirty="0" err="1">
                <a:solidFill>
                  <a:srgbClr val="FFFF00"/>
                </a:solidFill>
              </a:rPr>
              <a:t>Est</a:t>
            </a:r>
            <a:r>
              <a:rPr lang="en-GB" sz="1800" dirty="0">
                <a:solidFill>
                  <a:srgbClr val="FFFF00"/>
                </a:solidFill>
              </a:rPr>
              <a:t> as 14.9993/s(9.9988s+1)</a:t>
            </a:r>
          </a:p>
        </p:txBody>
      </p:sp>
      <p:grpSp>
        <p:nvGrpSpPr>
          <p:cNvPr id="20491" name="Group 3"/>
          <p:cNvGrpSpPr>
            <a:grpSpLocks noChangeAspect="1"/>
          </p:cNvGrpSpPr>
          <p:nvPr/>
        </p:nvGrpSpPr>
        <p:grpSpPr bwMode="auto">
          <a:xfrm>
            <a:off x="166688" y="1430338"/>
            <a:ext cx="3325812" cy="4000500"/>
            <a:chOff x="22" y="901"/>
            <a:chExt cx="2095" cy="2520"/>
          </a:xfrm>
        </p:grpSpPr>
        <p:sp>
          <p:nvSpPr>
            <p:cNvPr id="171010" name="AutoShape 2"/>
            <p:cNvSpPr>
              <a:spLocks noChangeAspect="1" noChangeArrowheads="1" noTextEdit="1"/>
            </p:cNvSpPr>
            <p:nvPr/>
          </p:nvSpPr>
          <p:spPr bwMode="auto">
            <a:xfrm>
              <a:off x="113" y="901"/>
              <a:ext cx="2004" cy="2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grpSp>
          <p:nvGrpSpPr>
            <p:cNvPr id="20829" name="Group 204"/>
            <p:cNvGrpSpPr>
              <a:grpSpLocks/>
            </p:cNvGrpSpPr>
            <p:nvPr/>
          </p:nvGrpSpPr>
          <p:grpSpPr bwMode="auto">
            <a:xfrm>
              <a:off x="143" y="949"/>
              <a:ext cx="1884" cy="1254"/>
              <a:chOff x="143" y="949"/>
              <a:chExt cx="1884" cy="1254"/>
            </a:xfrm>
          </p:grpSpPr>
          <p:sp>
            <p:nvSpPr>
              <p:cNvPr id="171012" name="Line 4"/>
              <p:cNvSpPr>
                <a:spLocks noChangeShapeType="1"/>
              </p:cNvSpPr>
              <p:nvPr/>
            </p:nvSpPr>
            <p:spPr bwMode="auto">
              <a:xfrm>
                <a:off x="371" y="1093"/>
                <a:ext cx="1554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13" name="Line 5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554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14" name="Line 6"/>
              <p:cNvSpPr>
                <a:spLocks noChangeShapeType="1"/>
              </p:cNvSpPr>
              <p:nvPr/>
            </p:nvSpPr>
            <p:spPr bwMode="auto">
              <a:xfrm flipV="1">
                <a:off x="1925" y="1093"/>
                <a:ext cx="1" cy="85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15" name="Line 7"/>
              <p:cNvSpPr>
                <a:spLocks noChangeShapeType="1"/>
              </p:cNvSpPr>
              <p:nvPr/>
            </p:nvSpPr>
            <p:spPr bwMode="auto">
              <a:xfrm flipV="1">
                <a:off x="371" y="1093"/>
                <a:ext cx="1" cy="85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16" name="Line 8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554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17" name="Line 9"/>
              <p:cNvSpPr>
                <a:spLocks noChangeShapeType="1"/>
              </p:cNvSpPr>
              <p:nvPr/>
            </p:nvSpPr>
            <p:spPr bwMode="auto">
              <a:xfrm flipV="1">
                <a:off x="371" y="1093"/>
                <a:ext cx="1" cy="85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18" name="Line 10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19" name="Line 11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20" name="Line 12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21" name="Line 13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22" name="Line 14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23" name="Line 15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24" name="Line 16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25" name="Line 17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26" name="Line 18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27" name="Line 19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28" name="Line 20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29" name="Line 21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30" name="Line 22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31" name="Line 23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32" name="Line 24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33" name="Line 25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34" name="Line 26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35" name="Line 27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36" name="Line 28"/>
              <p:cNvSpPr>
                <a:spLocks noChangeShapeType="1"/>
              </p:cNvSpPr>
              <p:nvPr/>
            </p:nvSpPr>
            <p:spPr bwMode="auto">
              <a:xfrm flipV="1">
                <a:off x="371" y="193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37" name="Line 29"/>
              <p:cNvSpPr>
                <a:spLocks noChangeShapeType="1"/>
              </p:cNvSpPr>
              <p:nvPr/>
            </p:nvSpPr>
            <p:spPr bwMode="auto">
              <a:xfrm>
                <a:off x="371" y="1093"/>
                <a:ext cx="1" cy="12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38" name="Rectangle 30"/>
              <p:cNvSpPr>
                <a:spLocks noChangeArrowheads="1"/>
              </p:cNvSpPr>
              <p:nvPr/>
            </p:nvSpPr>
            <p:spPr bwMode="auto">
              <a:xfrm>
                <a:off x="269" y="2029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1039" name="Rectangle 31"/>
              <p:cNvSpPr>
                <a:spLocks noChangeArrowheads="1"/>
              </p:cNvSpPr>
              <p:nvPr/>
            </p:nvSpPr>
            <p:spPr bwMode="auto">
              <a:xfrm>
                <a:off x="401" y="1969"/>
                <a:ext cx="10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-3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1040" name="Line 32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41" name="Line 33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42" name="Line 34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43" name="Line 35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44" name="Line 36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45" name="Line 37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46" name="Line 38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47" name="Line 39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48" name="Line 40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49" name="Line 41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50" name="Line 42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51" name="Line 43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52" name="Line 44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53" name="Line 45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54" name="Line 46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55" name="Line 47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56" name="Line 48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57" name="Line 49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58" name="Line 50"/>
              <p:cNvSpPr>
                <a:spLocks noChangeShapeType="1"/>
              </p:cNvSpPr>
              <p:nvPr/>
            </p:nvSpPr>
            <p:spPr bwMode="auto">
              <a:xfrm flipV="1">
                <a:off x="995" y="193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59" name="Line 51"/>
              <p:cNvSpPr>
                <a:spLocks noChangeShapeType="1"/>
              </p:cNvSpPr>
              <p:nvPr/>
            </p:nvSpPr>
            <p:spPr bwMode="auto">
              <a:xfrm>
                <a:off x="995" y="1093"/>
                <a:ext cx="1" cy="12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60" name="Rectangle 52"/>
              <p:cNvSpPr>
                <a:spLocks noChangeArrowheads="1"/>
              </p:cNvSpPr>
              <p:nvPr/>
            </p:nvSpPr>
            <p:spPr bwMode="auto">
              <a:xfrm>
                <a:off x="893" y="2029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1061" name="Rectangle 53"/>
              <p:cNvSpPr>
                <a:spLocks noChangeArrowheads="1"/>
              </p:cNvSpPr>
              <p:nvPr/>
            </p:nvSpPr>
            <p:spPr bwMode="auto">
              <a:xfrm>
                <a:off x="1025" y="1969"/>
                <a:ext cx="84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-1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1062" name="Line 54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63" name="Line 55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64" name="Line 56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65" name="Line 57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66" name="Line 58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67" name="Line 59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68" name="Line 60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69" name="Line 61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70" name="Line 62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71" name="Line 63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72" name="Line 64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73" name="Line 65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74" name="Line 66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75" name="Line 67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76" name="Line 68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77" name="Line 69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78" name="Line 70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79" name="Line 71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80" name="Line 72"/>
              <p:cNvSpPr>
                <a:spLocks noChangeShapeType="1"/>
              </p:cNvSpPr>
              <p:nvPr/>
            </p:nvSpPr>
            <p:spPr bwMode="auto">
              <a:xfrm flipV="1">
                <a:off x="1301" y="193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81" name="Line 73"/>
              <p:cNvSpPr>
                <a:spLocks noChangeShapeType="1"/>
              </p:cNvSpPr>
              <p:nvPr/>
            </p:nvSpPr>
            <p:spPr bwMode="auto">
              <a:xfrm>
                <a:off x="1301" y="1093"/>
                <a:ext cx="1" cy="12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82" name="Rectangle 74"/>
              <p:cNvSpPr>
                <a:spLocks noChangeArrowheads="1"/>
              </p:cNvSpPr>
              <p:nvPr/>
            </p:nvSpPr>
            <p:spPr bwMode="auto">
              <a:xfrm>
                <a:off x="1211" y="2029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1083" name="Rectangle 75"/>
              <p:cNvSpPr>
                <a:spLocks noChangeArrowheads="1"/>
              </p:cNvSpPr>
              <p:nvPr/>
            </p:nvSpPr>
            <p:spPr bwMode="auto">
              <a:xfrm>
                <a:off x="1343" y="1969"/>
                <a:ext cx="6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1084" name="Line 76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85" name="Line 77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86" name="Line 78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87" name="Line 79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88" name="Line 80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89" name="Line 81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90" name="Line 82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91" name="Line 83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92" name="Line 84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93" name="Line 85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94" name="Line 86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95" name="Line 87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96" name="Line 88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97" name="Line 89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98" name="Line 90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099" name="Line 91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00" name="Line 92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01" name="Line 93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02" name="Line 94"/>
              <p:cNvSpPr>
                <a:spLocks noChangeShapeType="1"/>
              </p:cNvSpPr>
              <p:nvPr/>
            </p:nvSpPr>
            <p:spPr bwMode="auto">
              <a:xfrm flipV="1">
                <a:off x="1925" y="193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03" name="Line 95"/>
              <p:cNvSpPr>
                <a:spLocks noChangeShapeType="1"/>
              </p:cNvSpPr>
              <p:nvPr/>
            </p:nvSpPr>
            <p:spPr bwMode="auto">
              <a:xfrm>
                <a:off x="1925" y="1093"/>
                <a:ext cx="1" cy="12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04" name="Rectangle 96"/>
              <p:cNvSpPr>
                <a:spLocks noChangeArrowheads="1"/>
              </p:cNvSpPr>
              <p:nvPr/>
            </p:nvSpPr>
            <p:spPr bwMode="auto">
              <a:xfrm>
                <a:off x="1835" y="2029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1105" name="Rectangle 97"/>
              <p:cNvSpPr>
                <a:spLocks noChangeArrowheads="1"/>
              </p:cNvSpPr>
              <p:nvPr/>
            </p:nvSpPr>
            <p:spPr bwMode="auto">
              <a:xfrm>
                <a:off x="1967" y="1969"/>
                <a:ext cx="6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2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1106" name="Line 98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07" name="Line 99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08" name="Line 100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09" name="Line 101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10" name="Line 102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11" name="Line 103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12" name="Line 104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13" name="Line 105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14" name="Line 106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15" name="Line 107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16" name="Line 108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17" name="Line 109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18" name="Line 110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19" name="Line 111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20" name="Line 112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21" name="Line 113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22" name="Line 114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23" name="Line 115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24" name="Line 116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25" name="Line 117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26" name="Line 118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27" name="Line 119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28" name="Line 120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29" name="Line 121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30" name="Line 122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31" name="Line 123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32" name="Line 124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33" name="Line 125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34" name="Line 126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35" name="Line 127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36" name="Line 128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37" name="Line 129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38" name="Line 130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39" name="Line 131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40" name="Line 132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41" name="Line 133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42" name="Line 134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8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43" name="Line 135"/>
              <p:cNvSpPr>
                <a:spLocks noChangeShapeType="1"/>
              </p:cNvSpPr>
              <p:nvPr/>
            </p:nvSpPr>
            <p:spPr bwMode="auto">
              <a:xfrm flipH="1">
                <a:off x="1907" y="1951"/>
                <a:ext cx="18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44" name="Rectangle 136"/>
              <p:cNvSpPr>
                <a:spLocks noChangeArrowheads="1"/>
              </p:cNvSpPr>
              <p:nvPr/>
            </p:nvSpPr>
            <p:spPr bwMode="auto">
              <a:xfrm>
                <a:off x="143" y="1867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1145" name="Rectangle 137"/>
              <p:cNvSpPr>
                <a:spLocks noChangeArrowheads="1"/>
              </p:cNvSpPr>
              <p:nvPr/>
            </p:nvSpPr>
            <p:spPr bwMode="auto">
              <a:xfrm>
                <a:off x="275" y="1807"/>
                <a:ext cx="10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-8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1146" name="Line 138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47" name="Line 139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48" name="Line 140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49" name="Line 141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50" name="Line 142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51" name="Line 143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52" name="Line 144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53" name="Line 145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54" name="Line 146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55" name="Line 147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56" name="Line 148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57" name="Line 149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58" name="Line 150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59" name="Line 151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60" name="Line 152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61" name="Line 153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62" name="Line 154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63" name="Line 155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64" name="Line 156"/>
              <p:cNvSpPr>
                <a:spLocks noChangeShapeType="1"/>
              </p:cNvSpPr>
              <p:nvPr/>
            </p:nvSpPr>
            <p:spPr bwMode="auto">
              <a:xfrm>
                <a:off x="371" y="1375"/>
                <a:ext cx="18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65" name="Line 157"/>
              <p:cNvSpPr>
                <a:spLocks noChangeShapeType="1"/>
              </p:cNvSpPr>
              <p:nvPr/>
            </p:nvSpPr>
            <p:spPr bwMode="auto">
              <a:xfrm flipH="1">
                <a:off x="1907" y="1375"/>
                <a:ext cx="18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66" name="Rectangle 158"/>
              <p:cNvSpPr>
                <a:spLocks noChangeArrowheads="1"/>
              </p:cNvSpPr>
              <p:nvPr/>
            </p:nvSpPr>
            <p:spPr bwMode="auto">
              <a:xfrm>
                <a:off x="143" y="1291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1167" name="Rectangle 159"/>
              <p:cNvSpPr>
                <a:spLocks noChangeArrowheads="1"/>
              </p:cNvSpPr>
              <p:nvPr/>
            </p:nvSpPr>
            <p:spPr bwMode="auto">
              <a:xfrm>
                <a:off x="275" y="1231"/>
                <a:ext cx="6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1168" name="Line 160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69" name="Line 161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70" name="Line 162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71" name="Line 163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72" name="Line 164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73" name="Line 165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74" name="Line 166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75" name="Line 167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76" name="Line 168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77" name="Line 169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78" name="Line 170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79" name="Line 171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80" name="Line 172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81" name="Line 173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82" name="Line 174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83" name="Line 175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84" name="Line 176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85" name="Line 177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86" name="Line 178"/>
              <p:cNvSpPr>
                <a:spLocks noChangeShapeType="1"/>
              </p:cNvSpPr>
              <p:nvPr/>
            </p:nvSpPr>
            <p:spPr bwMode="auto">
              <a:xfrm>
                <a:off x="371" y="1093"/>
                <a:ext cx="18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87" name="Line 179"/>
              <p:cNvSpPr>
                <a:spLocks noChangeShapeType="1"/>
              </p:cNvSpPr>
              <p:nvPr/>
            </p:nvSpPr>
            <p:spPr bwMode="auto">
              <a:xfrm flipH="1">
                <a:off x="1907" y="1093"/>
                <a:ext cx="18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88" name="Rectangle 180"/>
              <p:cNvSpPr>
                <a:spLocks noChangeArrowheads="1"/>
              </p:cNvSpPr>
              <p:nvPr/>
            </p:nvSpPr>
            <p:spPr bwMode="auto">
              <a:xfrm>
                <a:off x="143" y="1009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 dirty="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 dirty="0">
                  <a:latin typeface="+mn-lt"/>
                </a:endParaRPr>
              </a:p>
            </p:txBody>
          </p:sp>
          <p:sp>
            <p:nvSpPr>
              <p:cNvPr id="171189" name="Rectangle 181"/>
              <p:cNvSpPr>
                <a:spLocks noChangeArrowheads="1"/>
              </p:cNvSpPr>
              <p:nvPr/>
            </p:nvSpPr>
            <p:spPr bwMode="auto">
              <a:xfrm>
                <a:off x="275" y="949"/>
                <a:ext cx="6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4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1190" name="Line 182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91" name="Line 183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92" name="Line 184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93" name="Line 185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94" name="Line 186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95" name="Line 187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96" name="Line 188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97" name="Line 189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98" name="Line 190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199" name="Line 191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200" name="Line 192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201" name="Line 193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202" name="Line 194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203" name="Line 195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204" name="Line 196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205" name="Line 197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206" name="Line 198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207" name="Line 199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208" name="Line 200"/>
              <p:cNvSpPr>
                <a:spLocks noChangeShapeType="1"/>
              </p:cNvSpPr>
              <p:nvPr/>
            </p:nvSpPr>
            <p:spPr bwMode="auto">
              <a:xfrm>
                <a:off x="371" y="1093"/>
                <a:ext cx="1554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209" name="Line 201"/>
              <p:cNvSpPr>
                <a:spLocks noChangeShapeType="1"/>
              </p:cNvSpPr>
              <p:nvPr/>
            </p:nvSpPr>
            <p:spPr bwMode="auto">
              <a:xfrm>
                <a:off x="371" y="1951"/>
                <a:ext cx="1554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210" name="Line 202"/>
              <p:cNvSpPr>
                <a:spLocks noChangeShapeType="1"/>
              </p:cNvSpPr>
              <p:nvPr/>
            </p:nvSpPr>
            <p:spPr bwMode="auto">
              <a:xfrm flipV="1">
                <a:off x="1925" y="1093"/>
                <a:ext cx="1" cy="85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211" name="Line 203"/>
              <p:cNvSpPr>
                <a:spLocks noChangeShapeType="1"/>
              </p:cNvSpPr>
              <p:nvPr/>
            </p:nvSpPr>
            <p:spPr bwMode="auto">
              <a:xfrm flipV="1">
                <a:off x="371" y="1093"/>
                <a:ext cx="1" cy="85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</p:grpSp>
        <p:sp>
          <p:nvSpPr>
            <p:cNvPr id="171213" name="Freeform 205"/>
            <p:cNvSpPr>
              <a:spLocks/>
            </p:cNvSpPr>
            <p:nvPr/>
          </p:nvSpPr>
          <p:spPr bwMode="auto">
            <a:xfrm>
              <a:off x="371" y="1111"/>
              <a:ext cx="1554" cy="75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24"/>
                </a:cxn>
                <a:cxn ang="0">
                  <a:pos x="138" y="30"/>
                </a:cxn>
                <a:cxn ang="0">
                  <a:pos x="174" y="42"/>
                </a:cxn>
                <a:cxn ang="0">
                  <a:pos x="216" y="48"/>
                </a:cxn>
                <a:cxn ang="0">
                  <a:pos x="252" y="60"/>
                </a:cxn>
                <a:cxn ang="0">
                  <a:pos x="294" y="66"/>
                </a:cxn>
                <a:cxn ang="0">
                  <a:pos x="312" y="72"/>
                </a:cxn>
                <a:cxn ang="0">
                  <a:pos x="330" y="78"/>
                </a:cxn>
                <a:cxn ang="0">
                  <a:pos x="372" y="84"/>
                </a:cxn>
                <a:cxn ang="0">
                  <a:pos x="414" y="96"/>
                </a:cxn>
                <a:cxn ang="0">
                  <a:pos x="450" y="108"/>
                </a:cxn>
                <a:cxn ang="0">
                  <a:pos x="492" y="114"/>
                </a:cxn>
                <a:cxn ang="0">
                  <a:pos x="528" y="126"/>
                </a:cxn>
                <a:cxn ang="0">
                  <a:pos x="570" y="138"/>
                </a:cxn>
                <a:cxn ang="0">
                  <a:pos x="612" y="150"/>
                </a:cxn>
                <a:cxn ang="0">
                  <a:pos x="624" y="156"/>
                </a:cxn>
                <a:cxn ang="0">
                  <a:pos x="648" y="162"/>
                </a:cxn>
                <a:cxn ang="0">
                  <a:pos x="690" y="180"/>
                </a:cxn>
                <a:cxn ang="0">
                  <a:pos x="726" y="198"/>
                </a:cxn>
                <a:cxn ang="0">
                  <a:pos x="768" y="210"/>
                </a:cxn>
                <a:cxn ang="0">
                  <a:pos x="804" y="228"/>
                </a:cxn>
                <a:cxn ang="0">
                  <a:pos x="846" y="246"/>
                </a:cxn>
                <a:cxn ang="0">
                  <a:pos x="888" y="264"/>
                </a:cxn>
                <a:cxn ang="0">
                  <a:pos x="924" y="282"/>
                </a:cxn>
                <a:cxn ang="0">
                  <a:pos x="930" y="288"/>
                </a:cxn>
                <a:cxn ang="0">
                  <a:pos x="966" y="300"/>
                </a:cxn>
                <a:cxn ang="0">
                  <a:pos x="1002" y="318"/>
                </a:cxn>
                <a:cxn ang="0">
                  <a:pos x="1044" y="336"/>
                </a:cxn>
                <a:cxn ang="0">
                  <a:pos x="1080" y="360"/>
                </a:cxn>
                <a:cxn ang="0">
                  <a:pos x="1122" y="378"/>
                </a:cxn>
                <a:cxn ang="0">
                  <a:pos x="1164" y="408"/>
                </a:cxn>
                <a:cxn ang="0">
                  <a:pos x="1200" y="438"/>
                </a:cxn>
                <a:cxn ang="0">
                  <a:pos x="1242" y="474"/>
                </a:cxn>
                <a:cxn ang="0">
                  <a:pos x="1278" y="510"/>
                </a:cxn>
                <a:cxn ang="0">
                  <a:pos x="1320" y="546"/>
                </a:cxn>
                <a:cxn ang="0">
                  <a:pos x="1356" y="582"/>
                </a:cxn>
                <a:cxn ang="0">
                  <a:pos x="1398" y="618"/>
                </a:cxn>
                <a:cxn ang="0">
                  <a:pos x="1440" y="654"/>
                </a:cxn>
                <a:cxn ang="0">
                  <a:pos x="1476" y="690"/>
                </a:cxn>
                <a:cxn ang="0">
                  <a:pos x="1518" y="726"/>
                </a:cxn>
                <a:cxn ang="0">
                  <a:pos x="1554" y="756"/>
                </a:cxn>
              </a:cxnLst>
              <a:rect l="0" t="0" r="r" b="b"/>
              <a:pathLst>
                <a:path w="1554" h="756">
                  <a:moveTo>
                    <a:pt x="0" y="0"/>
                  </a:moveTo>
                  <a:lnTo>
                    <a:pt x="96" y="24"/>
                  </a:lnTo>
                  <a:lnTo>
                    <a:pt x="138" y="30"/>
                  </a:lnTo>
                  <a:lnTo>
                    <a:pt x="174" y="42"/>
                  </a:lnTo>
                  <a:lnTo>
                    <a:pt x="216" y="48"/>
                  </a:lnTo>
                  <a:lnTo>
                    <a:pt x="252" y="60"/>
                  </a:lnTo>
                  <a:lnTo>
                    <a:pt x="294" y="66"/>
                  </a:lnTo>
                  <a:lnTo>
                    <a:pt x="312" y="72"/>
                  </a:lnTo>
                  <a:lnTo>
                    <a:pt x="330" y="78"/>
                  </a:lnTo>
                  <a:lnTo>
                    <a:pt x="372" y="84"/>
                  </a:lnTo>
                  <a:lnTo>
                    <a:pt x="414" y="96"/>
                  </a:lnTo>
                  <a:lnTo>
                    <a:pt x="450" y="108"/>
                  </a:lnTo>
                  <a:lnTo>
                    <a:pt x="492" y="114"/>
                  </a:lnTo>
                  <a:lnTo>
                    <a:pt x="528" y="126"/>
                  </a:lnTo>
                  <a:lnTo>
                    <a:pt x="570" y="138"/>
                  </a:lnTo>
                  <a:lnTo>
                    <a:pt x="612" y="150"/>
                  </a:lnTo>
                  <a:lnTo>
                    <a:pt x="624" y="156"/>
                  </a:lnTo>
                  <a:lnTo>
                    <a:pt x="648" y="162"/>
                  </a:lnTo>
                  <a:lnTo>
                    <a:pt x="690" y="180"/>
                  </a:lnTo>
                  <a:lnTo>
                    <a:pt x="726" y="198"/>
                  </a:lnTo>
                  <a:lnTo>
                    <a:pt x="768" y="210"/>
                  </a:lnTo>
                  <a:lnTo>
                    <a:pt x="804" y="228"/>
                  </a:lnTo>
                  <a:lnTo>
                    <a:pt x="846" y="246"/>
                  </a:lnTo>
                  <a:lnTo>
                    <a:pt x="888" y="264"/>
                  </a:lnTo>
                  <a:lnTo>
                    <a:pt x="924" y="282"/>
                  </a:lnTo>
                  <a:lnTo>
                    <a:pt x="930" y="288"/>
                  </a:lnTo>
                  <a:lnTo>
                    <a:pt x="966" y="300"/>
                  </a:lnTo>
                  <a:lnTo>
                    <a:pt x="1002" y="318"/>
                  </a:lnTo>
                  <a:lnTo>
                    <a:pt x="1044" y="336"/>
                  </a:lnTo>
                  <a:lnTo>
                    <a:pt x="1080" y="360"/>
                  </a:lnTo>
                  <a:lnTo>
                    <a:pt x="1122" y="378"/>
                  </a:lnTo>
                  <a:lnTo>
                    <a:pt x="1164" y="408"/>
                  </a:lnTo>
                  <a:lnTo>
                    <a:pt x="1200" y="438"/>
                  </a:lnTo>
                  <a:lnTo>
                    <a:pt x="1242" y="474"/>
                  </a:lnTo>
                  <a:lnTo>
                    <a:pt x="1278" y="510"/>
                  </a:lnTo>
                  <a:lnTo>
                    <a:pt x="1320" y="546"/>
                  </a:lnTo>
                  <a:lnTo>
                    <a:pt x="1356" y="582"/>
                  </a:lnTo>
                  <a:lnTo>
                    <a:pt x="1398" y="618"/>
                  </a:lnTo>
                  <a:lnTo>
                    <a:pt x="1440" y="654"/>
                  </a:lnTo>
                  <a:lnTo>
                    <a:pt x="1476" y="690"/>
                  </a:lnTo>
                  <a:lnTo>
                    <a:pt x="1518" y="726"/>
                  </a:lnTo>
                  <a:lnTo>
                    <a:pt x="1554" y="756"/>
                  </a:lnTo>
                </a:path>
              </a:pathLst>
            </a:custGeom>
            <a:noFill/>
            <a:ln w="28575" cap="flat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14" name="Freeform 206"/>
            <p:cNvSpPr>
              <a:spLocks/>
            </p:cNvSpPr>
            <p:nvPr/>
          </p:nvSpPr>
          <p:spPr bwMode="auto">
            <a:xfrm>
              <a:off x="371" y="1111"/>
              <a:ext cx="1554" cy="5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24"/>
                </a:cxn>
                <a:cxn ang="0">
                  <a:pos x="138" y="30"/>
                </a:cxn>
                <a:cxn ang="0">
                  <a:pos x="174" y="42"/>
                </a:cxn>
                <a:cxn ang="0">
                  <a:pos x="216" y="48"/>
                </a:cxn>
                <a:cxn ang="0">
                  <a:pos x="252" y="60"/>
                </a:cxn>
                <a:cxn ang="0">
                  <a:pos x="294" y="66"/>
                </a:cxn>
                <a:cxn ang="0">
                  <a:pos x="312" y="72"/>
                </a:cxn>
                <a:cxn ang="0">
                  <a:pos x="330" y="78"/>
                </a:cxn>
                <a:cxn ang="0">
                  <a:pos x="372" y="84"/>
                </a:cxn>
                <a:cxn ang="0">
                  <a:pos x="414" y="96"/>
                </a:cxn>
                <a:cxn ang="0">
                  <a:pos x="450" y="108"/>
                </a:cxn>
                <a:cxn ang="0">
                  <a:pos x="492" y="114"/>
                </a:cxn>
                <a:cxn ang="0">
                  <a:pos x="528" y="126"/>
                </a:cxn>
                <a:cxn ang="0">
                  <a:pos x="570" y="138"/>
                </a:cxn>
                <a:cxn ang="0">
                  <a:pos x="612" y="150"/>
                </a:cxn>
                <a:cxn ang="0">
                  <a:pos x="624" y="156"/>
                </a:cxn>
                <a:cxn ang="0">
                  <a:pos x="648" y="162"/>
                </a:cxn>
                <a:cxn ang="0">
                  <a:pos x="690" y="180"/>
                </a:cxn>
                <a:cxn ang="0">
                  <a:pos x="726" y="198"/>
                </a:cxn>
                <a:cxn ang="0">
                  <a:pos x="768" y="210"/>
                </a:cxn>
                <a:cxn ang="0">
                  <a:pos x="804" y="228"/>
                </a:cxn>
                <a:cxn ang="0">
                  <a:pos x="846" y="246"/>
                </a:cxn>
                <a:cxn ang="0">
                  <a:pos x="888" y="264"/>
                </a:cxn>
                <a:cxn ang="0">
                  <a:pos x="924" y="282"/>
                </a:cxn>
                <a:cxn ang="0">
                  <a:pos x="930" y="288"/>
                </a:cxn>
                <a:cxn ang="0">
                  <a:pos x="966" y="300"/>
                </a:cxn>
                <a:cxn ang="0">
                  <a:pos x="1002" y="318"/>
                </a:cxn>
                <a:cxn ang="0">
                  <a:pos x="1044" y="336"/>
                </a:cxn>
                <a:cxn ang="0">
                  <a:pos x="1080" y="354"/>
                </a:cxn>
                <a:cxn ang="0">
                  <a:pos x="1122" y="372"/>
                </a:cxn>
                <a:cxn ang="0">
                  <a:pos x="1164" y="390"/>
                </a:cxn>
                <a:cxn ang="0">
                  <a:pos x="1200" y="408"/>
                </a:cxn>
                <a:cxn ang="0">
                  <a:pos x="1242" y="426"/>
                </a:cxn>
                <a:cxn ang="0">
                  <a:pos x="1242" y="432"/>
                </a:cxn>
                <a:cxn ang="0">
                  <a:pos x="1278" y="450"/>
                </a:cxn>
                <a:cxn ang="0">
                  <a:pos x="1320" y="468"/>
                </a:cxn>
                <a:cxn ang="0">
                  <a:pos x="1356" y="486"/>
                </a:cxn>
                <a:cxn ang="0">
                  <a:pos x="1398" y="504"/>
                </a:cxn>
                <a:cxn ang="0">
                  <a:pos x="1440" y="522"/>
                </a:cxn>
                <a:cxn ang="0">
                  <a:pos x="1476" y="540"/>
                </a:cxn>
                <a:cxn ang="0">
                  <a:pos x="1518" y="558"/>
                </a:cxn>
                <a:cxn ang="0">
                  <a:pos x="1554" y="570"/>
                </a:cxn>
              </a:cxnLst>
              <a:rect l="0" t="0" r="r" b="b"/>
              <a:pathLst>
                <a:path w="1554" h="570">
                  <a:moveTo>
                    <a:pt x="0" y="0"/>
                  </a:moveTo>
                  <a:lnTo>
                    <a:pt x="96" y="24"/>
                  </a:lnTo>
                  <a:lnTo>
                    <a:pt x="138" y="30"/>
                  </a:lnTo>
                  <a:lnTo>
                    <a:pt x="174" y="42"/>
                  </a:lnTo>
                  <a:lnTo>
                    <a:pt x="216" y="48"/>
                  </a:lnTo>
                  <a:lnTo>
                    <a:pt x="252" y="60"/>
                  </a:lnTo>
                  <a:lnTo>
                    <a:pt x="294" y="66"/>
                  </a:lnTo>
                  <a:lnTo>
                    <a:pt x="312" y="72"/>
                  </a:lnTo>
                  <a:lnTo>
                    <a:pt x="330" y="78"/>
                  </a:lnTo>
                  <a:lnTo>
                    <a:pt x="372" y="84"/>
                  </a:lnTo>
                  <a:lnTo>
                    <a:pt x="414" y="96"/>
                  </a:lnTo>
                  <a:lnTo>
                    <a:pt x="450" y="108"/>
                  </a:lnTo>
                  <a:lnTo>
                    <a:pt x="492" y="114"/>
                  </a:lnTo>
                  <a:lnTo>
                    <a:pt x="528" y="126"/>
                  </a:lnTo>
                  <a:lnTo>
                    <a:pt x="570" y="138"/>
                  </a:lnTo>
                  <a:lnTo>
                    <a:pt x="612" y="150"/>
                  </a:lnTo>
                  <a:lnTo>
                    <a:pt x="624" y="156"/>
                  </a:lnTo>
                  <a:lnTo>
                    <a:pt x="648" y="162"/>
                  </a:lnTo>
                  <a:lnTo>
                    <a:pt x="690" y="180"/>
                  </a:lnTo>
                  <a:lnTo>
                    <a:pt x="726" y="198"/>
                  </a:lnTo>
                  <a:lnTo>
                    <a:pt x="768" y="210"/>
                  </a:lnTo>
                  <a:lnTo>
                    <a:pt x="804" y="228"/>
                  </a:lnTo>
                  <a:lnTo>
                    <a:pt x="846" y="246"/>
                  </a:lnTo>
                  <a:lnTo>
                    <a:pt x="888" y="264"/>
                  </a:lnTo>
                  <a:lnTo>
                    <a:pt x="924" y="282"/>
                  </a:lnTo>
                  <a:lnTo>
                    <a:pt x="930" y="288"/>
                  </a:lnTo>
                  <a:lnTo>
                    <a:pt x="966" y="300"/>
                  </a:lnTo>
                  <a:lnTo>
                    <a:pt x="1002" y="318"/>
                  </a:lnTo>
                  <a:lnTo>
                    <a:pt x="1044" y="336"/>
                  </a:lnTo>
                  <a:lnTo>
                    <a:pt x="1080" y="354"/>
                  </a:lnTo>
                  <a:lnTo>
                    <a:pt x="1122" y="372"/>
                  </a:lnTo>
                  <a:lnTo>
                    <a:pt x="1164" y="390"/>
                  </a:lnTo>
                  <a:lnTo>
                    <a:pt x="1200" y="408"/>
                  </a:lnTo>
                  <a:lnTo>
                    <a:pt x="1242" y="426"/>
                  </a:lnTo>
                  <a:lnTo>
                    <a:pt x="1242" y="432"/>
                  </a:lnTo>
                  <a:lnTo>
                    <a:pt x="1278" y="450"/>
                  </a:lnTo>
                  <a:lnTo>
                    <a:pt x="1320" y="468"/>
                  </a:lnTo>
                  <a:lnTo>
                    <a:pt x="1356" y="486"/>
                  </a:lnTo>
                  <a:lnTo>
                    <a:pt x="1398" y="504"/>
                  </a:lnTo>
                  <a:lnTo>
                    <a:pt x="1440" y="522"/>
                  </a:lnTo>
                  <a:lnTo>
                    <a:pt x="1476" y="540"/>
                  </a:lnTo>
                  <a:lnTo>
                    <a:pt x="1518" y="558"/>
                  </a:lnTo>
                  <a:lnTo>
                    <a:pt x="1554" y="570"/>
                  </a:lnTo>
                </a:path>
              </a:pathLst>
            </a:custGeom>
            <a:noFill/>
            <a:ln w="28575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15" name="Line 207"/>
            <p:cNvSpPr>
              <a:spLocks noChangeShapeType="1"/>
            </p:cNvSpPr>
            <p:nvPr/>
          </p:nvSpPr>
          <p:spPr bwMode="auto">
            <a:xfrm>
              <a:off x="371" y="2287"/>
              <a:ext cx="1554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16" name="Line 208"/>
            <p:cNvSpPr>
              <a:spLocks noChangeShapeType="1"/>
            </p:cNvSpPr>
            <p:nvPr/>
          </p:nvSpPr>
          <p:spPr bwMode="auto">
            <a:xfrm>
              <a:off x="371" y="3145"/>
              <a:ext cx="1554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17" name="Line 209"/>
            <p:cNvSpPr>
              <a:spLocks noChangeShapeType="1"/>
            </p:cNvSpPr>
            <p:nvPr/>
          </p:nvSpPr>
          <p:spPr bwMode="auto">
            <a:xfrm flipV="1">
              <a:off x="1925" y="2287"/>
              <a:ext cx="1" cy="85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18" name="Line 210"/>
            <p:cNvSpPr>
              <a:spLocks noChangeShapeType="1"/>
            </p:cNvSpPr>
            <p:nvPr/>
          </p:nvSpPr>
          <p:spPr bwMode="auto">
            <a:xfrm flipV="1">
              <a:off x="371" y="2287"/>
              <a:ext cx="1" cy="85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19" name="Line 211"/>
            <p:cNvSpPr>
              <a:spLocks noChangeShapeType="1"/>
            </p:cNvSpPr>
            <p:nvPr/>
          </p:nvSpPr>
          <p:spPr bwMode="auto">
            <a:xfrm>
              <a:off x="371" y="3145"/>
              <a:ext cx="1554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20" name="Line 212"/>
            <p:cNvSpPr>
              <a:spLocks noChangeShapeType="1"/>
            </p:cNvSpPr>
            <p:nvPr/>
          </p:nvSpPr>
          <p:spPr bwMode="auto">
            <a:xfrm flipV="1">
              <a:off x="371" y="2287"/>
              <a:ext cx="1" cy="85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21" name="Line 213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22" name="Line 214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23" name="Line 215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24" name="Line 216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25" name="Line 217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26" name="Line 218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27" name="Line 219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28" name="Line 220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29" name="Line 221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30" name="Line 222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31" name="Line 223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32" name="Line 224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33" name="Line 225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34" name="Line 226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35" name="Line 227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36" name="Line 228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37" name="Line 229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38" name="Line 230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39" name="Line 231"/>
            <p:cNvSpPr>
              <a:spLocks noChangeShapeType="1"/>
            </p:cNvSpPr>
            <p:nvPr/>
          </p:nvSpPr>
          <p:spPr bwMode="auto">
            <a:xfrm flipV="1">
              <a:off x="371" y="3127"/>
              <a:ext cx="1" cy="1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40" name="Line 232"/>
            <p:cNvSpPr>
              <a:spLocks noChangeShapeType="1"/>
            </p:cNvSpPr>
            <p:nvPr/>
          </p:nvSpPr>
          <p:spPr bwMode="auto">
            <a:xfrm>
              <a:off x="371" y="2287"/>
              <a:ext cx="1" cy="12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41" name="Rectangle 233"/>
            <p:cNvSpPr>
              <a:spLocks noChangeArrowheads="1"/>
            </p:cNvSpPr>
            <p:nvPr/>
          </p:nvSpPr>
          <p:spPr bwMode="auto">
            <a:xfrm>
              <a:off x="269" y="3223"/>
              <a:ext cx="15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10</a:t>
              </a:r>
              <a:endParaRPr lang="en-US" sz="2000">
                <a:latin typeface="+mn-lt"/>
              </a:endParaRPr>
            </a:p>
          </p:txBody>
        </p:sp>
        <p:sp>
          <p:nvSpPr>
            <p:cNvPr id="171242" name="Rectangle 234"/>
            <p:cNvSpPr>
              <a:spLocks noChangeArrowheads="1"/>
            </p:cNvSpPr>
            <p:nvPr/>
          </p:nvSpPr>
          <p:spPr bwMode="auto">
            <a:xfrm>
              <a:off x="401" y="3163"/>
              <a:ext cx="100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200">
                  <a:solidFill>
                    <a:srgbClr val="FFFF00"/>
                  </a:solidFill>
                  <a:latin typeface="+mn-lt"/>
                </a:rPr>
                <a:t>-3</a:t>
              </a:r>
              <a:endParaRPr lang="en-US" sz="2000">
                <a:latin typeface="+mn-lt"/>
              </a:endParaRPr>
            </a:p>
          </p:txBody>
        </p:sp>
        <p:sp>
          <p:nvSpPr>
            <p:cNvPr id="171243" name="Line 235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44" name="Line 236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45" name="Line 237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46" name="Line 238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47" name="Line 239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48" name="Line 240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49" name="Line 241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50" name="Line 242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51" name="Line 243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52" name="Line 244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53" name="Line 245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54" name="Line 246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55" name="Line 247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56" name="Line 248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57" name="Line 249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58" name="Line 250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59" name="Line 251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60" name="Line 252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61" name="Line 253"/>
            <p:cNvSpPr>
              <a:spLocks noChangeShapeType="1"/>
            </p:cNvSpPr>
            <p:nvPr/>
          </p:nvSpPr>
          <p:spPr bwMode="auto">
            <a:xfrm flipV="1">
              <a:off x="995" y="3127"/>
              <a:ext cx="1" cy="1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62" name="Line 254"/>
            <p:cNvSpPr>
              <a:spLocks noChangeShapeType="1"/>
            </p:cNvSpPr>
            <p:nvPr/>
          </p:nvSpPr>
          <p:spPr bwMode="auto">
            <a:xfrm>
              <a:off x="995" y="2287"/>
              <a:ext cx="1" cy="12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63" name="Rectangle 255"/>
            <p:cNvSpPr>
              <a:spLocks noChangeArrowheads="1"/>
            </p:cNvSpPr>
            <p:nvPr/>
          </p:nvSpPr>
          <p:spPr bwMode="auto">
            <a:xfrm>
              <a:off x="893" y="3223"/>
              <a:ext cx="15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10</a:t>
              </a:r>
              <a:endParaRPr lang="en-US" sz="2000">
                <a:latin typeface="+mn-lt"/>
              </a:endParaRPr>
            </a:p>
          </p:txBody>
        </p:sp>
        <p:sp>
          <p:nvSpPr>
            <p:cNvPr id="171264" name="Rectangle 256"/>
            <p:cNvSpPr>
              <a:spLocks noChangeArrowheads="1"/>
            </p:cNvSpPr>
            <p:nvPr/>
          </p:nvSpPr>
          <p:spPr bwMode="auto">
            <a:xfrm>
              <a:off x="1025" y="3163"/>
              <a:ext cx="84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200">
                  <a:solidFill>
                    <a:srgbClr val="FFFF00"/>
                  </a:solidFill>
                  <a:latin typeface="+mn-lt"/>
                </a:rPr>
                <a:t>-1</a:t>
              </a:r>
              <a:endParaRPr lang="en-US" sz="2000">
                <a:latin typeface="+mn-lt"/>
              </a:endParaRPr>
            </a:p>
          </p:txBody>
        </p:sp>
        <p:sp>
          <p:nvSpPr>
            <p:cNvPr id="171265" name="Line 257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66" name="Line 258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67" name="Line 259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68" name="Line 260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69" name="Line 261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70" name="Line 262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71" name="Line 263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72" name="Line 264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73" name="Line 265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74" name="Line 266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75" name="Line 267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76" name="Line 268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77" name="Line 269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78" name="Line 270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79" name="Line 271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80" name="Line 272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81" name="Line 273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82" name="Line 274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83" name="Line 275"/>
            <p:cNvSpPr>
              <a:spLocks noChangeShapeType="1"/>
            </p:cNvSpPr>
            <p:nvPr/>
          </p:nvSpPr>
          <p:spPr bwMode="auto">
            <a:xfrm flipV="1">
              <a:off x="1301" y="3127"/>
              <a:ext cx="1" cy="1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84" name="Line 276"/>
            <p:cNvSpPr>
              <a:spLocks noChangeShapeType="1"/>
            </p:cNvSpPr>
            <p:nvPr/>
          </p:nvSpPr>
          <p:spPr bwMode="auto">
            <a:xfrm>
              <a:off x="1301" y="2287"/>
              <a:ext cx="1" cy="12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85" name="Rectangle 277"/>
            <p:cNvSpPr>
              <a:spLocks noChangeArrowheads="1"/>
            </p:cNvSpPr>
            <p:nvPr/>
          </p:nvSpPr>
          <p:spPr bwMode="auto">
            <a:xfrm>
              <a:off x="1211" y="3223"/>
              <a:ext cx="15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10</a:t>
              </a:r>
              <a:endParaRPr lang="en-US" sz="2000">
                <a:latin typeface="+mn-lt"/>
              </a:endParaRPr>
            </a:p>
          </p:txBody>
        </p:sp>
        <p:sp>
          <p:nvSpPr>
            <p:cNvPr id="171286" name="Rectangle 278"/>
            <p:cNvSpPr>
              <a:spLocks noChangeArrowheads="1"/>
            </p:cNvSpPr>
            <p:nvPr/>
          </p:nvSpPr>
          <p:spPr bwMode="auto">
            <a:xfrm>
              <a:off x="1343" y="3163"/>
              <a:ext cx="60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200">
                  <a:solidFill>
                    <a:srgbClr val="FFFF00"/>
                  </a:solidFill>
                  <a:latin typeface="+mn-lt"/>
                </a:rPr>
                <a:t>0</a:t>
              </a:r>
              <a:endParaRPr lang="en-US" sz="2000">
                <a:latin typeface="+mn-lt"/>
              </a:endParaRPr>
            </a:p>
          </p:txBody>
        </p:sp>
        <p:sp>
          <p:nvSpPr>
            <p:cNvPr id="171287" name="Line 279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88" name="Line 280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89" name="Line 281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90" name="Line 282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91" name="Line 283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92" name="Line 284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93" name="Line 285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94" name="Line 286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95" name="Line 287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96" name="Line 288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97" name="Line 289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98" name="Line 290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299" name="Line 291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300" name="Line 292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301" name="Line 293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302" name="Line 294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303" name="Line 295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304" name="Line 296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305" name="Line 297"/>
            <p:cNvSpPr>
              <a:spLocks noChangeShapeType="1"/>
            </p:cNvSpPr>
            <p:nvPr/>
          </p:nvSpPr>
          <p:spPr bwMode="auto">
            <a:xfrm flipV="1">
              <a:off x="1925" y="3127"/>
              <a:ext cx="1" cy="1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306" name="Line 298"/>
            <p:cNvSpPr>
              <a:spLocks noChangeShapeType="1"/>
            </p:cNvSpPr>
            <p:nvPr/>
          </p:nvSpPr>
          <p:spPr bwMode="auto">
            <a:xfrm>
              <a:off x="1925" y="2287"/>
              <a:ext cx="1" cy="12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307" name="Rectangle 299"/>
            <p:cNvSpPr>
              <a:spLocks noChangeArrowheads="1"/>
            </p:cNvSpPr>
            <p:nvPr/>
          </p:nvSpPr>
          <p:spPr bwMode="auto">
            <a:xfrm>
              <a:off x="1835" y="3223"/>
              <a:ext cx="15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10</a:t>
              </a:r>
              <a:endParaRPr lang="en-US" sz="2000">
                <a:latin typeface="+mn-lt"/>
              </a:endParaRPr>
            </a:p>
          </p:txBody>
        </p:sp>
        <p:sp>
          <p:nvSpPr>
            <p:cNvPr id="171308" name="Rectangle 300"/>
            <p:cNvSpPr>
              <a:spLocks noChangeArrowheads="1"/>
            </p:cNvSpPr>
            <p:nvPr/>
          </p:nvSpPr>
          <p:spPr bwMode="auto">
            <a:xfrm>
              <a:off x="1967" y="3163"/>
              <a:ext cx="60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200">
                  <a:solidFill>
                    <a:srgbClr val="FFFF00"/>
                  </a:solidFill>
                  <a:latin typeface="+mn-lt"/>
                </a:rPr>
                <a:t>2</a:t>
              </a:r>
              <a:endParaRPr lang="en-US" sz="2000">
                <a:latin typeface="+mn-lt"/>
              </a:endParaRPr>
            </a:p>
          </p:txBody>
        </p:sp>
        <p:sp>
          <p:nvSpPr>
            <p:cNvPr id="171309" name="Line 301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310" name="Line 302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311" name="Line 303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312" name="Line 304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313" name="Line 305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314" name="Line 306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315" name="Line 307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316" name="Line 308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317" name="Line 309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318" name="Line 310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319" name="Line 311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320" name="Line 312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321" name="Line 313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322" name="Line 314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323" name="Line 315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324" name="Line 316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325" name="Line 317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326" name="Line 318"/>
            <p:cNvSpPr>
              <a:spLocks noChangeShapeType="1"/>
            </p:cNvSpPr>
            <p:nvPr/>
          </p:nvSpPr>
          <p:spPr bwMode="auto">
            <a:xfrm>
              <a:off x="37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327" name="Line 319"/>
            <p:cNvSpPr>
              <a:spLocks noChangeShapeType="1"/>
            </p:cNvSpPr>
            <p:nvPr/>
          </p:nvSpPr>
          <p:spPr bwMode="auto">
            <a:xfrm>
              <a:off x="371" y="3121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328" name="Line 320"/>
            <p:cNvSpPr>
              <a:spLocks noChangeShapeType="1"/>
            </p:cNvSpPr>
            <p:nvPr/>
          </p:nvSpPr>
          <p:spPr bwMode="auto">
            <a:xfrm flipH="1">
              <a:off x="1907" y="3121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329" name="Rectangle 321"/>
            <p:cNvSpPr>
              <a:spLocks noChangeArrowheads="1"/>
            </p:cNvSpPr>
            <p:nvPr/>
          </p:nvSpPr>
          <p:spPr bwMode="auto">
            <a:xfrm>
              <a:off x="22" y="3037"/>
              <a:ext cx="32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-360</a:t>
              </a:r>
              <a:endParaRPr lang="en-US" sz="2000">
                <a:latin typeface="+mn-lt"/>
              </a:endParaRPr>
            </a:p>
          </p:txBody>
        </p:sp>
        <p:sp>
          <p:nvSpPr>
            <p:cNvPr id="171330" name="Line 322"/>
            <p:cNvSpPr>
              <a:spLocks noChangeShapeType="1"/>
            </p:cNvSpPr>
            <p:nvPr/>
          </p:nvSpPr>
          <p:spPr bwMode="auto">
            <a:xfrm>
              <a:off x="371" y="2917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331" name="Line 323"/>
            <p:cNvSpPr>
              <a:spLocks noChangeShapeType="1"/>
            </p:cNvSpPr>
            <p:nvPr/>
          </p:nvSpPr>
          <p:spPr bwMode="auto">
            <a:xfrm flipH="1">
              <a:off x="1907" y="2917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332" name="Rectangle 324"/>
            <p:cNvSpPr>
              <a:spLocks noChangeArrowheads="1"/>
            </p:cNvSpPr>
            <p:nvPr/>
          </p:nvSpPr>
          <p:spPr bwMode="auto">
            <a:xfrm>
              <a:off x="22" y="2833"/>
              <a:ext cx="32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-270</a:t>
              </a:r>
              <a:endParaRPr lang="en-US" sz="2000">
                <a:latin typeface="+mn-lt"/>
              </a:endParaRPr>
            </a:p>
          </p:txBody>
        </p:sp>
        <p:sp>
          <p:nvSpPr>
            <p:cNvPr id="171333" name="Line 325"/>
            <p:cNvSpPr>
              <a:spLocks noChangeShapeType="1"/>
            </p:cNvSpPr>
            <p:nvPr/>
          </p:nvSpPr>
          <p:spPr bwMode="auto">
            <a:xfrm>
              <a:off x="371" y="2713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334" name="Line 326"/>
            <p:cNvSpPr>
              <a:spLocks noChangeShapeType="1"/>
            </p:cNvSpPr>
            <p:nvPr/>
          </p:nvSpPr>
          <p:spPr bwMode="auto">
            <a:xfrm flipH="1">
              <a:off x="1907" y="2713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335" name="Rectangle 327"/>
            <p:cNvSpPr>
              <a:spLocks noChangeArrowheads="1"/>
            </p:cNvSpPr>
            <p:nvPr/>
          </p:nvSpPr>
          <p:spPr bwMode="auto">
            <a:xfrm>
              <a:off x="22" y="2629"/>
              <a:ext cx="30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-180</a:t>
              </a:r>
              <a:endParaRPr lang="en-US" sz="2000">
                <a:latin typeface="+mn-lt"/>
              </a:endParaRPr>
            </a:p>
          </p:txBody>
        </p:sp>
        <p:sp>
          <p:nvSpPr>
            <p:cNvPr id="171336" name="Line 328"/>
            <p:cNvSpPr>
              <a:spLocks noChangeShapeType="1"/>
            </p:cNvSpPr>
            <p:nvPr/>
          </p:nvSpPr>
          <p:spPr bwMode="auto">
            <a:xfrm>
              <a:off x="371" y="2509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337" name="Line 329"/>
            <p:cNvSpPr>
              <a:spLocks noChangeShapeType="1"/>
            </p:cNvSpPr>
            <p:nvPr/>
          </p:nvSpPr>
          <p:spPr bwMode="auto">
            <a:xfrm flipH="1">
              <a:off x="1907" y="2509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338" name="Rectangle 330"/>
            <p:cNvSpPr>
              <a:spLocks noChangeArrowheads="1"/>
            </p:cNvSpPr>
            <p:nvPr/>
          </p:nvSpPr>
          <p:spPr bwMode="auto">
            <a:xfrm>
              <a:off x="88" y="2425"/>
              <a:ext cx="238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-90</a:t>
              </a:r>
              <a:endParaRPr lang="en-US" sz="2000">
                <a:latin typeface="+mn-lt"/>
              </a:endParaRPr>
            </a:p>
          </p:txBody>
        </p:sp>
        <p:sp>
          <p:nvSpPr>
            <p:cNvPr id="171339" name="Line 331"/>
            <p:cNvSpPr>
              <a:spLocks noChangeShapeType="1"/>
            </p:cNvSpPr>
            <p:nvPr/>
          </p:nvSpPr>
          <p:spPr bwMode="auto">
            <a:xfrm>
              <a:off x="371" y="2305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340" name="Line 332"/>
            <p:cNvSpPr>
              <a:spLocks noChangeShapeType="1"/>
            </p:cNvSpPr>
            <p:nvPr/>
          </p:nvSpPr>
          <p:spPr bwMode="auto">
            <a:xfrm flipH="1">
              <a:off x="1907" y="2305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341" name="Rectangle 333"/>
            <p:cNvSpPr>
              <a:spLocks noChangeArrowheads="1"/>
            </p:cNvSpPr>
            <p:nvPr/>
          </p:nvSpPr>
          <p:spPr bwMode="auto">
            <a:xfrm>
              <a:off x="196" y="2221"/>
              <a:ext cx="8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 dirty="0">
                  <a:solidFill>
                    <a:srgbClr val="FFFF00"/>
                  </a:solidFill>
                  <a:latin typeface="+mn-lt"/>
                </a:rPr>
                <a:t>0</a:t>
              </a:r>
              <a:endParaRPr lang="en-US" sz="2000" dirty="0">
                <a:latin typeface="+mn-lt"/>
              </a:endParaRPr>
            </a:p>
          </p:txBody>
        </p:sp>
        <p:sp>
          <p:nvSpPr>
            <p:cNvPr id="171342" name="Line 334"/>
            <p:cNvSpPr>
              <a:spLocks noChangeShapeType="1"/>
            </p:cNvSpPr>
            <p:nvPr/>
          </p:nvSpPr>
          <p:spPr bwMode="auto">
            <a:xfrm>
              <a:off x="371" y="2287"/>
              <a:ext cx="1554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343" name="Line 335"/>
            <p:cNvSpPr>
              <a:spLocks noChangeShapeType="1"/>
            </p:cNvSpPr>
            <p:nvPr/>
          </p:nvSpPr>
          <p:spPr bwMode="auto">
            <a:xfrm>
              <a:off x="371" y="3145"/>
              <a:ext cx="1554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344" name="Line 336"/>
            <p:cNvSpPr>
              <a:spLocks noChangeShapeType="1"/>
            </p:cNvSpPr>
            <p:nvPr/>
          </p:nvSpPr>
          <p:spPr bwMode="auto">
            <a:xfrm flipV="1">
              <a:off x="1925" y="2287"/>
              <a:ext cx="1" cy="85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345" name="Line 337"/>
            <p:cNvSpPr>
              <a:spLocks noChangeShapeType="1"/>
            </p:cNvSpPr>
            <p:nvPr/>
          </p:nvSpPr>
          <p:spPr bwMode="auto">
            <a:xfrm flipV="1">
              <a:off x="371" y="2287"/>
              <a:ext cx="1" cy="85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346" name="Freeform 338"/>
            <p:cNvSpPr>
              <a:spLocks/>
            </p:cNvSpPr>
            <p:nvPr/>
          </p:nvSpPr>
          <p:spPr bwMode="auto">
            <a:xfrm>
              <a:off x="371" y="2509"/>
              <a:ext cx="1554" cy="6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6"/>
                </a:cxn>
                <a:cxn ang="0">
                  <a:pos x="138" y="6"/>
                </a:cxn>
                <a:cxn ang="0">
                  <a:pos x="174" y="6"/>
                </a:cxn>
                <a:cxn ang="0">
                  <a:pos x="216" y="6"/>
                </a:cxn>
                <a:cxn ang="0">
                  <a:pos x="252" y="12"/>
                </a:cxn>
                <a:cxn ang="0">
                  <a:pos x="294" y="12"/>
                </a:cxn>
                <a:cxn ang="0">
                  <a:pos x="312" y="12"/>
                </a:cxn>
                <a:cxn ang="0">
                  <a:pos x="330" y="18"/>
                </a:cxn>
                <a:cxn ang="0">
                  <a:pos x="372" y="24"/>
                </a:cxn>
                <a:cxn ang="0">
                  <a:pos x="414" y="30"/>
                </a:cxn>
                <a:cxn ang="0">
                  <a:pos x="450" y="36"/>
                </a:cxn>
                <a:cxn ang="0">
                  <a:pos x="492" y="48"/>
                </a:cxn>
                <a:cxn ang="0">
                  <a:pos x="528" y="66"/>
                </a:cxn>
                <a:cxn ang="0">
                  <a:pos x="570" y="78"/>
                </a:cxn>
                <a:cxn ang="0">
                  <a:pos x="612" y="102"/>
                </a:cxn>
                <a:cxn ang="0">
                  <a:pos x="624" y="108"/>
                </a:cxn>
                <a:cxn ang="0">
                  <a:pos x="648" y="120"/>
                </a:cxn>
                <a:cxn ang="0">
                  <a:pos x="690" y="138"/>
                </a:cxn>
                <a:cxn ang="0">
                  <a:pos x="726" y="156"/>
                </a:cxn>
                <a:cxn ang="0">
                  <a:pos x="768" y="174"/>
                </a:cxn>
                <a:cxn ang="0">
                  <a:pos x="804" y="186"/>
                </a:cxn>
                <a:cxn ang="0">
                  <a:pos x="846" y="198"/>
                </a:cxn>
                <a:cxn ang="0">
                  <a:pos x="888" y="210"/>
                </a:cxn>
                <a:cxn ang="0">
                  <a:pos x="924" y="228"/>
                </a:cxn>
                <a:cxn ang="0">
                  <a:pos x="930" y="228"/>
                </a:cxn>
                <a:cxn ang="0">
                  <a:pos x="966" y="240"/>
                </a:cxn>
                <a:cxn ang="0">
                  <a:pos x="1002" y="258"/>
                </a:cxn>
                <a:cxn ang="0">
                  <a:pos x="1044" y="288"/>
                </a:cxn>
                <a:cxn ang="0">
                  <a:pos x="1080" y="324"/>
                </a:cxn>
                <a:cxn ang="0">
                  <a:pos x="1122" y="366"/>
                </a:cxn>
                <a:cxn ang="0">
                  <a:pos x="1164" y="420"/>
                </a:cxn>
                <a:cxn ang="0">
                  <a:pos x="1200" y="474"/>
                </a:cxn>
                <a:cxn ang="0">
                  <a:pos x="1242" y="510"/>
                </a:cxn>
                <a:cxn ang="0">
                  <a:pos x="1278" y="540"/>
                </a:cxn>
                <a:cxn ang="0">
                  <a:pos x="1320" y="558"/>
                </a:cxn>
                <a:cxn ang="0">
                  <a:pos x="1356" y="570"/>
                </a:cxn>
                <a:cxn ang="0">
                  <a:pos x="1398" y="582"/>
                </a:cxn>
                <a:cxn ang="0">
                  <a:pos x="1440" y="588"/>
                </a:cxn>
                <a:cxn ang="0">
                  <a:pos x="1476" y="594"/>
                </a:cxn>
                <a:cxn ang="0">
                  <a:pos x="1518" y="600"/>
                </a:cxn>
                <a:cxn ang="0">
                  <a:pos x="1554" y="600"/>
                </a:cxn>
              </a:cxnLst>
              <a:rect l="0" t="0" r="r" b="b"/>
              <a:pathLst>
                <a:path w="1554" h="600">
                  <a:moveTo>
                    <a:pt x="0" y="0"/>
                  </a:moveTo>
                  <a:lnTo>
                    <a:pt x="96" y="6"/>
                  </a:lnTo>
                  <a:lnTo>
                    <a:pt x="138" y="6"/>
                  </a:lnTo>
                  <a:lnTo>
                    <a:pt x="174" y="6"/>
                  </a:lnTo>
                  <a:lnTo>
                    <a:pt x="216" y="6"/>
                  </a:lnTo>
                  <a:lnTo>
                    <a:pt x="252" y="12"/>
                  </a:lnTo>
                  <a:lnTo>
                    <a:pt x="294" y="12"/>
                  </a:lnTo>
                  <a:lnTo>
                    <a:pt x="312" y="12"/>
                  </a:lnTo>
                  <a:lnTo>
                    <a:pt x="330" y="18"/>
                  </a:lnTo>
                  <a:lnTo>
                    <a:pt x="372" y="24"/>
                  </a:lnTo>
                  <a:lnTo>
                    <a:pt x="414" y="30"/>
                  </a:lnTo>
                  <a:lnTo>
                    <a:pt x="450" y="36"/>
                  </a:lnTo>
                  <a:lnTo>
                    <a:pt x="492" y="48"/>
                  </a:lnTo>
                  <a:lnTo>
                    <a:pt x="528" y="66"/>
                  </a:lnTo>
                  <a:lnTo>
                    <a:pt x="570" y="78"/>
                  </a:lnTo>
                  <a:lnTo>
                    <a:pt x="612" y="102"/>
                  </a:lnTo>
                  <a:lnTo>
                    <a:pt x="624" y="108"/>
                  </a:lnTo>
                  <a:lnTo>
                    <a:pt x="648" y="120"/>
                  </a:lnTo>
                  <a:lnTo>
                    <a:pt x="690" y="138"/>
                  </a:lnTo>
                  <a:lnTo>
                    <a:pt x="726" y="156"/>
                  </a:lnTo>
                  <a:lnTo>
                    <a:pt x="768" y="174"/>
                  </a:lnTo>
                  <a:lnTo>
                    <a:pt x="804" y="186"/>
                  </a:lnTo>
                  <a:lnTo>
                    <a:pt x="846" y="198"/>
                  </a:lnTo>
                  <a:lnTo>
                    <a:pt x="888" y="210"/>
                  </a:lnTo>
                  <a:lnTo>
                    <a:pt x="924" y="228"/>
                  </a:lnTo>
                  <a:lnTo>
                    <a:pt x="930" y="228"/>
                  </a:lnTo>
                  <a:lnTo>
                    <a:pt x="966" y="240"/>
                  </a:lnTo>
                  <a:lnTo>
                    <a:pt x="1002" y="258"/>
                  </a:lnTo>
                  <a:lnTo>
                    <a:pt x="1044" y="288"/>
                  </a:lnTo>
                  <a:lnTo>
                    <a:pt x="1080" y="324"/>
                  </a:lnTo>
                  <a:lnTo>
                    <a:pt x="1122" y="366"/>
                  </a:lnTo>
                  <a:lnTo>
                    <a:pt x="1164" y="420"/>
                  </a:lnTo>
                  <a:lnTo>
                    <a:pt x="1200" y="474"/>
                  </a:lnTo>
                  <a:lnTo>
                    <a:pt x="1242" y="510"/>
                  </a:lnTo>
                  <a:lnTo>
                    <a:pt x="1278" y="540"/>
                  </a:lnTo>
                  <a:lnTo>
                    <a:pt x="1320" y="558"/>
                  </a:lnTo>
                  <a:lnTo>
                    <a:pt x="1356" y="570"/>
                  </a:lnTo>
                  <a:lnTo>
                    <a:pt x="1398" y="582"/>
                  </a:lnTo>
                  <a:lnTo>
                    <a:pt x="1440" y="588"/>
                  </a:lnTo>
                  <a:lnTo>
                    <a:pt x="1476" y="594"/>
                  </a:lnTo>
                  <a:lnTo>
                    <a:pt x="1518" y="600"/>
                  </a:lnTo>
                  <a:lnTo>
                    <a:pt x="1554" y="600"/>
                  </a:lnTo>
                </a:path>
              </a:pathLst>
            </a:custGeom>
            <a:noFill/>
            <a:ln w="28575" cap="flat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347" name="Freeform 339"/>
            <p:cNvSpPr>
              <a:spLocks/>
            </p:cNvSpPr>
            <p:nvPr/>
          </p:nvSpPr>
          <p:spPr bwMode="auto">
            <a:xfrm>
              <a:off x="371" y="2509"/>
              <a:ext cx="1554" cy="2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6"/>
                </a:cxn>
                <a:cxn ang="0">
                  <a:pos x="138" y="6"/>
                </a:cxn>
                <a:cxn ang="0">
                  <a:pos x="174" y="6"/>
                </a:cxn>
                <a:cxn ang="0">
                  <a:pos x="216" y="6"/>
                </a:cxn>
                <a:cxn ang="0">
                  <a:pos x="252" y="12"/>
                </a:cxn>
                <a:cxn ang="0">
                  <a:pos x="294" y="12"/>
                </a:cxn>
                <a:cxn ang="0">
                  <a:pos x="312" y="12"/>
                </a:cxn>
                <a:cxn ang="0">
                  <a:pos x="330" y="18"/>
                </a:cxn>
                <a:cxn ang="0">
                  <a:pos x="372" y="18"/>
                </a:cxn>
                <a:cxn ang="0">
                  <a:pos x="414" y="30"/>
                </a:cxn>
                <a:cxn ang="0">
                  <a:pos x="450" y="36"/>
                </a:cxn>
                <a:cxn ang="0">
                  <a:pos x="492" y="48"/>
                </a:cxn>
                <a:cxn ang="0">
                  <a:pos x="528" y="60"/>
                </a:cxn>
                <a:cxn ang="0">
                  <a:pos x="570" y="78"/>
                </a:cxn>
                <a:cxn ang="0">
                  <a:pos x="612" y="96"/>
                </a:cxn>
                <a:cxn ang="0">
                  <a:pos x="624" y="102"/>
                </a:cxn>
                <a:cxn ang="0">
                  <a:pos x="648" y="114"/>
                </a:cxn>
                <a:cxn ang="0">
                  <a:pos x="690" y="132"/>
                </a:cxn>
                <a:cxn ang="0">
                  <a:pos x="726" y="150"/>
                </a:cxn>
                <a:cxn ang="0">
                  <a:pos x="768" y="162"/>
                </a:cxn>
                <a:cxn ang="0">
                  <a:pos x="804" y="174"/>
                </a:cxn>
                <a:cxn ang="0">
                  <a:pos x="846" y="180"/>
                </a:cxn>
                <a:cxn ang="0">
                  <a:pos x="888" y="186"/>
                </a:cxn>
                <a:cxn ang="0">
                  <a:pos x="924" y="192"/>
                </a:cxn>
                <a:cxn ang="0">
                  <a:pos x="930" y="192"/>
                </a:cxn>
                <a:cxn ang="0">
                  <a:pos x="966" y="192"/>
                </a:cxn>
                <a:cxn ang="0">
                  <a:pos x="1002" y="198"/>
                </a:cxn>
                <a:cxn ang="0">
                  <a:pos x="1044" y="198"/>
                </a:cxn>
                <a:cxn ang="0">
                  <a:pos x="1080" y="198"/>
                </a:cxn>
                <a:cxn ang="0">
                  <a:pos x="1122" y="198"/>
                </a:cxn>
                <a:cxn ang="0">
                  <a:pos x="1164" y="204"/>
                </a:cxn>
                <a:cxn ang="0">
                  <a:pos x="1200" y="204"/>
                </a:cxn>
                <a:cxn ang="0">
                  <a:pos x="1242" y="204"/>
                </a:cxn>
                <a:cxn ang="0">
                  <a:pos x="1278" y="204"/>
                </a:cxn>
                <a:cxn ang="0">
                  <a:pos x="1320" y="204"/>
                </a:cxn>
                <a:cxn ang="0">
                  <a:pos x="1356" y="204"/>
                </a:cxn>
                <a:cxn ang="0">
                  <a:pos x="1398" y="204"/>
                </a:cxn>
                <a:cxn ang="0">
                  <a:pos x="1440" y="204"/>
                </a:cxn>
                <a:cxn ang="0">
                  <a:pos x="1476" y="204"/>
                </a:cxn>
                <a:cxn ang="0">
                  <a:pos x="1518" y="204"/>
                </a:cxn>
                <a:cxn ang="0">
                  <a:pos x="1554" y="204"/>
                </a:cxn>
              </a:cxnLst>
              <a:rect l="0" t="0" r="r" b="b"/>
              <a:pathLst>
                <a:path w="1554" h="204">
                  <a:moveTo>
                    <a:pt x="0" y="0"/>
                  </a:moveTo>
                  <a:lnTo>
                    <a:pt x="96" y="6"/>
                  </a:lnTo>
                  <a:lnTo>
                    <a:pt x="138" y="6"/>
                  </a:lnTo>
                  <a:lnTo>
                    <a:pt x="174" y="6"/>
                  </a:lnTo>
                  <a:lnTo>
                    <a:pt x="216" y="6"/>
                  </a:lnTo>
                  <a:lnTo>
                    <a:pt x="252" y="12"/>
                  </a:lnTo>
                  <a:lnTo>
                    <a:pt x="294" y="12"/>
                  </a:lnTo>
                  <a:lnTo>
                    <a:pt x="312" y="12"/>
                  </a:lnTo>
                  <a:lnTo>
                    <a:pt x="330" y="18"/>
                  </a:lnTo>
                  <a:lnTo>
                    <a:pt x="372" y="18"/>
                  </a:lnTo>
                  <a:lnTo>
                    <a:pt x="414" y="30"/>
                  </a:lnTo>
                  <a:lnTo>
                    <a:pt x="450" y="36"/>
                  </a:lnTo>
                  <a:lnTo>
                    <a:pt x="492" y="48"/>
                  </a:lnTo>
                  <a:lnTo>
                    <a:pt x="528" y="60"/>
                  </a:lnTo>
                  <a:lnTo>
                    <a:pt x="570" y="78"/>
                  </a:lnTo>
                  <a:lnTo>
                    <a:pt x="612" y="96"/>
                  </a:lnTo>
                  <a:lnTo>
                    <a:pt x="624" y="102"/>
                  </a:lnTo>
                  <a:lnTo>
                    <a:pt x="648" y="114"/>
                  </a:lnTo>
                  <a:lnTo>
                    <a:pt x="690" y="132"/>
                  </a:lnTo>
                  <a:lnTo>
                    <a:pt x="726" y="150"/>
                  </a:lnTo>
                  <a:lnTo>
                    <a:pt x="768" y="162"/>
                  </a:lnTo>
                  <a:lnTo>
                    <a:pt x="804" y="174"/>
                  </a:lnTo>
                  <a:lnTo>
                    <a:pt x="846" y="180"/>
                  </a:lnTo>
                  <a:lnTo>
                    <a:pt x="888" y="186"/>
                  </a:lnTo>
                  <a:lnTo>
                    <a:pt x="924" y="192"/>
                  </a:lnTo>
                  <a:lnTo>
                    <a:pt x="930" y="192"/>
                  </a:lnTo>
                  <a:lnTo>
                    <a:pt x="966" y="192"/>
                  </a:lnTo>
                  <a:lnTo>
                    <a:pt x="1002" y="198"/>
                  </a:lnTo>
                  <a:lnTo>
                    <a:pt x="1044" y="198"/>
                  </a:lnTo>
                  <a:lnTo>
                    <a:pt x="1080" y="198"/>
                  </a:lnTo>
                  <a:lnTo>
                    <a:pt x="1122" y="198"/>
                  </a:lnTo>
                  <a:lnTo>
                    <a:pt x="1164" y="204"/>
                  </a:lnTo>
                  <a:lnTo>
                    <a:pt x="1200" y="204"/>
                  </a:lnTo>
                  <a:lnTo>
                    <a:pt x="1242" y="204"/>
                  </a:lnTo>
                  <a:lnTo>
                    <a:pt x="1278" y="204"/>
                  </a:lnTo>
                  <a:lnTo>
                    <a:pt x="1320" y="204"/>
                  </a:lnTo>
                  <a:lnTo>
                    <a:pt x="1356" y="204"/>
                  </a:lnTo>
                  <a:lnTo>
                    <a:pt x="1398" y="204"/>
                  </a:lnTo>
                  <a:lnTo>
                    <a:pt x="1440" y="204"/>
                  </a:lnTo>
                  <a:lnTo>
                    <a:pt x="1476" y="204"/>
                  </a:lnTo>
                  <a:lnTo>
                    <a:pt x="1518" y="204"/>
                  </a:lnTo>
                  <a:lnTo>
                    <a:pt x="1554" y="204"/>
                  </a:lnTo>
                </a:path>
              </a:pathLst>
            </a:custGeom>
            <a:noFill/>
            <a:ln w="28575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</p:grpSp>
      <p:grpSp>
        <p:nvGrpSpPr>
          <p:cNvPr id="20492" name="Group 342"/>
          <p:cNvGrpSpPr>
            <a:grpSpLocks noChangeAspect="1"/>
          </p:cNvGrpSpPr>
          <p:nvPr/>
        </p:nvGrpSpPr>
        <p:grpSpPr bwMode="auto">
          <a:xfrm>
            <a:off x="3348038" y="1430338"/>
            <a:ext cx="3311525" cy="4000500"/>
            <a:chOff x="1973" y="901"/>
            <a:chExt cx="2086" cy="2520"/>
          </a:xfrm>
        </p:grpSpPr>
        <p:sp>
          <p:nvSpPr>
            <p:cNvPr id="171349" name="AutoShape 341"/>
            <p:cNvSpPr>
              <a:spLocks noChangeAspect="1" noChangeArrowheads="1" noTextEdit="1"/>
            </p:cNvSpPr>
            <p:nvPr/>
          </p:nvSpPr>
          <p:spPr bwMode="auto">
            <a:xfrm>
              <a:off x="2055" y="901"/>
              <a:ext cx="2004" cy="2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grpSp>
          <p:nvGrpSpPr>
            <p:cNvPr id="20494" name="Group 543"/>
            <p:cNvGrpSpPr>
              <a:grpSpLocks/>
            </p:cNvGrpSpPr>
            <p:nvPr/>
          </p:nvGrpSpPr>
          <p:grpSpPr bwMode="auto">
            <a:xfrm>
              <a:off x="2085" y="949"/>
              <a:ext cx="1884" cy="1254"/>
              <a:chOff x="2085" y="949"/>
              <a:chExt cx="1884" cy="1254"/>
            </a:xfrm>
          </p:grpSpPr>
          <p:sp>
            <p:nvSpPr>
              <p:cNvPr id="171351" name="Line 343"/>
              <p:cNvSpPr>
                <a:spLocks noChangeShapeType="1"/>
              </p:cNvSpPr>
              <p:nvPr/>
            </p:nvSpPr>
            <p:spPr bwMode="auto">
              <a:xfrm>
                <a:off x="2313" y="1093"/>
                <a:ext cx="1554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352" name="Line 344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554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353" name="Line 345"/>
              <p:cNvSpPr>
                <a:spLocks noChangeShapeType="1"/>
              </p:cNvSpPr>
              <p:nvPr/>
            </p:nvSpPr>
            <p:spPr bwMode="auto">
              <a:xfrm flipV="1">
                <a:off x="3867" y="1093"/>
                <a:ext cx="1" cy="85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354" name="Line 346"/>
              <p:cNvSpPr>
                <a:spLocks noChangeShapeType="1"/>
              </p:cNvSpPr>
              <p:nvPr/>
            </p:nvSpPr>
            <p:spPr bwMode="auto">
              <a:xfrm flipV="1">
                <a:off x="2313" y="1093"/>
                <a:ext cx="1" cy="85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355" name="Line 347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554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356" name="Line 348"/>
              <p:cNvSpPr>
                <a:spLocks noChangeShapeType="1"/>
              </p:cNvSpPr>
              <p:nvPr/>
            </p:nvSpPr>
            <p:spPr bwMode="auto">
              <a:xfrm flipV="1">
                <a:off x="2313" y="1093"/>
                <a:ext cx="1" cy="85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357" name="Line 349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358" name="Line 350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359" name="Line 351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360" name="Line 352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361" name="Line 353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362" name="Line 354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363" name="Line 355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364" name="Line 356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365" name="Line 357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366" name="Line 358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367" name="Line 359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368" name="Line 360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369" name="Line 361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370" name="Line 362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371" name="Line 363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372" name="Line 364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373" name="Line 365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374" name="Line 366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375" name="Line 367"/>
              <p:cNvSpPr>
                <a:spLocks noChangeShapeType="1"/>
              </p:cNvSpPr>
              <p:nvPr/>
            </p:nvSpPr>
            <p:spPr bwMode="auto">
              <a:xfrm flipV="1">
                <a:off x="2313" y="193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376" name="Line 368"/>
              <p:cNvSpPr>
                <a:spLocks noChangeShapeType="1"/>
              </p:cNvSpPr>
              <p:nvPr/>
            </p:nvSpPr>
            <p:spPr bwMode="auto">
              <a:xfrm>
                <a:off x="2313" y="1093"/>
                <a:ext cx="1" cy="12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377" name="Rectangle 369"/>
              <p:cNvSpPr>
                <a:spLocks noChangeArrowheads="1"/>
              </p:cNvSpPr>
              <p:nvPr/>
            </p:nvSpPr>
            <p:spPr bwMode="auto">
              <a:xfrm>
                <a:off x="2211" y="2029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1378" name="Rectangle 370"/>
              <p:cNvSpPr>
                <a:spLocks noChangeArrowheads="1"/>
              </p:cNvSpPr>
              <p:nvPr/>
            </p:nvSpPr>
            <p:spPr bwMode="auto">
              <a:xfrm>
                <a:off x="2343" y="1969"/>
                <a:ext cx="10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-3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1379" name="Line 371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380" name="Line 372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381" name="Line 373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382" name="Line 374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383" name="Line 375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384" name="Line 376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385" name="Line 377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386" name="Line 378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387" name="Line 379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388" name="Line 380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389" name="Line 381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390" name="Line 382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391" name="Line 383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392" name="Line 384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393" name="Line 385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394" name="Line 386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395" name="Line 387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396" name="Line 388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397" name="Line 389"/>
              <p:cNvSpPr>
                <a:spLocks noChangeShapeType="1"/>
              </p:cNvSpPr>
              <p:nvPr/>
            </p:nvSpPr>
            <p:spPr bwMode="auto">
              <a:xfrm flipV="1">
                <a:off x="2937" y="193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398" name="Line 390"/>
              <p:cNvSpPr>
                <a:spLocks noChangeShapeType="1"/>
              </p:cNvSpPr>
              <p:nvPr/>
            </p:nvSpPr>
            <p:spPr bwMode="auto">
              <a:xfrm>
                <a:off x="2937" y="1093"/>
                <a:ext cx="1" cy="12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399" name="Rectangle 391"/>
              <p:cNvSpPr>
                <a:spLocks noChangeArrowheads="1"/>
              </p:cNvSpPr>
              <p:nvPr/>
            </p:nvSpPr>
            <p:spPr bwMode="auto">
              <a:xfrm>
                <a:off x="2835" y="2029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1400" name="Rectangle 392"/>
              <p:cNvSpPr>
                <a:spLocks noChangeArrowheads="1"/>
              </p:cNvSpPr>
              <p:nvPr/>
            </p:nvSpPr>
            <p:spPr bwMode="auto">
              <a:xfrm>
                <a:off x="2967" y="1969"/>
                <a:ext cx="84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-1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1401" name="Line 393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02" name="Line 394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03" name="Line 395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04" name="Line 396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05" name="Line 397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06" name="Line 398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07" name="Line 399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08" name="Line 400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09" name="Line 401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10" name="Line 402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11" name="Line 403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12" name="Line 404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13" name="Line 405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14" name="Line 406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15" name="Line 407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16" name="Line 408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17" name="Line 409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18" name="Line 410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19" name="Line 411"/>
              <p:cNvSpPr>
                <a:spLocks noChangeShapeType="1"/>
              </p:cNvSpPr>
              <p:nvPr/>
            </p:nvSpPr>
            <p:spPr bwMode="auto">
              <a:xfrm flipV="1">
                <a:off x="3243" y="193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20" name="Line 412"/>
              <p:cNvSpPr>
                <a:spLocks noChangeShapeType="1"/>
              </p:cNvSpPr>
              <p:nvPr/>
            </p:nvSpPr>
            <p:spPr bwMode="auto">
              <a:xfrm>
                <a:off x="3243" y="1093"/>
                <a:ext cx="1" cy="12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21" name="Rectangle 413"/>
              <p:cNvSpPr>
                <a:spLocks noChangeArrowheads="1"/>
              </p:cNvSpPr>
              <p:nvPr/>
            </p:nvSpPr>
            <p:spPr bwMode="auto">
              <a:xfrm>
                <a:off x="3153" y="2029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1422" name="Rectangle 414"/>
              <p:cNvSpPr>
                <a:spLocks noChangeArrowheads="1"/>
              </p:cNvSpPr>
              <p:nvPr/>
            </p:nvSpPr>
            <p:spPr bwMode="auto">
              <a:xfrm>
                <a:off x="3285" y="1969"/>
                <a:ext cx="6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1423" name="Line 415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24" name="Line 416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25" name="Line 417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26" name="Line 418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27" name="Line 419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28" name="Line 420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29" name="Line 421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30" name="Line 422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31" name="Line 423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32" name="Line 424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33" name="Line 425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34" name="Line 426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35" name="Line 427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36" name="Line 428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37" name="Line 429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38" name="Line 430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39" name="Line 431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40" name="Line 432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41" name="Line 433"/>
              <p:cNvSpPr>
                <a:spLocks noChangeShapeType="1"/>
              </p:cNvSpPr>
              <p:nvPr/>
            </p:nvSpPr>
            <p:spPr bwMode="auto">
              <a:xfrm flipV="1">
                <a:off x="3867" y="193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42" name="Line 434"/>
              <p:cNvSpPr>
                <a:spLocks noChangeShapeType="1"/>
              </p:cNvSpPr>
              <p:nvPr/>
            </p:nvSpPr>
            <p:spPr bwMode="auto">
              <a:xfrm>
                <a:off x="3867" y="1093"/>
                <a:ext cx="1" cy="12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43" name="Rectangle 435"/>
              <p:cNvSpPr>
                <a:spLocks noChangeArrowheads="1"/>
              </p:cNvSpPr>
              <p:nvPr/>
            </p:nvSpPr>
            <p:spPr bwMode="auto">
              <a:xfrm>
                <a:off x="3777" y="2029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1444" name="Rectangle 436"/>
              <p:cNvSpPr>
                <a:spLocks noChangeArrowheads="1"/>
              </p:cNvSpPr>
              <p:nvPr/>
            </p:nvSpPr>
            <p:spPr bwMode="auto">
              <a:xfrm>
                <a:off x="3909" y="1969"/>
                <a:ext cx="6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2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1445" name="Line 437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46" name="Line 438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47" name="Line 439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48" name="Line 440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49" name="Line 441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50" name="Line 442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51" name="Line 443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52" name="Line 444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53" name="Line 445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54" name="Line 446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55" name="Line 447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56" name="Line 448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57" name="Line 449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58" name="Line 450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59" name="Line 451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60" name="Line 452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61" name="Line 453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62" name="Line 454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63" name="Line 455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64" name="Line 456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65" name="Line 457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66" name="Line 458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67" name="Line 459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68" name="Line 460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69" name="Line 461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70" name="Line 462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71" name="Line 463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72" name="Line 464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73" name="Line 465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74" name="Line 466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75" name="Line 467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76" name="Line 468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77" name="Line 469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78" name="Line 470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79" name="Line 471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80" name="Line 472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81" name="Line 473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8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82" name="Line 474"/>
              <p:cNvSpPr>
                <a:spLocks noChangeShapeType="1"/>
              </p:cNvSpPr>
              <p:nvPr/>
            </p:nvSpPr>
            <p:spPr bwMode="auto">
              <a:xfrm flipH="1">
                <a:off x="3849" y="1951"/>
                <a:ext cx="18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83" name="Rectangle 475"/>
              <p:cNvSpPr>
                <a:spLocks noChangeArrowheads="1"/>
              </p:cNvSpPr>
              <p:nvPr/>
            </p:nvSpPr>
            <p:spPr bwMode="auto">
              <a:xfrm>
                <a:off x="2085" y="1867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1484" name="Rectangle 476"/>
              <p:cNvSpPr>
                <a:spLocks noChangeArrowheads="1"/>
              </p:cNvSpPr>
              <p:nvPr/>
            </p:nvSpPr>
            <p:spPr bwMode="auto">
              <a:xfrm>
                <a:off x="2217" y="1807"/>
                <a:ext cx="10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-8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1485" name="Line 477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86" name="Line 478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87" name="Line 479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88" name="Line 480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89" name="Line 481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90" name="Line 482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91" name="Line 483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92" name="Line 484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93" name="Line 485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94" name="Line 486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95" name="Line 487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96" name="Line 488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97" name="Line 489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98" name="Line 490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499" name="Line 491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500" name="Line 492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501" name="Line 493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502" name="Line 494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503" name="Line 495"/>
              <p:cNvSpPr>
                <a:spLocks noChangeShapeType="1"/>
              </p:cNvSpPr>
              <p:nvPr/>
            </p:nvSpPr>
            <p:spPr bwMode="auto">
              <a:xfrm>
                <a:off x="2313" y="1375"/>
                <a:ext cx="18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504" name="Line 496"/>
              <p:cNvSpPr>
                <a:spLocks noChangeShapeType="1"/>
              </p:cNvSpPr>
              <p:nvPr/>
            </p:nvSpPr>
            <p:spPr bwMode="auto">
              <a:xfrm flipH="1">
                <a:off x="3849" y="1375"/>
                <a:ext cx="18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505" name="Rectangle 497"/>
              <p:cNvSpPr>
                <a:spLocks noChangeArrowheads="1"/>
              </p:cNvSpPr>
              <p:nvPr/>
            </p:nvSpPr>
            <p:spPr bwMode="auto">
              <a:xfrm>
                <a:off x="2085" y="1291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1506" name="Rectangle 498"/>
              <p:cNvSpPr>
                <a:spLocks noChangeArrowheads="1"/>
              </p:cNvSpPr>
              <p:nvPr/>
            </p:nvSpPr>
            <p:spPr bwMode="auto">
              <a:xfrm>
                <a:off x="2217" y="1231"/>
                <a:ext cx="6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1507" name="Line 499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508" name="Line 500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509" name="Line 501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510" name="Line 502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511" name="Line 503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512" name="Line 504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513" name="Line 505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514" name="Line 506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515" name="Line 507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516" name="Line 508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517" name="Line 509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518" name="Line 510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519" name="Line 511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520" name="Line 512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521" name="Line 513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522" name="Line 514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523" name="Line 515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524" name="Line 516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525" name="Line 517"/>
              <p:cNvSpPr>
                <a:spLocks noChangeShapeType="1"/>
              </p:cNvSpPr>
              <p:nvPr/>
            </p:nvSpPr>
            <p:spPr bwMode="auto">
              <a:xfrm>
                <a:off x="2313" y="1093"/>
                <a:ext cx="18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526" name="Line 518"/>
              <p:cNvSpPr>
                <a:spLocks noChangeShapeType="1"/>
              </p:cNvSpPr>
              <p:nvPr/>
            </p:nvSpPr>
            <p:spPr bwMode="auto">
              <a:xfrm flipH="1">
                <a:off x="3849" y="1093"/>
                <a:ext cx="18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527" name="Rectangle 519"/>
              <p:cNvSpPr>
                <a:spLocks noChangeArrowheads="1"/>
              </p:cNvSpPr>
              <p:nvPr/>
            </p:nvSpPr>
            <p:spPr bwMode="auto">
              <a:xfrm>
                <a:off x="2085" y="1009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1528" name="Rectangle 520"/>
              <p:cNvSpPr>
                <a:spLocks noChangeArrowheads="1"/>
              </p:cNvSpPr>
              <p:nvPr/>
            </p:nvSpPr>
            <p:spPr bwMode="auto">
              <a:xfrm>
                <a:off x="2217" y="949"/>
                <a:ext cx="6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4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71529" name="Line 521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530" name="Line 522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531" name="Line 523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532" name="Line 524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533" name="Line 525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534" name="Line 526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535" name="Line 527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536" name="Line 528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537" name="Line 529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538" name="Line 530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539" name="Line 531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540" name="Line 532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541" name="Line 533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542" name="Line 534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543" name="Line 535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544" name="Line 536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545" name="Line 537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546" name="Line 538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547" name="Line 539"/>
              <p:cNvSpPr>
                <a:spLocks noChangeShapeType="1"/>
              </p:cNvSpPr>
              <p:nvPr/>
            </p:nvSpPr>
            <p:spPr bwMode="auto">
              <a:xfrm>
                <a:off x="2313" y="1093"/>
                <a:ext cx="1554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548" name="Line 540"/>
              <p:cNvSpPr>
                <a:spLocks noChangeShapeType="1"/>
              </p:cNvSpPr>
              <p:nvPr/>
            </p:nvSpPr>
            <p:spPr bwMode="auto">
              <a:xfrm>
                <a:off x="2313" y="1951"/>
                <a:ext cx="1554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549" name="Line 541"/>
              <p:cNvSpPr>
                <a:spLocks noChangeShapeType="1"/>
              </p:cNvSpPr>
              <p:nvPr/>
            </p:nvSpPr>
            <p:spPr bwMode="auto">
              <a:xfrm flipV="1">
                <a:off x="3867" y="1093"/>
                <a:ext cx="1" cy="85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71550" name="Line 542"/>
              <p:cNvSpPr>
                <a:spLocks noChangeShapeType="1"/>
              </p:cNvSpPr>
              <p:nvPr/>
            </p:nvSpPr>
            <p:spPr bwMode="auto">
              <a:xfrm flipV="1">
                <a:off x="2313" y="1093"/>
                <a:ext cx="1" cy="85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</p:grpSp>
        <p:sp>
          <p:nvSpPr>
            <p:cNvPr id="171552" name="Freeform 544"/>
            <p:cNvSpPr>
              <a:spLocks/>
            </p:cNvSpPr>
            <p:nvPr/>
          </p:nvSpPr>
          <p:spPr bwMode="auto">
            <a:xfrm>
              <a:off x="2313" y="1375"/>
              <a:ext cx="1554" cy="1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0"/>
                </a:cxn>
                <a:cxn ang="0">
                  <a:pos x="138" y="0"/>
                </a:cxn>
                <a:cxn ang="0">
                  <a:pos x="174" y="0"/>
                </a:cxn>
                <a:cxn ang="0">
                  <a:pos x="216" y="0"/>
                </a:cxn>
                <a:cxn ang="0">
                  <a:pos x="252" y="0"/>
                </a:cxn>
                <a:cxn ang="0">
                  <a:pos x="294" y="0"/>
                </a:cxn>
                <a:cxn ang="0">
                  <a:pos x="312" y="0"/>
                </a:cxn>
                <a:cxn ang="0">
                  <a:pos x="330" y="0"/>
                </a:cxn>
                <a:cxn ang="0">
                  <a:pos x="372" y="0"/>
                </a:cxn>
                <a:cxn ang="0">
                  <a:pos x="414" y="0"/>
                </a:cxn>
                <a:cxn ang="0">
                  <a:pos x="450" y="0"/>
                </a:cxn>
                <a:cxn ang="0">
                  <a:pos x="492" y="0"/>
                </a:cxn>
                <a:cxn ang="0">
                  <a:pos x="528" y="0"/>
                </a:cxn>
                <a:cxn ang="0">
                  <a:pos x="570" y="0"/>
                </a:cxn>
                <a:cxn ang="0">
                  <a:pos x="612" y="0"/>
                </a:cxn>
                <a:cxn ang="0">
                  <a:pos x="624" y="0"/>
                </a:cxn>
                <a:cxn ang="0">
                  <a:pos x="648" y="0"/>
                </a:cxn>
                <a:cxn ang="0">
                  <a:pos x="690" y="0"/>
                </a:cxn>
                <a:cxn ang="0">
                  <a:pos x="726" y="0"/>
                </a:cxn>
                <a:cxn ang="0">
                  <a:pos x="768" y="0"/>
                </a:cxn>
                <a:cxn ang="0">
                  <a:pos x="804" y="0"/>
                </a:cxn>
                <a:cxn ang="0">
                  <a:pos x="846" y="0"/>
                </a:cxn>
                <a:cxn ang="0">
                  <a:pos x="888" y="0"/>
                </a:cxn>
                <a:cxn ang="0">
                  <a:pos x="924" y="0"/>
                </a:cxn>
                <a:cxn ang="0">
                  <a:pos x="930" y="0"/>
                </a:cxn>
                <a:cxn ang="0">
                  <a:pos x="966" y="0"/>
                </a:cxn>
                <a:cxn ang="0">
                  <a:pos x="1002" y="0"/>
                </a:cxn>
                <a:cxn ang="0">
                  <a:pos x="1044" y="0"/>
                </a:cxn>
                <a:cxn ang="0">
                  <a:pos x="1080" y="0"/>
                </a:cxn>
                <a:cxn ang="0">
                  <a:pos x="1122" y="6"/>
                </a:cxn>
                <a:cxn ang="0">
                  <a:pos x="1164" y="12"/>
                </a:cxn>
                <a:cxn ang="0">
                  <a:pos x="1200" y="30"/>
                </a:cxn>
                <a:cxn ang="0">
                  <a:pos x="1242" y="42"/>
                </a:cxn>
                <a:cxn ang="0">
                  <a:pos x="1278" y="60"/>
                </a:cxn>
                <a:cxn ang="0">
                  <a:pos x="1320" y="78"/>
                </a:cxn>
                <a:cxn ang="0">
                  <a:pos x="1356" y="96"/>
                </a:cxn>
                <a:cxn ang="0">
                  <a:pos x="1398" y="114"/>
                </a:cxn>
                <a:cxn ang="0">
                  <a:pos x="1440" y="132"/>
                </a:cxn>
                <a:cxn ang="0">
                  <a:pos x="1476" y="150"/>
                </a:cxn>
                <a:cxn ang="0">
                  <a:pos x="1518" y="174"/>
                </a:cxn>
                <a:cxn ang="0">
                  <a:pos x="1554" y="186"/>
                </a:cxn>
              </a:cxnLst>
              <a:rect l="0" t="0" r="r" b="b"/>
              <a:pathLst>
                <a:path w="1554" h="186">
                  <a:moveTo>
                    <a:pt x="0" y="0"/>
                  </a:moveTo>
                  <a:lnTo>
                    <a:pt x="96" y="0"/>
                  </a:lnTo>
                  <a:lnTo>
                    <a:pt x="138" y="0"/>
                  </a:lnTo>
                  <a:lnTo>
                    <a:pt x="174" y="0"/>
                  </a:lnTo>
                  <a:lnTo>
                    <a:pt x="216" y="0"/>
                  </a:lnTo>
                  <a:lnTo>
                    <a:pt x="252" y="0"/>
                  </a:lnTo>
                  <a:lnTo>
                    <a:pt x="294" y="0"/>
                  </a:lnTo>
                  <a:lnTo>
                    <a:pt x="312" y="0"/>
                  </a:lnTo>
                  <a:lnTo>
                    <a:pt x="330" y="0"/>
                  </a:lnTo>
                  <a:lnTo>
                    <a:pt x="372" y="0"/>
                  </a:lnTo>
                  <a:lnTo>
                    <a:pt x="414" y="0"/>
                  </a:lnTo>
                  <a:lnTo>
                    <a:pt x="450" y="0"/>
                  </a:lnTo>
                  <a:lnTo>
                    <a:pt x="492" y="0"/>
                  </a:lnTo>
                  <a:lnTo>
                    <a:pt x="528" y="0"/>
                  </a:lnTo>
                  <a:lnTo>
                    <a:pt x="570" y="0"/>
                  </a:lnTo>
                  <a:lnTo>
                    <a:pt x="612" y="0"/>
                  </a:lnTo>
                  <a:lnTo>
                    <a:pt x="624" y="0"/>
                  </a:lnTo>
                  <a:lnTo>
                    <a:pt x="648" y="0"/>
                  </a:lnTo>
                  <a:lnTo>
                    <a:pt x="690" y="0"/>
                  </a:lnTo>
                  <a:lnTo>
                    <a:pt x="726" y="0"/>
                  </a:lnTo>
                  <a:lnTo>
                    <a:pt x="768" y="0"/>
                  </a:lnTo>
                  <a:lnTo>
                    <a:pt x="804" y="0"/>
                  </a:lnTo>
                  <a:lnTo>
                    <a:pt x="846" y="0"/>
                  </a:lnTo>
                  <a:lnTo>
                    <a:pt x="888" y="0"/>
                  </a:lnTo>
                  <a:lnTo>
                    <a:pt x="924" y="0"/>
                  </a:lnTo>
                  <a:lnTo>
                    <a:pt x="930" y="0"/>
                  </a:lnTo>
                  <a:lnTo>
                    <a:pt x="966" y="0"/>
                  </a:lnTo>
                  <a:lnTo>
                    <a:pt x="1002" y="0"/>
                  </a:lnTo>
                  <a:lnTo>
                    <a:pt x="1044" y="0"/>
                  </a:lnTo>
                  <a:lnTo>
                    <a:pt x="1080" y="0"/>
                  </a:lnTo>
                  <a:lnTo>
                    <a:pt x="1122" y="6"/>
                  </a:lnTo>
                  <a:lnTo>
                    <a:pt x="1164" y="12"/>
                  </a:lnTo>
                  <a:lnTo>
                    <a:pt x="1200" y="30"/>
                  </a:lnTo>
                  <a:lnTo>
                    <a:pt x="1242" y="42"/>
                  </a:lnTo>
                  <a:lnTo>
                    <a:pt x="1278" y="60"/>
                  </a:lnTo>
                  <a:lnTo>
                    <a:pt x="1320" y="78"/>
                  </a:lnTo>
                  <a:lnTo>
                    <a:pt x="1356" y="96"/>
                  </a:lnTo>
                  <a:lnTo>
                    <a:pt x="1398" y="114"/>
                  </a:lnTo>
                  <a:lnTo>
                    <a:pt x="1440" y="132"/>
                  </a:lnTo>
                  <a:lnTo>
                    <a:pt x="1476" y="150"/>
                  </a:lnTo>
                  <a:lnTo>
                    <a:pt x="1518" y="174"/>
                  </a:lnTo>
                  <a:lnTo>
                    <a:pt x="1554" y="186"/>
                  </a:lnTo>
                </a:path>
              </a:pathLst>
            </a:custGeom>
            <a:noFill/>
            <a:ln w="28575" cap="flat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553" name="Line 545"/>
            <p:cNvSpPr>
              <a:spLocks noChangeShapeType="1"/>
            </p:cNvSpPr>
            <p:nvPr/>
          </p:nvSpPr>
          <p:spPr bwMode="auto">
            <a:xfrm>
              <a:off x="2313" y="2287"/>
              <a:ext cx="1554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554" name="Line 546"/>
            <p:cNvSpPr>
              <a:spLocks noChangeShapeType="1"/>
            </p:cNvSpPr>
            <p:nvPr/>
          </p:nvSpPr>
          <p:spPr bwMode="auto">
            <a:xfrm>
              <a:off x="2313" y="3145"/>
              <a:ext cx="1554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555" name="Line 547"/>
            <p:cNvSpPr>
              <a:spLocks noChangeShapeType="1"/>
            </p:cNvSpPr>
            <p:nvPr/>
          </p:nvSpPr>
          <p:spPr bwMode="auto">
            <a:xfrm flipV="1">
              <a:off x="3867" y="2287"/>
              <a:ext cx="1" cy="85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556" name="Line 548"/>
            <p:cNvSpPr>
              <a:spLocks noChangeShapeType="1"/>
            </p:cNvSpPr>
            <p:nvPr/>
          </p:nvSpPr>
          <p:spPr bwMode="auto">
            <a:xfrm flipV="1">
              <a:off x="2313" y="2287"/>
              <a:ext cx="1" cy="85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557" name="Line 549"/>
            <p:cNvSpPr>
              <a:spLocks noChangeShapeType="1"/>
            </p:cNvSpPr>
            <p:nvPr/>
          </p:nvSpPr>
          <p:spPr bwMode="auto">
            <a:xfrm>
              <a:off x="2313" y="3145"/>
              <a:ext cx="1554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558" name="Line 550"/>
            <p:cNvSpPr>
              <a:spLocks noChangeShapeType="1"/>
            </p:cNvSpPr>
            <p:nvPr/>
          </p:nvSpPr>
          <p:spPr bwMode="auto">
            <a:xfrm flipV="1">
              <a:off x="2313" y="2287"/>
              <a:ext cx="1" cy="85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559" name="Line 551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560" name="Line 552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561" name="Line 553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562" name="Line 554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563" name="Line 555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564" name="Line 556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565" name="Line 557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566" name="Line 558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567" name="Line 559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568" name="Line 560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569" name="Line 561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570" name="Line 562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571" name="Line 563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572" name="Line 564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573" name="Line 565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574" name="Line 566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575" name="Line 567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576" name="Line 568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577" name="Line 569"/>
            <p:cNvSpPr>
              <a:spLocks noChangeShapeType="1"/>
            </p:cNvSpPr>
            <p:nvPr/>
          </p:nvSpPr>
          <p:spPr bwMode="auto">
            <a:xfrm flipV="1">
              <a:off x="2313" y="3127"/>
              <a:ext cx="1" cy="1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578" name="Line 570"/>
            <p:cNvSpPr>
              <a:spLocks noChangeShapeType="1"/>
            </p:cNvSpPr>
            <p:nvPr/>
          </p:nvSpPr>
          <p:spPr bwMode="auto">
            <a:xfrm>
              <a:off x="2313" y="2287"/>
              <a:ext cx="1" cy="12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579" name="Rectangle 571"/>
            <p:cNvSpPr>
              <a:spLocks noChangeArrowheads="1"/>
            </p:cNvSpPr>
            <p:nvPr/>
          </p:nvSpPr>
          <p:spPr bwMode="auto">
            <a:xfrm>
              <a:off x="2211" y="3223"/>
              <a:ext cx="15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10</a:t>
              </a:r>
              <a:endParaRPr lang="en-US" sz="2000">
                <a:latin typeface="+mn-lt"/>
              </a:endParaRPr>
            </a:p>
          </p:txBody>
        </p:sp>
        <p:sp>
          <p:nvSpPr>
            <p:cNvPr id="171580" name="Rectangle 572"/>
            <p:cNvSpPr>
              <a:spLocks noChangeArrowheads="1"/>
            </p:cNvSpPr>
            <p:nvPr/>
          </p:nvSpPr>
          <p:spPr bwMode="auto">
            <a:xfrm>
              <a:off x="2343" y="3163"/>
              <a:ext cx="100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200">
                  <a:solidFill>
                    <a:srgbClr val="FFFF00"/>
                  </a:solidFill>
                  <a:latin typeface="+mn-lt"/>
                </a:rPr>
                <a:t>-3</a:t>
              </a:r>
              <a:endParaRPr lang="en-US" sz="2000">
                <a:latin typeface="+mn-lt"/>
              </a:endParaRPr>
            </a:p>
          </p:txBody>
        </p:sp>
        <p:sp>
          <p:nvSpPr>
            <p:cNvPr id="171581" name="Line 573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582" name="Line 574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583" name="Line 575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584" name="Line 576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585" name="Line 577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586" name="Line 578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587" name="Line 579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588" name="Line 580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589" name="Line 581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590" name="Line 582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591" name="Line 583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592" name="Line 584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593" name="Line 585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594" name="Line 586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595" name="Line 587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596" name="Line 588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597" name="Line 589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598" name="Line 590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599" name="Line 591"/>
            <p:cNvSpPr>
              <a:spLocks noChangeShapeType="1"/>
            </p:cNvSpPr>
            <p:nvPr/>
          </p:nvSpPr>
          <p:spPr bwMode="auto">
            <a:xfrm flipV="1">
              <a:off x="2937" y="3127"/>
              <a:ext cx="1" cy="1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00" name="Line 592"/>
            <p:cNvSpPr>
              <a:spLocks noChangeShapeType="1"/>
            </p:cNvSpPr>
            <p:nvPr/>
          </p:nvSpPr>
          <p:spPr bwMode="auto">
            <a:xfrm>
              <a:off x="2937" y="2287"/>
              <a:ext cx="1" cy="12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01" name="Rectangle 593"/>
            <p:cNvSpPr>
              <a:spLocks noChangeArrowheads="1"/>
            </p:cNvSpPr>
            <p:nvPr/>
          </p:nvSpPr>
          <p:spPr bwMode="auto">
            <a:xfrm>
              <a:off x="2835" y="3223"/>
              <a:ext cx="15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10</a:t>
              </a:r>
              <a:endParaRPr lang="en-US" sz="2000">
                <a:latin typeface="+mn-lt"/>
              </a:endParaRPr>
            </a:p>
          </p:txBody>
        </p:sp>
        <p:sp>
          <p:nvSpPr>
            <p:cNvPr id="171602" name="Rectangle 594"/>
            <p:cNvSpPr>
              <a:spLocks noChangeArrowheads="1"/>
            </p:cNvSpPr>
            <p:nvPr/>
          </p:nvSpPr>
          <p:spPr bwMode="auto">
            <a:xfrm>
              <a:off x="2967" y="3163"/>
              <a:ext cx="84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200">
                  <a:solidFill>
                    <a:srgbClr val="FFFF00"/>
                  </a:solidFill>
                  <a:latin typeface="+mn-lt"/>
                </a:rPr>
                <a:t>-1</a:t>
              </a:r>
              <a:endParaRPr lang="en-US" sz="2000">
                <a:latin typeface="+mn-lt"/>
              </a:endParaRPr>
            </a:p>
          </p:txBody>
        </p:sp>
        <p:sp>
          <p:nvSpPr>
            <p:cNvPr id="171603" name="Line 595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04" name="Line 596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05" name="Line 597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06" name="Line 598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07" name="Line 599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08" name="Line 600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09" name="Line 601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10" name="Line 602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11" name="Line 603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12" name="Line 604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13" name="Line 605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14" name="Line 606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15" name="Line 607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16" name="Line 608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17" name="Line 609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18" name="Line 610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19" name="Line 611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20" name="Line 612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21" name="Line 613"/>
            <p:cNvSpPr>
              <a:spLocks noChangeShapeType="1"/>
            </p:cNvSpPr>
            <p:nvPr/>
          </p:nvSpPr>
          <p:spPr bwMode="auto">
            <a:xfrm flipV="1">
              <a:off x="3243" y="3127"/>
              <a:ext cx="1" cy="1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22" name="Line 614"/>
            <p:cNvSpPr>
              <a:spLocks noChangeShapeType="1"/>
            </p:cNvSpPr>
            <p:nvPr/>
          </p:nvSpPr>
          <p:spPr bwMode="auto">
            <a:xfrm>
              <a:off x="3243" y="2287"/>
              <a:ext cx="1" cy="12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23" name="Rectangle 615"/>
            <p:cNvSpPr>
              <a:spLocks noChangeArrowheads="1"/>
            </p:cNvSpPr>
            <p:nvPr/>
          </p:nvSpPr>
          <p:spPr bwMode="auto">
            <a:xfrm>
              <a:off x="3153" y="3223"/>
              <a:ext cx="15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10</a:t>
              </a:r>
              <a:endParaRPr lang="en-US" sz="2000">
                <a:latin typeface="+mn-lt"/>
              </a:endParaRPr>
            </a:p>
          </p:txBody>
        </p:sp>
        <p:sp>
          <p:nvSpPr>
            <p:cNvPr id="171624" name="Rectangle 616"/>
            <p:cNvSpPr>
              <a:spLocks noChangeArrowheads="1"/>
            </p:cNvSpPr>
            <p:nvPr/>
          </p:nvSpPr>
          <p:spPr bwMode="auto">
            <a:xfrm>
              <a:off x="3285" y="3163"/>
              <a:ext cx="60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200">
                  <a:solidFill>
                    <a:srgbClr val="FFFF00"/>
                  </a:solidFill>
                  <a:latin typeface="+mn-lt"/>
                </a:rPr>
                <a:t>0</a:t>
              </a:r>
              <a:endParaRPr lang="en-US" sz="2000">
                <a:latin typeface="+mn-lt"/>
              </a:endParaRPr>
            </a:p>
          </p:txBody>
        </p:sp>
        <p:sp>
          <p:nvSpPr>
            <p:cNvPr id="171625" name="Line 617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26" name="Line 618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27" name="Line 619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28" name="Line 620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29" name="Line 621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30" name="Line 622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31" name="Line 623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32" name="Line 624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33" name="Line 625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34" name="Line 626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35" name="Line 627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36" name="Line 628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37" name="Line 629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38" name="Line 630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39" name="Line 631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40" name="Line 632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41" name="Line 633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42" name="Line 634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43" name="Line 635"/>
            <p:cNvSpPr>
              <a:spLocks noChangeShapeType="1"/>
            </p:cNvSpPr>
            <p:nvPr/>
          </p:nvSpPr>
          <p:spPr bwMode="auto">
            <a:xfrm flipV="1">
              <a:off x="3867" y="3127"/>
              <a:ext cx="1" cy="1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44" name="Line 636"/>
            <p:cNvSpPr>
              <a:spLocks noChangeShapeType="1"/>
            </p:cNvSpPr>
            <p:nvPr/>
          </p:nvSpPr>
          <p:spPr bwMode="auto">
            <a:xfrm>
              <a:off x="3867" y="2287"/>
              <a:ext cx="1" cy="12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45" name="Rectangle 637"/>
            <p:cNvSpPr>
              <a:spLocks noChangeArrowheads="1"/>
            </p:cNvSpPr>
            <p:nvPr/>
          </p:nvSpPr>
          <p:spPr bwMode="auto">
            <a:xfrm>
              <a:off x="3777" y="3223"/>
              <a:ext cx="15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10</a:t>
              </a:r>
              <a:endParaRPr lang="en-US" sz="2000">
                <a:latin typeface="+mn-lt"/>
              </a:endParaRPr>
            </a:p>
          </p:txBody>
        </p:sp>
        <p:sp>
          <p:nvSpPr>
            <p:cNvPr id="171646" name="Rectangle 638"/>
            <p:cNvSpPr>
              <a:spLocks noChangeArrowheads="1"/>
            </p:cNvSpPr>
            <p:nvPr/>
          </p:nvSpPr>
          <p:spPr bwMode="auto">
            <a:xfrm>
              <a:off x="3909" y="3163"/>
              <a:ext cx="60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200">
                  <a:solidFill>
                    <a:srgbClr val="FFFF00"/>
                  </a:solidFill>
                  <a:latin typeface="+mn-lt"/>
                </a:rPr>
                <a:t>2</a:t>
              </a:r>
              <a:endParaRPr lang="en-US" sz="2000">
                <a:latin typeface="+mn-lt"/>
              </a:endParaRPr>
            </a:p>
          </p:txBody>
        </p:sp>
        <p:sp>
          <p:nvSpPr>
            <p:cNvPr id="171647" name="Line 639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48" name="Line 640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49" name="Line 641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50" name="Line 642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51" name="Line 643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52" name="Line 644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53" name="Line 645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54" name="Line 646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55" name="Line 647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56" name="Line 648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57" name="Line 649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58" name="Line 650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59" name="Line 651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60" name="Line 652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61" name="Line 653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62" name="Line 654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63" name="Line 655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64" name="Line 656"/>
            <p:cNvSpPr>
              <a:spLocks noChangeShapeType="1"/>
            </p:cNvSpPr>
            <p:nvPr/>
          </p:nvSpPr>
          <p:spPr bwMode="auto">
            <a:xfrm>
              <a:off x="2313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65" name="Line 657"/>
            <p:cNvSpPr>
              <a:spLocks noChangeShapeType="1"/>
            </p:cNvSpPr>
            <p:nvPr/>
          </p:nvSpPr>
          <p:spPr bwMode="auto">
            <a:xfrm>
              <a:off x="2313" y="3121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66" name="Line 658"/>
            <p:cNvSpPr>
              <a:spLocks noChangeShapeType="1"/>
            </p:cNvSpPr>
            <p:nvPr/>
          </p:nvSpPr>
          <p:spPr bwMode="auto">
            <a:xfrm flipH="1">
              <a:off x="3849" y="3121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67" name="Rectangle 659"/>
            <p:cNvSpPr>
              <a:spLocks noChangeArrowheads="1"/>
            </p:cNvSpPr>
            <p:nvPr/>
          </p:nvSpPr>
          <p:spPr bwMode="auto">
            <a:xfrm>
              <a:off x="1973" y="3037"/>
              <a:ext cx="32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-360</a:t>
              </a:r>
              <a:endParaRPr lang="en-US" sz="2000">
                <a:latin typeface="+mn-lt"/>
              </a:endParaRPr>
            </a:p>
          </p:txBody>
        </p:sp>
        <p:sp>
          <p:nvSpPr>
            <p:cNvPr id="171668" name="Line 660"/>
            <p:cNvSpPr>
              <a:spLocks noChangeShapeType="1"/>
            </p:cNvSpPr>
            <p:nvPr/>
          </p:nvSpPr>
          <p:spPr bwMode="auto">
            <a:xfrm>
              <a:off x="2313" y="2917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69" name="Line 661"/>
            <p:cNvSpPr>
              <a:spLocks noChangeShapeType="1"/>
            </p:cNvSpPr>
            <p:nvPr/>
          </p:nvSpPr>
          <p:spPr bwMode="auto">
            <a:xfrm flipH="1">
              <a:off x="3849" y="2917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70" name="Rectangle 662"/>
            <p:cNvSpPr>
              <a:spLocks noChangeArrowheads="1"/>
            </p:cNvSpPr>
            <p:nvPr/>
          </p:nvSpPr>
          <p:spPr bwMode="auto">
            <a:xfrm>
              <a:off x="1973" y="2833"/>
              <a:ext cx="32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-270</a:t>
              </a:r>
              <a:endParaRPr lang="en-US" sz="2000">
                <a:latin typeface="+mn-lt"/>
              </a:endParaRPr>
            </a:p>
          </p:txBody>
        </p:sp>
        <p:sp>
          <p:nvSpPr>
            <p:cNvPr id="171671" name="Line 663"/>
            <p:cNvSpPr>
              <a:spLocks noChangeShapeType="1"/>
            </p:cNvSpPr>
            <p:nvPr/>
          </p:nvSpPr>
          <p:spPr bwMode="auto">
            <a:xfrm>
              <a:off x="2313" y="2713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72" name="Line 664"/>
            <p:cNvSpPr>
              <a:spLocks noChangeShapeType="1"/>
            </p:cNvSpPr>
            <p:nvPr/>
          </p:nvSpPr>
          <p:spPr bwMode="auto">
            <a:xfrm flipH="1">
              <a:off x="3849" y="2713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73" name="Rectangle 665"/>
            <p:cNvSpPr>
              <a:spLocks noChangeArrowheads="1"/>
            </p:cNvSpPr>
            <p:nvPr/>
          </p:nvSpPr>
          <p:spPr bwMode="auto">
            <a:xfrm>
              <a:off x="1973" y="2629"/>
              <a:ext cx="30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-180</a:t>
              </a:r>
              <a:endParaRPr lang="en-US" sz="2000">
                <a:latin typeface="+mn-lt"/>
              </a:endParaRPr>
            </a:p>
          </p:txBody>
        </p:sp>
        <p:sp>
          <p:nvSpPr>
            <p:cNvPr id="171674" name="Line 666"/>
            <p:cNvSpPr>
              <a:spLocks noChangeShapeType="1"/>
            </p:cNvSpPr>
            <p:nvPr/>
          </p:nvSpPr>
          <p:spPr bwMode="auto">
            <a:xfrm>
              <a:off x="2313" y="2509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75" name="Line 667"/>
            <p:cNvSpPr>
              <a:spLocks noChangeShapeType="1"/>
            </p:cNvSpPr>
            <p:nvPr/>
          </p:nvSpPr>
          <p:spPr bwMode="auto">
            <a:xfrm flipH="1">
              <a:off x="3849" y="2509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76" name="Rectangle 668"/>
            <p:cNvSpPr>
              <a:spLocks noChangeArrowheads="1"/>
            </p:cNvSpPr>
            <p:nvPr/>
          </p:nvSpPr>
          <p:spPr bwMode="auto">
            <a:xfrm>
              <a:off x="2039" y="2425"/>
              <a:ext cx="238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-90</a:t>
              </a:r>
              <a:endParaRPr lang="en-US" sz="2000">
                <a:latin typeface="+mn-lt"/>
              </a:endParaRPr>
            </a:p>
          </p:txBody>
        </p:sp>
        <p:sp>
          <p:nvSpPr>
            <p:cNvPr id="171677" name="Line 669"/>
            <p:cNvSpPr>
              <a:spLocks noChangeShapeType="1"/>
            </p:cNvSpPr>
            <p:nvPr/>
          </p:nvSpPr>
          <p:spPr bwMode="auto">
            <a:xfrm>
              <a:off x="2313" y="2305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78" name="Line 670"/>
            <p:cNvSpPr>
              <a:spLocks noChangeShapeType="1"/>
            </p:cNvSpPr>
            <p:nvPr/>
          </p:nvSpPr>
          <p:spPr bwMode="auto">
            <a:xfrm flipH="1">
              <a:off x="3849" y="2305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79" name="Rectangle 671"/>
            <p:cNvSpPr>
              <a:spLocks noChangeArrowheads="1"/>
            </p:cNvSpPr>
            <p:nvPr/>
          </p:nvSpPr>
          <p:spPr bwMode="auto">
            <a:xfrm>
              <a:off x="2147" y="2221"/>
              <a:ext cx="8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 dirty="0">
                  <a:solidFill>
                    <a:srgbClr val="FFFF00"/>
                  </a:solidFill>
                  <a:latin typeface="+mn-lt"/>
                </a:rPr>
                <a:t>0</a:t>
              </a:r>
              <a:endParaRPr lang="en-US" sz="2000" dirty="0">
                <a:latin typeface="+mn-lt"/>
              </a:endParaRPr>
            </a:p>
          </p:txBody>
        </p:sp>
        <p:sp>
          <p:nvSpPr>
            <p:cNvPr id="171680" name="Line 672"/>
            <p:cNvSpPr>
              <a:spLocks noChangeShapeType="1"/>
            </p:cNvSpPr>
            <p:nvPr/>
          </p:nvSpPr>
          <p:spPr bwMode="auto">
            <a:xfrm>
              <a:off x="2313" y="2287"/>
              <a:ext cx="1554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81" name="Line 673"/>
            <p:cNvSpPr>
              <a:spLocks noChangeShapeType="1"/>
            </p:cNvSpPr>
            <p:nvPr/>
          </p:nvSpPr>
          <p:spPr bwMode="auto">
            <a:xfrm>
              <a:off x="2313" y="3145"/>
              <a:ext cx="1554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82" name="Line 674"/>
            <p:cNvSpPr>
              <a:spLocks noChangeShapeType="1"/>
            </p:cNvSpPr>
            <p:nvPr/>
          </p:nvSpPr>
          <p:spPr bwMode="auto">
            <a:xfrm flipV="1">
              <a:off x="3867" y="2287"/>
              <a:ext cx="1" cy="85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83" name="Line 675"/>
            <p:cNvSpPr>
              <a:spLocks noChangeShapeType="1"/>
            </p:cNvSpPr>
            <p:nvPr/>
          </p:nvSpPr>
          <p:spPr bwMode="auto">
            <a:xfrm flipV="1">
              <a:off x="2313" y="2287"/>
              <a:ext cx="1" cy="85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171684" name="Freeform 676"/>
            <p:cNvSpPr>
              <a:spLocks/>
            </p:cNvSpPr>
            <p:nvPr/>
          </p:nvSpPr>
          <p:spPr bwMode="auto">
            <a:xfrm>
              <a:off x="2313" y="2305"/>
              <a:ext cx="1554" cy="3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0"/>
                </a:cxn>
                <a:cxn ang="0">
                  <a:pos x="138" y="0"/>
                </a:cxn>
                <a:cxn ang="0">
                  <a:pos x="174" y="0"/>
                </a:cxn>
                <a:cxn ang="0">
                  <a:pos x="216" y="0"/>
                </a:cxn>
                <a:cxn ang="0">
                  <a:pos x="252" y="0"/>
                </a:cxn>
                <a:cxn ang="0">
                  <a:pos x="294" y="0"/>
                </a:cxn>
                <a:cxn ang="0">
                  <a:pos x="312" y="0"/>
                </a:cxn>
                <a:cxn ang="0">
                  <a:pos x="330" y="0"/>
                </a:cxn>
                <a:cxn ang="0">
                  <a:pos x="372" y="0"/>
                </a:cxn>
                <a:cxn ang="0">
                  <a:pos x="414" y="0"/>
                </a:cxn>
                <a:cxn ang="0">
                  <a:pos x="450" y="0"/>
                </a:cxn>
                <a:cxn ang="0">
                  <a:pos x="492" y="0"/>
                </a:cxn>
                <a:cxn ang="0">
                  <a:pos x="528" y="6"/>
                </a:cxn>
                <a:cxn ang="0">
                  <a:pos x="570" y="6"/>
                </a:cxn>
                <a:cxn ang="0">
                  <a:pos x="612" y="6"/>
                </a:cxn>
                <a:cxn ang="0">
                  <a:pos x="624" y="6"/>
                </a:cxn>
                <a:cxn ang="0">
                  <a:pos x="648" y="6"/>
                </a:cxn>
                <a:cxn ang="0">
                  <a:pos x="690" y="6"/>
                </a:cxn>
                <a:cxn ang="0">
                  <a:pos x="726" y="12"/>
                </a:cxn>
                <a:cxn ang="0">
                  <a:pos x="768" y="12"/>
                </a:cxn>
                <a:cxn ang="0">
                  <a:pos x="804" y="18"/>
                </a:cxn>
                <a:cxn ang="0">
                  <a:pos x="846" y="18"/>
                </a:cxn>
                <a:cxn ang="0">
                  <a:pos x="888" y="30"/>
                </a:cxn>
                <a:cxn ang="0">
                  <a:pos x="924" y="36"/>
                </a:cxn>
                <a:cxn ang="0">
                  <a:pos x="930" y="36"/>
                </a:cxn>
                <a:cxn ang="0">
                  <a:pos x="966" y="48"/>
                </a:cxn>
                <a:cxn ang="0">
                  <a:pos x="1002" y="66"/>
                </a:cxn>
                <a:cxn ang="0">
                  <a:pos x="1044" y="90"/>
                </a:cxn>
                <a:cxn ang="0">
                  <a:pos x="1080" y="126"/>
                </a:cxn>
                <a:cxn ang="0">
                  <a:pos x="1122" y="168"/>
                </a:cxn>
                <a:cxn ang="0">
                  <a:pos x="1164" y="222"/>
                </a:cxn>
                <a:cxn ang="0">
                  <a:pos x="1200" y="270"/>
                </a:cxn>
                <a:cxn ang="0">
                  <a:pos x="1242" y="312"/>
                </a:cxn>
                <a:cxn ang="0">
                  <a:pos x="1278" y="336"/>
                </a:cxn>
                <a:cxn ang="0">
                  <a:pos x="1320" y="354"/>
                </a:cxn>
                <a:cxn ang="0">
                  <a:pos x="1356" y="372"/>
                </a:cxn>
                <a:cxn ang="0">
                  <a:pos x="1398" y="378"/>
                </a:cxn>
                <a:cxn ang="0">
                  <a:pos x="1440" y="384"/>
                </a:cxn>
                <a:cxn ang="0">
                  <a:pos x="1476" y="390"/>
                </a:cxn>
                <a:cxn ang="0">
                  <a:pos x="1518" y="396"/>
                </a:cxn>
                <a:cxn ang="0">
                  <a:pos x="1554" y="396"/>
                </a:cxn>
              </a:cxnLst>
              <a:rect l="0" t="0" r="r" b="b"/>
              <a:pathLst>
                <a:path w="1554" h="396">
                  <a:moveTo>
                    <a:pt x="0" y="0"/>
                  </a:moveTo>
                  <a:lnTo>
                    <a:pt x="96" y="0"/>
                  </a:lnTo>
                  <a:lnTo>
                    <a:pt x="138" y="0"/>
                  </a:lnTo>
                  <a:lnTo>
                    <a:pt x="174" y="0"/>
                  </a:lnTo>
                  <a:lnTo>
                    <a:pt x="216" y="0"/>
                  </a:lnTo>
                  <a:lnTo>
                    <a:pt x="252" y="0"/>
                  </a:lnTo>
                  <a:lnTo>
                    <a:pt x="294" y="0"/>
                  </a:lnTo>
                  <a:lnTo>
                    <a:pt x="312" y="0"/>
                  </a:lnTo>
                  <a:lnTo>
                    <a:pt x="330" y="0"/>
                  </a:lnTo>
                  <a:lnTo>
                    <a:pt x="372" y="0"/>
                  </a:lnTo>
                  <a:lnTo>
                    <a:pt x="414" y="0"/>
                  </a:lnTo>
                  <a:lnTo>
                    <a:pt x="450" y="0"/>
                  </a:lnTo>
                  <a:lnTo>
                    <a:pt x="492" y="0"/>
                  </a:lnTo>
                  <a:lnTo>
                    <a:pt x="528" y="6"/>
                  </a:lnTo>
                  <a:lnTo>
                    <a:pt x="570" y="6"/>
                  </a:lnTo>
                  <a:lnTo>
                    <a:pt x="612" y="6"/>
                  </a:lnTo>
                  <a:lnTo>
                    <a:pt x="624" y="6"/>
                  </a:lnTo>
                  <a:lnTo>
                    <a:pt x="648" y="6"/>
                  </a:lnTo>
                  <a:lnTo>
                    <a:pt x="690" y="6"/>
                  </a:lnTo>
                  <a:lnTo>
                    <a:pt x="726" y="12"/>
                  </a:lnTo>
                  <a:lnTo>
                    <a:pt x="768" y="12"/>
                  </a:lnTo>
                  <a:lnTo>
                    <a:pt x="804" y="18"/>
                  </a:lnTo>
                  <a:lnTo>
                    <a:pt x="846" y="18"/>
                  </a:lnTo>
                  <a:lnTo>
                    <a:pt x="888" y="30"/>
                  </a:lnTo>
                  <a:lnTo>
                    <a:pt x="924" y="36"/>
                  </a:lnTo>
                  <a:lnTo>
                    <a:pt x="930" y="36"/>
                  </a:lnTo>
                  <a:lnTo>
                    <a:pt x="966" y="48"/>
                  </a:lnTo>
                  <a:lnTo>
                    <a:pt x="1002" y="66"/>
                  </a:lnTo>
                  <a:lnTo>
                    <a:pt x="1044" y="90"/>
                  </a:lnTo>
                  <a:lnTo>
                    <a:pt x="1080" y="126"/>
                  </a:lnTo>
                  <a:lnTo>
                    <a:pt x="1122" y="168"/>
                  </a:lnTo>
                  <a:lnTo>
                    <a:pt x="1164" y="222"/>
                  </a:lnTo>
                  <a:lnTo>
                    <a:pt x="1200" y="270"/>
                  </a:lnTo>
                  <a:lnTo>
                    <a:pt x="1242" y="312"/>
                  </a:lnTo>
                  <a:lnTo>
                    <a:pt x="1278" y="336"/>
                  </a:lnTo>
                  <a:lnTo>
                    <a:pt x="1320" y="354"/>
                  </a:lnTo>
                  <a:lnTo>
                    <a:pt x="1356" y="372"/>
                  </a:lnTo>
                  <a:lnTo>
                    <a:pt x="1398" y="378"/>
                  </a:lnTo>
                  <a:lnTo>
                    <a:pt x="1440" y="384"/>
                  </a:lnTo>
                  <a:lnTo>
                    <a:pt x="1476" y="390"/>
                  </a:lnTo>
                  <a:lnTo>
                    <a:pt x="1518" y="396"/>
                  </a:lnTo>
                  <a:lnTo>
                    <a:pt x="1554" y="396"/>
                  </a:lnTo>
                </a:path>
              </a:pathLst>
            </a:custGeom>
            <a:noFill/>
            <a:ln w="28575" cap="flat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</p:grpSp>
      <p:grpSp>
        <p:nvGrpSpPr>
          <p:cNvPr id="700" name="Group 19"/>
          <p:cNvGrpSpPr>
            <a:grpSpLocks/>
          </p:cNvGrpSpPr>
          <p:nvPr/>
        </p:nvGrpSpPr>
        <p:grpSpPr bwMode="auto">
          <a:xfrm>
            <a:off x="6732588" y="4652963"/>
            <a:ext cx="2159000" cy="1439862"/>
            <a:chOff x="6984000" y="4437112"/>
            <a:chExt cx="2160000" cy="1440160"/>
          </a:xfrm>
        </p:grpSpPr>
        <p:sp>
          <p:nvSpPr>
            <p:cNvPr id="701" name="Rectangle 700"/>
            <p:cNvSpPr/>
            <p:nvPr/>
          </p:nvSpPr>
          <p:spPr bwMode="auto">
            <a:xfrm>
              <a:off x="6984000" y="4437112"/>
              <a:ext cx="2160000" cy="144016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GB"/>
            </a:p>
          </p:txBody>
        </p:sp>
        <p:sp>
          <p:nvSpPr>
            <p:cNvPr id="702" name="TextBox 21"/>
            <p:cNvSpPr txBox="1">
              <a:spLocks noChangeArrowheads="1"/>
            </p:cNvSpPr>
            <p:nvPr/>
          </p:nvSpPr>
          <p:spPr bwMode="auto">
            <a:xfrm>
              <a:off x="7128256" y="5497487"/>
              <a:ext cx="792088" cy="307777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400"/>
                <a:t>Accept</a:t>
              </a:r>
            </a:p>
          </p:txBody>
        </p:sp>
        <p:sp>
          <p:nvSpPr>
            <p:cNvPr id="703" name="TextBox 22"/>
            <p:cNvSpPr txBox="1">
              <a:spLocks noChangeArrowheads="1"/>
            </p:cNvSpPr>
            <p:nvPr/>
          </p:nvSpPr>
          <p:spPr bwMode="auto">
            <a:xfrm>
              <a:off x="8136368" y="5497487"/>
              <a:ext cx="864096" cy="307777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400"/>
                <a:t>Cancel</a:t>
              </a:r>
              <a:endParaRPr lang="en-GB" sz="1800"/>
            </a:p>
          </p:txBody>
        </p:sp>
        <p:sp>
          <p:nvSpPr>
            <p:cNvPr id="704" name="TextBox 23"/>
            <p:cNvSpPr txBox="1">
              <a:spLocks noChangeArrowheads="1"/>
            </p:cNvSpPr>
            <p:nvPr/>
          </p:nvSpPr>
          <p:spPr bwMode="auto">
            <a:xfrm>
              <a:off x="7164288" y="4571836"/>
              <a:ext cx="75581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r>
                <a:rPr lang="en-GB" sz="1800"/>
                <a:t>Zeta</a:t>
              </a:r>
            </a:p>
          </p:txBody>
        </p:sp>
      </p:grpSp>
      <p:sp>
        <p:nvSpPr>
          <p:cNvPr id="705" name="TextBox 24"/>
          <p:cNvSpPr txBox="1">
            <a:spLocks noChangeArrowheads="1"/>
          </p:cNvSpPr>
          <p:nvPr/>
        </p:nvSpPr>
        <p:spPr bwMode="auto">
          <a:xfrm>
            <a:off x="7740650" y="4797425"/>
            <a:ext cx="1079500" cy="368300"/>
          </a:xfrm>
          <a:prstGeom prst="rect">
            <a:avLst/>
          </a:prstGeom>
          <a:noFill/>
          <a:ln w="19050">
            <a:solidFill>
              <a:srgbClr val="00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r>
              <a:rPr lang="en-GB" sz="1800"/>
              <a:t>0.7073</a:t>
            </a:r>
          </a:p>
        </p:txBody>
      </p:sp>
      <p:sp>
        <p:nvSpPr>
          <p:cNvPr id="706" name="TextBox 28"/>
          <p:cNvSpPr txBox="1">
            <a:spLocks noChangeArrowheads="1"/>
          </p:cNvSpPr>
          <p:nvPr/>
        </p:nvSpPr>
        <p:spPr bwMode="auto">
          <a:xfrm>
            <a:off x="6911975" y="5219700"/>
            <a:ext cx="7556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r>
              <a:rPr lang="en-GB" sz="1800"/>
              <a:t>wn</a:t>
            </a:r>
          </a:p>
        </p:txBody>
      </p:sp>
      <p:sp>
        <p:nvSpPr>
          <p:cNvPr id="707" name="TextBox 29"/>
          <p:cNvSpPr txBox="1">
            <a:spLocks noChangeArrowheads="1"/>
          </p:cNvSpPr>
          <p:nvPr/>
        </p:nvSpPr>
        <p:spPr bwMode="auto">
          <a:xfrm>
            <a:off x="7740650" y="5229225"/>
            <a:ext cx="1079500" cy="369888"/>
          </a:xfrm>
          <a:prstGeom prst="rect">
            <a:avLst/>
          </a:prstGeom>
          <a:noFill/>
          <a:ln w="19050">
            <a:solidFill>
              <a:srgbClr val="00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r>
              <a:rPr lang="en-GB" sz="1800"/>
              <a:t>5.0419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051720" y="5866975"/>
            <a:ext cx="43008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Could be quadratic pole next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456684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5" grpId="0" animBg="1"/>
      <p:bldP spid="706" grpId="0"/>
      <p:bldP spid="70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Add Quadratic Pole</a:t>
            </a:r>
          </a:p>
        </p:txBody>
      </p:sp>
      <p:sp>
        <p:nvSpPr>
          <p:cNvPr id="21507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r>
              <a:rPr lang="en-US" sz="1400" dirty="0">
                <a:solidFill>
                  <a:srgbClr val="FFFF00"/>
                </a:solidFill>
              </a:rPr>
              <a:t>GUIs for Frequency Response p</a:t>
            </a:r>
            <a:fld id="{D0A7C97F-C72B-42C0-8C58-A2CC9DD10049}" type="slidenum">
              <a:rPr lang="en-US" sz="1400" smtClean="0">
                <a:solidFill>
                  <a:srgbClr val="FFFF00"/>
                </a:solidFill>
              </a:rPr>
              <a:pPr/>
              <a:t>12</a:t>
            </a:fld>
            <a:r>
              <a:rPr lang="en-US" sz="1400" dirty="0" smtClean="0">
                <a:solidFill>
                  <a:srgbClr val="FFFF00"/>
                </a:solidFill>
              </a:rPr>
              <a:t> </a:t>
            </a:r>
          </a:p>
          <a:p>
            <a:r>
              <a:rPr lang="en-GB" sz="1400" dirty="0" smtClean="0">
                <a:solidFill>
                  <a:srgbClr val="FFFF00"/>
                </a:solidFill>
              </a:rPr>
              <a:t>Control 2012 (c) Dr Richard Mitchell 2012</a:t>
            </a:r>
            <a:endParaRPr lang="en-US" sz="1400" dirty="0" smtClean="0">
              <a:solidFill>
                <a:srgbClr val="FFFF00"/>
              </a:solidFill>
            </a:endParaRPr>
          </a:p>
        </p:txBody>
      </p:sp>
      <p:grpSp>
        <p:nvGrpSpPr>
          <p:cNvPr id="21509" name="Group 4"/>
          <p:cNvGrpSpPr>
            <a:grpSpLocks/>
          </p:cNvGrpSpPr>
          <p:nvPr/>
        </p:nvGrpSpPr>
        <p:grpSpPr bwMode="auto">
          <a:xfrm>
            <a:off x="6732588" y="1412875"/>
            <a:ext cx="2159000" cy="3168650"/>
            <a:chOff x="6732000" y="1628800"/>
            <a:chExt cx="2160000" cy="3168352"/>
          </a:xfrm>
        </p:grpSpPr>
        <p:sp>
          <p:nvSpPr>
            <p:cNvPr id="6" name="Rectangle 5"/>
            <p:cNvSpPr/>
            <p:nvPr/>
          </p:nvSpPr>
          <p:spPr bwMode="auto">
            <a:xfrm>
              <a:off x="6732000" y="1628800"/>
              <a:ext cx="2160000" cy="316835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GB"/>
            </a:p>
          </p:txBody>
        </p:sp>
        <p:sp>
          <p:nvSpPr>
            <p:cNvPr id="22194" name="TextBox 6"/>
            <p:cNvSpPr txBox="1">
              <a:spLocks noChangeArrowheads="1"/>
            </p:cNvSpPr>
            <p:nvPr/>
          </p:nvSpPr>
          <p:spPr bwMode="auto">
            <a:xfrm>
              <a:off x="6876256" y="1772816"/>
              <a:ext cx="792088" cy="36933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800"/>
                <a:t>Gain</a:t>
              </a:r>
            </a:p>
          </p:txBody>
        </p:sp>
        <p:sp>
          <p:nvSpPr>
            <p:cNvPr id="22195" name="TextBox 7"/>
            <p:cNvSpPr txBox="1">
              <a:spLocks noChangeArrowheads="1"/>
            </p:cNvSpPr>
            <p:nvPr/>
          </p:nvSpPr>
          <p:spPr bwMode="auto">
            <a:xfrm>
              <a:off x="7884368" y="1772816"/>
              <a:ext cx="864096" cy="36933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800"/>
                <a:t>Int</a:t>
              </a:r>
            </a:p>
          </p:txBody>
        </p:sp>
        <p:sp>
          <p:nvSpPr>
            <p:cNvPr id="22196" name="TextBox 8"/>
            <p:cNvSpPr txBox="1">
              <a:spLocks noChangeArrowheads="1"/>
            </p:cNvSpPr>
            <p:nvPr/>
          </p:nvSpPr>
          <p:spPr bwMode="auto">
            <a:xfrm>
              <a:off x="6876256" y="2276872"/>
              <a:ext cx="792088" cy="36933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800"/>
                <a:t>Z (m)</a:t>
              </a:r>
            </a:p>
          </p:txBody>
        </p:sp>
        <p:sp>
          <p:nvSpPr>
            <p:cNvPr id="22197" name="TextBox 9"/>
            <p:cNvSpPr txBox="1">
              <a:spLocks noChangeArrowheads="1"/>
            </p:cNvSpPr>
            <p:nvPr/>
          </p:nvSpPr>
          <p:spPr bwMode="auto">
            <a:xfrm>
              <a:off x="7884368" y="2276872"/>
              <a:ext cx="864096" cy="36933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800"/>
                <a:t>P (m)</a:t>
              </a:r>
            </a:p>
          </p:txBody>
        </p:sp>
        <p:sp>
          <p:nvSpPr>
            <p:cNvPr id="22198" name="TextBox 10"/>
            <p:cNvSpPr txBox="1">
              <a:spLocks noChangeArrowheads="1"/>
            </p:cNvSpPr>
            <p:nvPr/>
          </p:nvSpPr>
          <p:spPr bwMode="auto">
            <a:xfrm>
              <a:off x="6876256" y="2780928"/>
              <a:ext cx="792088" cy="36933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800"/>
                <a:t>Z (p)</a:t>
              </a:r>
            </a:p>
          </p:txBody>
        </p:sp>
        <p:sp>
          <p:nvSpPr>
            <p:cNvPr id="22199" name="TextBox 11"/>
            <p:cNvSpPr txBox="1">
              <a:spLocks noChangeArrowheads="1"/>
            </p:cNvSpPr>
            <p:nvPr/>
          </p:nvSpPr>
          <p:spPr bwMode="auto">
            <a:xfrm>
              <a:off x="7884368" y="2780928"/>
              <a:ext cx="864096" cy="36933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800"/>
                <a:t>P (p)</a:t>
              </a:r>
            </a:p>
          </p:txBody>
        </p:sp>
        <p:sp>
          <p:nvSpPr>
            <p:cNvPr id="22200" name="TextBox 12"/>
            <p:cNvSpPr txBox="1">
              <a:spLocks noChangeArrowheads="1"/>
            </p:cNvSpPr>
            <p:nvPr/>
          </p:nvSpPr>
          <p:spPr bwMode="auto">
            <a:xfrm>
              <a:off x="6876256" y="3284984"/>
              <a:ext cx="792088" cy="36933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800"/>
                <a:t>Z^2</a:t>
              </a:r>
            </a:p>
          </p:txBody>
        </p:sp>
        <p:sp>
          <p:nvSpPr>
            <p:cNvPr id="22201" name="TextBox 13"/>
            <p:cNvSpPr txBox="1">
              <a:spLocks noChangeArrowheads="1"/>
            </p:cNvSpPr>
            <p:nvPr/>
          </p:nvSpPr>
          <p:spPr bwMode="auto">
            <a:xfrm>
              <a:off x="7884368" y="3284984"/>
              <a:ext cx="864096" cy="36933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800"/>
                <a:t>P^2</a:t>
              </a:r>
            </a:p>
          </p:txBody>
        </p:sp>
        <p:sp>
          <p:nvSpPr>
            <p:cNvPr id="22202" name="TextBox 14"/>
            <p:cNvSpPr txBox="1">
              <a:spLocks noChangeArrowheads="1"/>
            </p:cNvSpPr>
            <p:nvPr/>
          </p:nvSpPr>
          <p:spPr bwMode="auto">
            <a:xfrm>
              <a:off x="7380312" y="3789040"/>
              <a:ext cx="792088" cy="36933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800"/>
                <a:t>L-L</a:t>
              </a:r>
            </a:p>
          </p:txBody>
        </p:sp>
        <p:sp>
          <p:nvSpPr>
            <p:cNvPr id="22203" name="TextBox 15"/>
            <p:cNvSpPr txBox="1">
              <a:spLocks noChangeArrowheads="1"/>
            </p:cNvSpPr>
            <p:nvPr/>
          </p:nvSpPr>
          <p:spPr bwMode="auto">
            <a:xfrm>
              <a:off x="6948264" y="4293096"/>
              <a:ext cx="115212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r>
                <a:rPr lang="en-GB" sz="1800"/>
                <a:t>Use w to</a:t>
              </a:r>
            </a:p>
          </p:txBody>
        </p:sp>
        <p:sp>
          <p:nvSpPr>
            <p:cNvPr id="22204" name="TextBox 16"/>
            <p:cNvSpPr txBox="1">
              <a:spLocks noChangeArrowheads="1"/>
            </p:cNvSpPr>
            <p:nvPr/>
          </p:nvSpPr>
          <p:spPr bwMode="auto">
            <a:xfrm>
              <a:off x="8100392" y="4293096"/>
              <a:ext cx="720080" cy="369332"/>
            </a:xfrm>
            <a:prstGeom prst="rect">
              <a:avLst/>
            </a:prstGeom>
            <a:noFill/>
            <a:ln w="19050">
              <a:solidFill>
                <a:srgbClr val="00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r>
                <a:rPr lang="en-GB" sz="1800"/>
                <a:t>100</a:t>
              </a:r>
            </a:p>
          </p:txBody>
        </p:sp>
      </p:grpSp>
      <p:sp>
        <p:nvSpPr>
          <p:cNvPr id="21510" name="TextBox 17"/>
          <p:cNvSpPr txBox="1">
            <a:spLocks noChangeArrowheads="1"/>
          </p:cNvSpPr>
          <p:nvPr/>
        </p:nvSpPr>
        <p:spPr bwMode="auto">
          <a:xfrm>
            <a:off x="611188" y="1125538"/>
            <a:ext cx="26654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/>
            <a:r>
              <a:rPr lang="en-GB" sz="2000">
                <a:solidFill>
                  <a:srgbClr val="FFFF00"/>
                </a:solidFill>
              </a:rPr>
              <a:t>Sys + Est</a:t>
            </a:r>
          </a:p>
        </p:txBody>
      </p:sp>
      <p:sp>
        <p:nvSpPr>
          <p:cNvPr id="21511" name="TextBox 18"/>
          <p:cNvSpPr txBox="1">
            <a:spLocks noChangeArrowheads="1"/>
          </p:cNvSpPr>
          <p:nvPr/>
        </p:nvSpPr>
        <p:spPr bwMode="auto">
          <a:xfrm>
            <a:off x="3419475" y="1125538"/>
            <a:ext cx="2665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/>
            <a:r>
              <a:rPr lang="en-GB" sz="2000">
                <a:solidFill>
                  <a:srgbClr val="FFFF00"/>
                </a:solidFill>
              </a:rPr>
              <a:t>Remainder</a:t>
            </a:r>
          </a:p>
        </p:txBody>
      </p:sp>
      <p:sp>
        <p:nvSpPr>
          <p:cNvPr id="21514" name="TextBox 25"/>
          <p:cNvSpPr txBox="1">
            <a:spLocks noChangeArrowheads="1"/>
          </p:cNvSpPr>
          <p:nvPr/>
        </p:nvSpPr>
        <p:spPr bwMode="auto">
          <a:xfrm>
            <a:off x="323850" y="5589588"/>
            <a:ext cx="61928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r>
              <a:rPr lang="en-GB" sz="1800">
                <a:solidFill>
                  <a:srgbClr val="FFFF00"/>
                </a:solidFill>
              </a:rPr>
              <a:t>Sys Est as 14.9993/s(9.9988s+1)(s2*0.039+s*0.281+1)</a:t>
            </a:r>
          </a:p>
        </p:txBody>
      </p:sp>
      <p:grpSp>
        <p:nvGrpSpPr>
          <p:cNvPr id="21517" name="Group 206158"/>
          <p:cNvGrpSpPr>
            <a:grpSpLocks/>
          </p:cNvGrpSpPr>
          <p:nvPr/>
        </p:nvGrpSpPr>
        <p:grpSpPr bwMode="auto">
          <a:xfrm>
            <a:off x="3203575" y="1506538"/>
            <a:ext cx="3162300" cy="3856037"/>
            <a:chOff x="3203848" y="1506538"/>
            <a:chExt cx="3162028" cy="3856038"/>
          </a:xfrm>
        </p:grpSpPr>
        <p:grpSp>
          <p:nvGrpSpPr>
            <p:cNvPr id="21855" name="Group 205"/>
            <p:cNvGrpSpPr>
              <a:grpSpLocks/>
            </p:cNvGrpSpPr>
            <p:nvPr/>
          </p:nvGrpSpPr>
          <p:grpSpPr bwMode="auto">
            <a:xfrm>
              <a:off x="3382963" y="1506538"/>
              <a:ext cx="2982913" cy="1960563"/>
              <a:chOff x="2131" y="949"/>
              <a:chExt cx="1879" cy="1235"/>
            </a:xfrm>
          </p:grpSpPr>
          <p:sp>
            <p:nvSpPr>
              <p:cNvPr id="205959" name="Line 5"/>
              <p:cNvSpPr>
                <a:spLocks noChangeShapeType="1"/>
              </p:cNvSpPr>
              <p:nvPr/>
            </p:nvSpPr>
            <p:spPr bwMode="auto">
              <a:xfrm>
                <a:off x="2359" y="1093"/>
                <a:ext cx="1554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5960" name="Line 6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1554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5961" name="Line 7"/>
              <p:cNvSpPr>
                <a:spLocks noChangeShapeType="1"/>
              </p:cNvSpPr>
              <p:nvPr/>
            </p:nvSpPr>
            <p:spPr bwMode="auto">
              <a:xfrm flipV="1">
                <a:off x="3913" y="1093"/>
                <a:ext cx="0" cy="85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5962" name="Line 8"/>
              <p:cNvSpPr>
                <a:spLocks noChangeShapeType="1"/>
              </p:cNvSpPr>
              <p:nvPr/>
            </p:nvSpPr>
            <p:spPr bwMode="auto">
              <a:xfrm flipV="1">
                <a:off x="2359" y="1093"/>
                <a:ext cx="0" cy="85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5963" name="Line 9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1554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5964" name="Line 10"/>
              <p:cNvSpPr>
                <a:spLocks noChangeShapeType="1"/>
              </p:cNvSpPr>
              <p:nvPr/>
            </p:nvSpPr>
            <p:spPr bwMode="auto">
              <a:xfrm flipV="1">
                <a:off x="2359" y="1093"/>
                <a:ext cx="0" cy="85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5965" name="Line 11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5966" name="Line 12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5967" name="Line 13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5968" name="Line 14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5969" name="Line 15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5970" name="Line 16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5971" name="Line 17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5972" name="Line 18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5973" name="Line 19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5974" name="Line 20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5975" name="Line 21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5976" name="Line 22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5977" name="Line 23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5978" name="Line 24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5979" name="Line 25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5980" name="Line 26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5981" name="Line 27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5982" name="Line 28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5983" name="Line 29"/>
              <p:cNvSpPr>
                <a:spLocks noChangeShapeType="1"/>
              </p:cNvSpPr>
              <p:nvPr/>
            </p:nvSpPr>
            <p:spPr bwMode="auto">
              <a:xfrm flipV="1">
                <a:off x="2359" y="1933"/>
                <a:ext cx="0" cy="1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5984" name="Line 30"/>
              <p:cNvSpPr>
                <a:spLocks noChangeShapeType="1"/>
              </p:cNvSpPr>
              <p:nvPr/>
            </p:nvSpPr>
            <p:spPr bwMode="auto">
              <a:xfrm>
                <a:off x="2359" y="1093"/>
                <a:ext cx="0" cy="12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5985" name="Rectangle 31"/>
              <p:cNvSpPr>
                <a:spLocks noChangeArrowheads="1"/>
              </p:cNvSpPr>
              <p:nvPr/>
            </p:nvSpPr>
            <p:spPr bwMode="auto">
              <a:xfrm>
                <a:off x="2257" y="2029"/>
                <a:ext cx="137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6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1800">
                  <a:latin typeface="+mn-lt"/>
                </a:endParaRPr>
              </a:p>
            </p:txBody>
          </p:sp>
          <p:sp>
            <p:nvSpPr>
              <p:cNvPr id="205986" name="Rectangle 32"/>
              <p:cNvSpPr>
                <a:spLocks noChangeArrowheads="1"/>
              </p:cNvSpPr>
              <p:nvPr/>
            </p:nvSpPr>
            <p:spPr bwMode="auto">
              <a:xfrm>
                <a:off x="2389" y="1969"/>
                <a:ext cx="92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100">
                    <a:solidFill>
                      <a:srgbClr val="FFFF00"/>
                    </a:solidFill>
                    <a:latin typeface="+mn-lt"/>
                  </a:rPr>
                  <a:t>-3</a:t>
                </a:r>
                <a:endParaRPr lang="en-US" sz="1800">
                  <a:latin typeface="+mn-lt"/>
                </a:endParaRPr>
              </a:p>
            </p:txBody>
          </p:sp>
          <p:sp>
            <p:nvSpPr>
              <p:cNvPr id="205987" name="Line 33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5988" name="Line 34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5989" name="Line 35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5990" name="Line 36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5991" name="Line 37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5992" name="Line 38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5993" name="Line 39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5994" name="Line 40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5995" name="Line 41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5996" name="Line 42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5997" name="Line 43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5998" name="Line 44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5999" name="Line 45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00" name="Line 46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01" name="Line 47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02" name="Line 48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03" name="Line 49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04" name="Line 50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05" name="Line 51"/>
              <p:cNvSpPr>
                <a:spLocks noChangeShapeType="1"/>
              </p:cNvSpPr>
              <p:nvPr/>
            </p:nvSpPr>
            <p:spPr bwMode="auto">
              <a:xfrm flipV="1">
                <a:off x="2983" y="1933"/>
                <a:ext cx="0" cy="1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06" name="Line 52"/>
              <p:cNvSpPr>
                <a:spLocks noChangeShapeType="1"/>
              </p:cNvSpPr>
              <p:nvPr/>
            </p:nvSpPr>
            <p:spPr bwMode="auto">
              <a:xfrm>
                <a:off x="2983" y="1093"/>
                <a:ext cx="0" cy="12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07" name="Rectangle 53"/>
              <p:cNvSpPr>
                <a:spLocks noChangeArrowheads="1"/>
              </p:cNvSpPr>
              <p:nvPr/>
            </p:nvSpPr>
            <p:spPr bwMode="auto">
              <a:xfrm>
                <a:off x="2881" y="2029"/>
                <a:ext cx="137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6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1800">
                  <a:latin typeface="+mn-lt"/>
                </a:endParaRPr>
              </a:p>
            </p:txBody>
          </p:sp>
          <p:sp>
            <p:nvSpPr>
              <p:cNvPr id="206008" name="Rectangle 54"/>
              <p:cNvSpPr>
                <a:spLocks noChangeArrowheads="1"/>
              </p:cNvSpPr>
              <p:nvPr/>
            </p:nvSpPr>
            <p:spPr bwMode="auto">
              <a:xfrm>
                <a:off x="3013" y="1969"/>
                <a:ext cx="78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100">
                    <a:solidFill>
                      <a:srgbClr val="FFFF00"/>
                    </a:solidFill>
                    <a:latin typeface="+mn-lt"/>
                  </a:rPr>
                  <a:t>-1</a:t>
                </a:r>
                <a:endParaRPr lang="en-US" sz="1800">
                  <a:latin typeface="+mn-lt"/>
                </a:endParaRPr>
              </a:p>
            </p:txBody>
          </p:sp>
          <p:sp>
            <p:nvSpPr>
              <p:cNvPr id="206009" name="Line 55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10" name="Line 56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11" name="Line 57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12" name="Line 58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13" name="Line 59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14" name="Line 60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15" name="Line 61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16" name="Line 62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17" name="Line 63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18" name="Line 64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19" name="Line 65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20" name="Line 66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21" name="Line 67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22" name="Line 68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23" name="Line 69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24" name="Line 70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25" name="Line 71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26" name="Line 72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27" name="Line 73"/>
              <p:cNvSpPr>
                <a:spLocks noChangeShapeType="1"/>
              </p:cNvSpPr>
              <p:nvPr/>
            </p:nvSpPr>
            <p:spPr bwMode="auto">
              <a:xfrm flipV="1">
                <a:off x="3289" y="1933"/>
                <a:ext cx="0" cy="1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28" name="Line 74"/>
              <p:cNvSpPr>
                <a:spLocks noChangeShapeType="1"/>
              </p:cNvSpPr>
              <p:nvPr/>
            </p:nvSpPr>
            <p:spPr bwMode="auto">
              <a:xfrm>
                <a:off x="3289" y="1093"/>
                <a:ext cx="0" cy="12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29" name="Rectangle 75"/>
              <p:cNvSpPr>
                <a:spLocks noChangeArrowheads="1"/>
              </p:cNvSpPr>
              <p:nvPr/>
            </p:nvSpPr>
            <p:spPr bwMode="auto">
              <a:xfrm>
                <a:off x="3199" y="2029"/>
                <a:ext cx="137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6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1800">
                  <a:latin typeface="+mn-lt"/>
                </a:endParaRPr>
              </a:p>
            </p:txBody>
          </p:sp>
          <p:sp>
            <p:nvSpPr>
              <p:cNvPr id="206030" name="Rectangle 76"/>
              <p:cNvSpPr>
                <a:spLocks noChangeArrowheads="1"/>
              </p:cNvSpPr>
              <p:nvPr/>
            </p:nvSpPr>
            <p:spPr bwMode="auto">
              <a:xfrm>
                <a:off x="3331" y="1969"/>
                <a:ext cx="55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100">
                    <a:solidFill>
                      <a:srgbClr val="FFFF00"/>
                    </a:solidFill>
                    <a:latin typeface="+mn-lt"/>
                  </a:rPr>
                  <a:t>0</a:t>
                </a:r>
                <a:endParaRPr lang="en-US" sz="1800">
                  <a:latin typeface="+mn-lt"/>
                </a:endParaRPr>
              </a:p>
            </p:txBody>
          </p:sp>
          <p:sp>
            <p:nvSpPr>
              <p:cNvPr id="206031" name="Line 77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32" name="Line 78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33" name="Line 79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34" name="Line 80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35" name="Line 81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36" name="Line 82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37" name="Line 83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38" name="Line 84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39" name="Line 85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40" name="Line 86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41" name="Line 87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42" name="Line 88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43" name="Line 89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44" name="Line 90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45" name="Line 91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46" name="Line 92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47" name="Line 93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48" name="Line 94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49" name="Line 95"/>
              <p:cNvSpPr>
                <a:spLocks noChangeShapeType="1"/>
              </p:cNvSpPr>
              <p:nvPr/>
            </p:nvSpPr>
            <p:spPr bwMode="auto">
              <a:xfrm flipV="1">
                <a:off x="3913" y="1933"/>
                <a:ext cx="0" cy="1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50" name="Line 96"/>
              <p:cNvSpPr>
                <a:spLocks noChangeShapeType="1"/>
              </p:cNvSpPr>
              <p:nvPr/>
            </p:nvSpPr>
            <p:spPr bwMode="auto">
              <a:xfrm>
                <a:off x="3913" y="1093"/>
                <a:ext cx="0" cy="12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51" name="Rectangle 97"/>
              <p:cNvSpPr>
                <a:spLocks noChangeArrowheads="1"/>
              </p:cNvSpPr>
              <p:nvPr/>
            </p:nvSpPr>
            <p:spPr bwMode="auto">
              <a:xfrm>
                <a:off x="3823" y="2029"/>
                <a:ext cx="137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6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1800">
                  <a:latin typeface="+mn-lt"/>
                </a:endParaRPr>
              </a:p>
            </p:txBody>
          </p:sp>
          <p:sp>
            <p:nvSpPr>
              <p:cNvPr id="206052" name="Rectangle 98"/>
              <p:cNvSpPr>
                <a:spLocks noChangeArrowheads="1"/>
              </p:cNvSpPr>
              <p:nvPr/>
            </p:nvSpPr>
            <p:spPr bwMode="auto">
              <a:xfrm>
                <a:off x="3955" y="1969"/>
                <a:ext cx="55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100">
                    <a:solidFill>
                      <a:srgbClr val="FFFF00"/>
                    </a:solidFill>
                    <a:latin typeface="+mn-lt"/>
                  </a:rPr>
                  <a:t>2</a:t>
                </a:r>
                <a:endParaRPr lang="en-US" sz="1800">
                  <a:latin typeface="+mn-lt"/>
                </a:endParaRPr>
              </a:p>
            </p:txBody>
          </p:sp>
          <p:sp>
            <p:nvSpPr>
              <p:cNvPr id="206053" name="Line 99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54" name="Line 100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55" name="Line 101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56" name="Line 102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57" name="Line 103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58" name="Line 104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59" name="Line 105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60" name="Line 106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61" name="Line 107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62" name="Line 108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63" name="Line 109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64" name="Line 110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65" name="Line 111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66" name="Line 112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67" name="Line 113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68" name="Line 114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69" name="Line 115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70" name="Line 116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71" name="Line 117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72" name="Line 118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73" name="Line 119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74" name="Line 120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75" name="Line 121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76" name="Line 122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77" name="Line 123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78" name="Line 124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79" name="Line 125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80" name="Line 126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81" name="Line 127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82" name="Line 128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83" name="Line 129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84" name="Line 130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85" name="Line 131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86" name="Line 132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87" name="Line 133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88" name="Line 134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89" name="Line 135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18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90" name="Line 136"/>
              <p:cNvSpPr>
                <a:spLocks noChangeShapeType="1"/>
              </p:cNvSpPr>
              <p:nvPr/>
            </p:nvSpPr>
            <p:spPr bwMode="auto">
              <a:xfrm flipH="1">
                <a:off x="3895" y="1951"/>
                <a:ext cx="18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91" name="Rectangle 137"/>
              <p:cNvSpPr>
                <a:spLocks noChangeArrowheads="1"/>
              </p:cNvSpPr>
              <p:nvPr/>
            </p:nvSpPr>
            <p:spPr bwMode="auto">
              <a:xfrm>
                <a:off x="2131" y="1867"/>
                <a:ext cx="137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6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1800">
                  <a:latin typeface="+mn-lt"/>
                </a:endParaRPr>
              </a:p>
            </p:txBody>
          </p:sp>
          <p:sp>
            <p:nvSpPr>
              <p:cNvPr id="206092" name="Rectangle 138"/>
              <p:cNvSpPr>
                <a:spLocks noChangeArrowheads="1"/>
              </p:cNvSpPr>
              <p:nvPr/>
            </p:nvSpPr>
            <p:spPr bwMode="auto">
              <a:xfrm>
                <a:off x="2263" y="1807"/>
                <a:ext cx="92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100">
                    <a:solidFill>
                      <a:srgbClr val="FFFF00"/>
                    </a:solidFill>
                    <a:latin typeface="+mn-lt"/>
                  </a:rPr>
                  <a:t>-8</a:t>
                </a:r>
                <a:endParaRPr lang="en-US" sz="1800">
                  <a:latin typeface="+mn-lt"/>
                </a:endParaRPr>
              </a:p>
            </p:txBody>
          </p:sp>
          <p:sp>
            <p:nvSpPr>
              <p:cNvPr id="206093" name="Line 139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94" name="Line 140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95" name="Line 141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96" name="Line 142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97" name="Line 143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98" name="Line 144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099" name="Line 145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00" name="Line 146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01" name="Line 147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02" name="Line 148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03" name="Line 149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04" name="Line 150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05" name="Line 151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06" name="Line 152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07" name="Line 153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08" name="Line 154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09" name="Line 155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10" name="Line 156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11" name="Line 157"/>
              <p:cNvSpPr>
                <a:spLocks noChangeShapeType="1"/>
              </p:cNvSpPr>
              <p:nvPr/>
            </p:nvSpPr>
            <p:spPr bwMode="auto">
              <a:xfrm>
                <a:off x="2359" y="1375"/>
                <a:ext cx="18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12" name="Line 158"/>
              <p:cNvSpPr>
                <a:spLocks noChangeShapeType="1"/>
              </p:cNvSpPr>
              <p:nvPr/>
            </p:nvSpPr>
            <p:spPr bwMode="auto">
              <a:xfrm flipH="1">
                <a:off x="3895" y="1375"/>
                <a:ext cx="18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13" name="Rectangle 159"/>
              <p:cNvSpPr>
                <a:spLocks noChangeArrowheads="1"/>
              </p:cNvSpPr>
              <p:nvPr/>
            </p:nvSpPr>
            <p:spPr bwMode="auto">
              <a:xfrm>
                <a:off x="2131" y="1291"/>
                <a:ext cx="137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6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1800">
                  <a:latin typeface="+mn-lt"/>
                </a:endParaRPr>
              </a:p>
            </p:txBody>
          </p:sp>
          <p:sp>
            <p:nvSpPr>
              <p:cNvPr id="206114" name="Rectangle 160"/>
              <p:cNvSpPr>
                <a:spLocks noChangeArrowheads="1"/>
              </p:cNvSpPr>
              <p:nvPr/>
            </p:nvSpPr>
            <p:spPr bwMode="auto">
              <a:xfrm>
                <a:off x="2263" y="1231"/>
                <a:ext cx="55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100">
                    <a:solidFill>
                      <a:srgbClr val="FFFF00"/>
                    </a:solidFill>
                    <a:latin typeface="+mn-lt"/>
                  </a:rPr>
                  <a:t>0</a:t>
                </a:r>
                <a:endParaRPr lang="en-US" sz="1800">
                  <a:latin typeface="+mn-lt"/>
                </a:endParaRPr>
              </a:p>
            </p:txBody>
          </p:sp>
          <p:sp>
            <p:nvSpPr>
              <p:cNvPr id="206115" name="Line 161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16" name="Line 162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17" name="Line 163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18" name="Line 164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19" name="Line 165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20" name="Line 166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21" name="Line 167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22" name="Line 168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23" name="Line 169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24" name="Line 170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25" name="Line 171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26" name="Line 172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27" name="Line 173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28" name="Line 174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29" name="Line 175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30" name="Line 176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31" name="Line 177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32" name="Line 178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33" name="Line 179"/>
              <p:cNvSpPr>
                <a:spLocks noChangeShapeType="1"/>
              </p:cNvSpPr>
              <p:nvPr/>
            </p:nvSpPr>
            <p:spPr bwMode="auto">
              <a:xfrm>
                <a:off x="2359" y="1093"/>
                <a:ext cx="18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34" name="Line 180"/>
              <p:cNvSpPr>
                <a:spLocks noChangeShapeType="1"/>
              </p:cNvSpPr>
              <p:nvPr/>
            </p:nvSpPr>
            <p:spPr bwMode="auto">
              <a:xfrm flipH="1">
                <a:off x="3895" y="1093"/>
                <a:ext cx="18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35" name="Rectangle 181"/>
              <p:cNvSpPr>
                <a:spLocks noChangeArrowheads="1"/>
              </p:cNvSpPr>
              <p:nvPr/>
            </p:nvSpPr>
            <p:spPr bwMode="auto">
              <a:xfrm>
                <a:off x="2131" y="1009"/>
                <a:ext cx="137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6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1800">
                  <a:latin typeface="+mn-lt"/>
                </a:endParaRPr>
              </a:p>
            </p:txBody>
          </p:sp>
          <p:sp>
            <p:nvSpPr>
              <p:cNvPr id="206136" name="Rectangle 182"/>
              <p:cNvSpPr>
                <a:spLocks noChangeArrowheads="1"/>
              </p:cNvSpPr>
              <p:nvPr/>
            </p:nvSpPr>
            <p:spPr bwMode="auto">
              <a:xfrm>
                <a:off x="2263" y="949"/>
                <a:ext cx="55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100">
                    <a:solidFill>
                      <a:srgbClr val="FFFF00"/>
                    </a:solidFill>
                    <a:latin typeface="+mn-lt"/>
                  </a:rPr>
                  <a:t>4</a:t>
                </a:r>
                <a:endParaRPr lang="en-US" sz="1800">
                  <a:latin typeface="+mn-lt"/>
                </a:endParaRPr>
              </a:p>
            </p:txBody>
          </p:sp>
          <p:sp>
            <p:nvSpPr>
              <p:cNvPr id="206137" name="Line 183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38" name="Line 184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39" name="Line 185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40" name="Line 186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41" name="Line 187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42" name="Line 188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43" name="Line 189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44" name="Line 190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45" name="Line 191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46" name="Line 192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47" name="Line 193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48" name="Line 194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49" name="Line 195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50" name="Line 196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51" name="Line 197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52" name="Line 198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53" name="Line 199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54" name="Line 200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55" name="Line 201"/>
              <p:cNvSpPr>
                <a:spLocks noChangeShapeType="1"/>
              </p:cNvSpPr>
              <p:nvPr/>
            </p:nvSpPr>
            <p:spPr bwMode="auto">
              <a:xfrm>
                <a:off x="2359" y="1093"/>
                <a:ext cx="1554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56" name="Line 202"/>
              <p:cNvSpPr>
                <a:spLocks noChangeShapeType="1"/>
              </p:cNvSpPr>
              <p:nvPr/>
            </p:nvSpPr>
            <p:spPr bwMode="auto">
              <a:xfrm>
                <a:off x="2359" y="1951"/>
                <a:ext cx="1554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57" name="Line 203"/>
              <p:cNvSpPr>
                <a:spLocks noChangeShapeType="1"/>
              </p:cNvSpPr>
              <p:nvPr/>
            </p:nvSpPr>
            <p:spPr bwMode="auto">
              <a:xfrm flipV="1">
                <a:off x="3913" y="1093"/>
                <a:ext cx="0" cy="85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158" name="Line 204"/>
              <p:cNvSpPr>
                <a:spLocks noChangeShapeType="1"/>
              </p:cNvSpPr>
              <p:nvPr/>
            </p:nvSpPr>
            <p:spPr bwMode="auto">
              <a:xfrm flipV="1">
                <a:off x="2359" y="1093"/>
                <a:ext cx="0" cy="85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</p:grpSp>
        <p:sp>
          <p:nvSpPr>
            <p:cNvPr id="205824" name="Freeform 206"/>
            <p:cNvSpPr>
              <a:spLocks/>
            </p:cNvSpPr>
            <p:nvPr/>
          </p:nvSpPr>
          <p:spPr bwMode="auto">
            <a:xfrm>
              <a:off x="3745139" y="2182813"/>
              <a:ext cx="2466763" cy="0"/>
            </a:xfrm>
            <a:custGeom>
              <a:avLst/>
              <a:gdLst>
                <a:gd name="T0" fmla="*/ 0 w 1554"/>
                <a:gd name="T1" fmla="*/ 96 w 1554"/>
                <a:gd name="T2" fmla="*/ 138 w 1554"/>
                <a:gd name="T3" fmla="*/ 174 w 1554"/>
                <a:gd name="T4" fmla="*/ 216 w 1554"/>
                <a:gd name="T5" fmla="*/ 252 w 1554"/>
                <a:gd name="T6" fmla="*/ 294 w 1554"/>
                <a:gd name="T7" fmla="*/ 312 w 1554"/>
                <a:gd name="T8" fmla="*/ 330 w 1554"/>
                <a:gd name="T9" fmla="*/ 372 w 1554"/>
                <a:gd name="T10" fmla="*/ 414 w 1554"/>
                <a:gd name="T11" fmla="*/ 450 w 1554"/>
                <a:gd name="T12" fmla="*/ 492 w 1554"/>
                <a:gd name="T13" fmla="*/ 528 w 1554"/>
                <a:gd name="T14" fmla="*/ 570 w 1554"/>
                <a:gd name="T15" fmla="*/ 612 w 1554"/>
                <a:gd name="T16" fmla="*/ 624 w 1554"/>
                <a:gd name="T17" fmla="*/ 648 w 1554"/>
                <a:gd name="T18" fmla="*/ 690 w 1554"/>
                <a:gd name="T19" fmla="*/ 726 w 1554"/>
                <a:gd name="T20" fmla="*/ 768 w 1554"/>
                <a:gd name="T21" fmla="*/ 804 w 1554"/>
                <a:gd name="T22" fmla="*/ 846 w 1554"/>
                <a:gd name="T23" fmla="*/ 888 w 1554"/>
                <a:gd name="T24" fmla="*/ 924 w 1554"/>
                <a:gd name="T25" fmla="*/ 930 w 1554"/>
                <a:gd name="T26" fmla="*/ 966 w 1554"/>
                <a:gd name="T27" fmla="*/ 1002 w 1554"/>
                <a:gd name="T28" fmla="*/ 1044 w 1554"/>
                <a:gd name="T29" fmla="*/ 1080 w 1554"/>
                <a:gd name="T30" fmla="*/ 1122 w 1554"/>
                <a:gd name="T31" fmla="*/ 1164 w 1554"/>
                <a:gd name="T32" fmla="*/ 1200 w 1554"/>
                <a:gd name="T33" fmla="*/ 1242 w 1554"/>
                <a:gd name="T34" fmla="*/ 1278 w 1554"/>
                <a:gd name="T35" fmla="*/ 1320 w 1554"/>
                <a:gd name="T36" fmla="*/ 1356 w 1554"/>
                <a:gd name="T37" fmla="*/ 1398 w 1554"/>
                <a:gd name="T38" fmla="*/ 1440 w 1554"/>
                <a:gd name="T39" fmla="*/ 1476 w 1554"/>
                <a:gd name="T40" fmla="*/ 1518 w 1554"/>
                <a:gd name="T41" fmla="*/ 1554 w 155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  <a:cxn ang="0">
                  <a:pos x="T19" y="0"/>
                </a:cxn>
                <a:cxn ang="0">
                  <a:pos x="T20" y="0"/>
                </a:cxn>
                <a:cxn ang="0">
                  <a:pos x="T21" y="0"/>
                </a:cxn>
                <a:cxn ang="0">
                  <a:pos x="T22" y="0"/>
                </a:cxn>
                <a:cxn ang="0">
                  <a:pos x="T23" y="0"/>
                </a:cxn>
                <a:cxn ang="0">
                  <a:pos x="T24" y="0"/>
                </a:cxn>
                <a:cxn ang="0">
                  <a:pos x="T25" y="0"/>
                </a:cxn>
                <a:cxn ang="0">
                  <a:pos x="T26" y="0"/>
                </a:cxn>
                <a:cxn ang="0">
                  <a:pos x="T27" y="0"/>
                </a:cxn>
                <a:cxn ang="0">
                  <a:pos x="T28" y="0"/>
                </a:cxn>
                <a:cxn ang="0">
                  <a:pos x="T29" y="0"/>
                </a:cxn>
                <a:cxn ang="0">
                  <a:pos x="T30" y="0"/>
                </a:cxn>
                <a:cxn ang="0">
                  <a:pos x="T31" y="0"/>
                </a:cxn>
                <a:cxn ang="0">
                  <a:pos x="T32" y="0"/>
                </a:cxn>
                <a:cxn ang="0">
                  <a:pos x="T33" y="0"/>
                </a:cxn>
                <a:cxn ang="0">
                  <a:pos x="T34" y="0"/>
                </a:cxn>
                <a:cxn ang="0">
                  <a:pos x="T35" y="0"/>
                </a:cxn>
                <a:cxn ang="0">
                  <a:pos x="T36" y="0"/>
                </a:cxn>
                <a:cxn ang="0">
                  <a:pos x="T37" y="0"/>
                </a:cxn>
                <a:cxn ang="0">
                  <a:pos x="T38" y="0"/>
                </a:cxn>
                <a:cxn ang="0">
                  <a:pos x="T39" y="0"/>
                </a:cxn>
                <a:cxn ang="0">
                  <a:pos x="T40" y="0"/>
                </a:cxn>
                <a:cxn ang="0">
                  <a:pos x="T41" y="0"/>
                </a:cxn>
              </a:cxnLst>
              <a:rect l="0" t="0" r="r" b="b"/>
              <a:pathLst>
                <a:path w="1554">
                  <a:moveTo>
                    <a:pt x="0" y="0"/>
                  </a:moveTo>
                  <a:lnTo>
                    <a:pt x="96" y="0"/>
                  </a:lnTo>
                  <a:lnTo>
                    <a:pt x="138" y="0"/>
                  </a:lnTo>
                  <a:lnTo>
                    <a:pt x="174" y="0"/>
                  </a:lnTo>
                  <a:lnTo>
                    <a:pt x="216" y="0"/>
                  </a:lnTo>
                  <a:lnTo>
                    <a:pt x="252" y="0"/>
                  </a:lnTo>
                  <a:lnTo>
                    <a:pt x="294" y="0"/>
                  </a:lnTo>
                  <a:lnTo>
                    <a:pt x="312" y="0"/>
                  </a:lnTo>
                  <a:lnTo>
                    <a:pt x="330" y="0"/>
                  </a:lnTo>
                  <a:lnTo>
                    <a:pt x="372" y="0"/>
                  </a:lnTo>
                  <a:lnTo>
                    <a:pt x="414" y="0"/>
                  </a:lnTo>
                  <a:lnTo>
                    <a:pt x="450" y="0"/>
                  </a:lnTo>
                  <a:lnTo>
                    <a:pt x="492" y="0"/>
                  </a:lnTo>
                  <a:lnTo>
                    <a:pt x="528" y="0"/>
                  </a:lnTo>
                  <a:lnTo>
                    <a:pt x="570" y="0"/>
                  </a:lnTo>
                  <a:lnTo>
                    <a:pt x="612" y="0"/>
                  </a:lnTo>
                  <a:lnTo>
                    <a:pt x="624" y="0"/>
                  </a:lnTo>
                  <a:lnTo>
                    <a:pt x="648" y="0"/>
                  </a:lnTo>
                  <a:lnTo>
                    <a:pt x="690" y="0"/>
                  </a:lnTo>
                  <a:lnTo>
                    <a:pt x="726" y="0"/>
                  </a:lnTo>
                  <a:lnTo>
                    <a:pt x="768" y="0"/>
                  </a:lnTo>
                  <a:lnTo>
                    <a:pt x="804" y="0"/>
                  </a:lnTo>
                  <a:lnTo>
                    <a:pt x="846" y="0"/>
                  </a:lnTo>
                  <a:lnTo>
                    <a:pt x="888" y="0"/>
                  </a:lnTo>
                  <a:lnTo>
                    <a:pt x="924" y="0"/>
                  </a:lnTo>
                  <a:lnTo>
                    <a:pt x="930" y="0"/>
                  </a:lnTo>
                  <a:lnTo>
                    <a:pt x="966" y="0"/>
                  </a:lnTo>
                  <a:lnTo>
                    <a:pt x="1002" y="0"/>
                  </a:lnTo>
                  <a:lnTo>
                    <a:pt x="1044" y="0"/>
                  </a:lnTo>
                  <a:lnTo>
                    <a:pt x="1080" y="0"/>
                  </a:lnTo>
                  <a:lnTo>
                    <a:pt x="1122" y="0"/>
                  </a:lnTo>
                  <a:lnTo>
                    <a:pt x="1164" y="0"/>
                  </a:lnTo>
                  <a:lnTo>
                    <a:pt x="1200" y="0"/>
                  </a:lnTo>
                  <a:lnTo>
                    <a:pt x="1242" y="0"/>
                  </a:lnTo>
                  <a:lnTo>
                    <a:pt x="1278" y="0"/>
                  </a:lnTo>
                  <a:lnTo>
                    <a:pt x="1320" y="0"/>
                  </a:lnTo>
                  <a:lnTo>
                    <a:pt x="1356" y="0"/>
                  </a:lnTo>
                  <a:lnTo>
                    <a:pt x="1398" y="0"/>
                  </a:lnTo>
                  <a:lnTo>
                    <a:pt x="1440" y="0"/>
                  </a:lnTo>
                  <a:lnTo>
                    <a:pt x="1476" y="0"/>
                  </a:lnTo>
                  <a:lnTo>
                    <a:pt x="1518" y="0"/>
                  </a:lnTo>
                  <a:lnTo>
                    <a:pt x="1554" y="0"/>
                  </a:lnTo>
                </a:path>
              </a:pathLst>
            </a:custGeom>
            <a:noFill/>
            <a:ln w="28575" cap="flat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25" name="Line 207"/>
            <p:cNvSpPr>
              <a:spLocks noChangeShapeType="1"/>
            </p:cNvSpPr>
            <p:nvPr/>
          </p:nvSpPr>
          <p:spPr bwMode="auto">
            <a:xfrm>
              <a:off x="3745139" y="3630614"/>
              <a:ext cx="2466763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28" name="Line 208"/>
            <p:cNvSpPr>
              <a:spLocks noChangeShapeType="1"/>
            </p:cNvSpPr>
            <p:nvPr/>
          </p:nvSpPr>
          <p:spPr bwMode="auto">
            <a:xfrm>
              <a:off x="3745139" y="4992689"/>
              <a:ext cx="2466763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29" name="Line 209"/>
            <p:cNvSpPr>
              <a:spLocks noChangeShapeType="1"/>
            </p:cNvSpPr>
            <p:nvPr/>
          </p:nvSpPr>
          <p:spPr bwMode="auto">
            <a:xfrm flipV="1">
              <a:off x="6211902" y="3630614"/>
              <a:ext cx="0" cy="13620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30" name="Line 210"/>
            <p:cNvSpPr>
              <a:spLocks noChangeShapeType="1"/>
            </p:cNvSpPr>
            <p:nvPr/>
          </p:nvSpPr>
          <p:spPr bwMode="auto">
            <a:xfrm flipV="1">
              <a:off x="3745139" y="3630614"/>
              <a:ext cx="0" cy="13620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31" name="Line 211"/>
            <p:cNvSpPr>
              <a:spLocks noChangeShapeType="1"/>
            </p:cNvSpPr>
            <p:nvPr/>
          </p:nvSpPr>
          <p:spPr bwMode="auto">
            <a:xfrm>
              <a:off x="3745139" y="4992689"/>
              <a:ext cx="2466763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32" name="Line 212"/>
            <p:cNvSpPr>
              <a:spLocks noChangeShapeType="1"/>
            </p:cNvSpPr>
            <p:nvPr/>
          </p:nvSpPr>
          <p:spPr bwMode="auto">
            <a:xfrm flipV="1">
              <a:off x="3745139" y="3630614"/>
              <a:ext cx="0" cy="13620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33" name="Line 213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34" name="Line 214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35" name="Line 215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36" name="Line 216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37" name="Line 217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38" name="Line 218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39" name="Line 219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40" name="Line 220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41" name="Line 221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42" name="Line 222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43" name="Line 223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44" name="Line 224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45" name="Line 225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46" name="Line 226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47" name="Line 227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48" name="Line 228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49" name="Line 229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50" name="Line 230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51" name="Line 231"/>
            <p:cNvSpPr>
              <a:spLocks noChangeShapeType="1"/>
            </p:cNvSpPr>
            <p:nvPr/>
          </p:nvSpPr>
          <p:spPr bwMode="auto">
            <a:xfrm flipV="1">
              <a:off x="3745139" y="4964114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52" name="Line 232"/>
            <p:cNvSpPr>
              <a:spLocks noChangeShapeType="1"/>
            </p:cNvSpPr>
            <p:nvPr/>
          </p:nvSpPr>
          <p:spPr bwMode="auto">
            <a:xfrm>
              <a:off x="3745139" y="3630614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53" name="Rectangle 233"/>
            <p:cNvSpPr>
              <a:spLocks noChangeArrowheads="1"/>
            </p:cNvSpPr>
            <p:nvPr/>
          </p:nvSpPr>
          <p:spPr bwMode="auto">
            <a:xfrm>
              <a:off x="3583228" y="5116514"/>
              <a:ext cx="217468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600">
                  <a:solidFill>
                    <a:srgbClr val="FFFF00"/>
                  </a:solidFill>
                  <a:latin typeface="+mn-lt"/>
                </a:rPr>
                <a:t>10</a:t>
              </a:r>
              <a:endParaRPr lang="en-US" sz="1800">
                <a:latin typeface="+mn-lt"/>
              </a:endParaRPr>
            </a:p>
          </p:txBody>
        </p:sp>
        <p:sp>
          <p:nvSpPr>
            <p:cNvPr id="205854" name="Rectangle 234"/>
            <p:cNvSpPr>
              <a:spLocks noChangeArrowheads="1"/>
            </p:cNvSpPr>
            <p:nvPr/>
          </p:nvSpPr>
          <p:spPr bwMode="auto">
            <a:xfrm>
              <a:off x="3792760" y="5021264"/>
              <a:ext cx="146037" cy="169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100">
                  <a:solidFill>
                    <a:srgbClr val="FFFF00"/>
                  </a:solidFill>
                  <a:latin typeface="+mn-lt"/>
                </a:rPr>
                <a:t>-3</a:t>
              </a:r>
              <a:endParaRPr lang="en-US" sz="1800">
                <a:latin typeface="+mn-lt"/>
              </a:endParaRPr>
            </a:p>
          </p:txBody>
        </p:sp>
        <p:sp>
          <p:nvSpPr>
            <p:cNvPr id="205855" name="Line 235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56" name="Line 236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57" name="Line 237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58" name="Line 238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59" name="Line 239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60" name="Line 240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61" name="Line 241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62" name="Line 242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63" name="Line 243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64" name="Line 244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65" name="Line 245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66" name="Line 246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67" name="Line 247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68" name="Line 248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69" name="Line 249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70" name="Line 250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71" name="Line 251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72" name="Line 252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73" name="Line 253"/>
            <p:cNvSpPr>
              <a:spLocks noChangeShapeType="1"/>
            </p:cNvSpPr>
            <p:nvPr/>
          </p:nvSpPr>
          <p:spPr bwMode="auto">
            <a:xfrm flipV="1">
              <a:off x="4735654" y="4964114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74" name="Line 254"/>
            <p:cNvSpPr>
              <a:spLocks noChangeShapeType="1"/>
            </p:cNvSpPr>
            <p:nvPr/>
          </p:nvSpPr>
          <p:spPr bwMode="auto">
            <a:xfrm>
              <a:off x="4735654" y="3630614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75" name="Rectangle 255"/>
            <p:cNvSpPr>
              <a:spLocks noChangeArrowheads="1"/>
            </p:cNvSpPr>
            <p:nvPr/>
          </p:nvSpPr>
          <p:spPr bwMode="auto">
            <a:xfrm>
              <a:off x="4573743" y="5116514"/>
              <a:ext cx="217468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600">
                  <a:solidFill>
                    <a:srgbClr val="FFFF00"/>
                  </a:solidFill>
                  <a:latin typeface="+mn-lt"/>
                </a:rPr>
                <a:t>10</a:t>
              </a:r>
              <a:endParaRPr lang="en-US" sz="1800">
                <a:latin typeface="+mn-lt"/>
              </a:endParaRPr>
            </a:p>
          </p:txBody>
        </p:sp>
        <p:sp>
          <p:nvSpPr>
            <p:cNvPr id="205876" name="Rectangle 256"/>
            <p:cNvSpPr>
              <a:spLocks noChangeArrowheads="1"/>
            </p:cNvSpPr>
            <p:nvPr/>
          </p:nvSpPr>
          <p:spPr bwMode="auto">
            <a:xfrm>
              <a:off x="4783275" y="5021264"/>
              <a:ext cx="123814" cy="169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100">
                  <a:solidFill>
                    <a:srgbClr val="FFFF00"/>
                  </a:solidFill>
                  <a:latin typeface="+mn-lt"/>
                </a:rPr>
                <a:t>-1</a:t>
              </a:r>
              <a:endParaRPr lang="en-US" sz="1800">
                <a:latin typeface="+mn-lt"/>
              </a:endParaRPr>
            </a:p>
          </p:txBody>
        </p:sp>
        <p:sp>
          <p:nvSpPr>
            <p:cNvPr id="205877" name="Line 257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78" name="Line 258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79" name="Line 259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80" name="Line 260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81" name="Line 261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82" name="Line 262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83" name="Line 263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84" name="Line 264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85" name="Line 265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86" name="Line 266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87" name="Line 267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88" name="Line 268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89" name="Line 269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90" name="Line 270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91" name="Line 271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92" name="Line 272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93" name="Line 273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94" name="Line 274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95" name="Line 275"/>
            <p:cNvSpPr>
              <a:spLocks noChangeShapeType="1"/>
            </p:cNvSpPr>
            <p:nvPr/>
          </p:nvSpPr>
          <p:spPr bwMode="auto">
            <a:xfrm flipV="1">
              <a:off x="5221387" y="4964114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96" name="Line 276"/>
            <p:cNvSpPr>
              <a:spLocks noChangeShapeType="1"/>
            </p:cNvSpPr>
            <p:nvPr/>
          </p:nvSpPr>
          <p:spPr bwMode="auto">
            <a:xfrm>
              <a:off x="5221387" y="3630614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897" name="Rectangle 277"/>
            <p:cNvSpPr>
              <a:spLocks noChangeArrowheads="1"/>
            </p:cNvSpPr>
            <p:nvPr/>
          </p:nvSpPr>
          <p:spPr bwMode="auto">
            <a:xfrm>
              <a:off x="5078525" y="5116514"/>
              <a:ext cx="217468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600">
                  <a:solidFill>
                    <a:srgbClr val="FFFF00"/>
                  </a:solidFill>
                  <a:latin typeface="+mn-lt"/>
                </a:rPr>
                <a:t>10</a:t>
              </a:r>
              <a:endParaRPr lang="en-US" sz="1800">
                <a:latin typeface="+mn-lt"/>
              </a:endParaRPr>
            </a:p>
          </p:txBody>
        </p:sp>
        <p:sp>
          <p:nvSpPr>
            <p:cNvPr id="205898" name="Rectangle 278"/>
            <p:cNvSpPr>
              <a:spLocks noChangeArrowheads="1"/>
            </p:cNvSpPr>
            <p:nvPr/>
          </p:nvSpPr>
          <p:spPr bwMode="auto">
            <a:xfrm>
              <a:off x="5288057" y="5021264"/>
              <a:ext cx="87304" cy="169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100">
                  <a:solidFill>
                    <a:srgbClr val="FFFF00"/>
                  </a:solidFill>
                  <a:latin typeface="+mn-lt"/>
                </a:rPr>
                <a:t>0</a:t>
              </a:r>
              <a:endParaRPr lang="en-US" sz="1800">
                <a:latin typeface="+mn-lt"/>
              </a:endParaRPr>
            </a:p>
          </p:txBody>
        </p:sp>
        <p:sp>
          <p:nvSpPr>
            <p:cNvPr id="205899" name="Line 279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00" name="Line 280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01" name="Line 281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02" name="Line 282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03" name="Line 283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04" name="Line 284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05" name="Line 285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06" name="Line 286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07" name="Line 287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08" name="Line 288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09" name="Line 289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10" name="Line 290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11" name="Line 291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12" name="Line 292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13" name="Line 293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14" name="Line 294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15" name="Line 295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16" name="Line 296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17" name="Line 297"/>
            <p:cNvSpPr>
              <a:spLocks noChangeShapeType="1"/>
            </p:cNvSpPr>
            <p:nvPr/>
          </p:nvSpPr>
          <p:spPr bwMode="auto">
            <a:xfrm flipV="1">
              <a:off x="6211902" y="4964114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18" name="Line 298"/>
            <p:cNvSpPr>
              <a:spLocks noChangeShapeType="1"/>
            </p:cNvSpPr>
            <p:nvPr/>
          </p:nvSpPr>
          <p:spPr bwMode="auto">
            <a:xfrm>
              <a:off x="6211902" y="3630614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19" name="Rectangle 299"/>
            <p:cNvSpPr>
              <a:spLocks noChangeArrowheads="1"/>
            </p:cNvSpPr>
            <p:nvPr/>
          </p:nvSpPr>
          <p:spPr bwMode="auto">
            <a:xfrm>
              <a:off x="6069040" y="5116514"/>
              <a:ext cx="217468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600">
                  <a:solidFill>
                    <a:srgbClr val="FFFF00"/>
                  </a:solidFill>
                  <a:latin typeface="+mn-lt"/>
                </a:rPr>
                <a:t>10</a:t>
              </a:r>
              <a:endParaRPr lang="en-US" sz="1800">
                <a:latin typeface="+mn-lt"/>
              </a:endParaRPr>
            </a:p>
          </p:txBody>
        </p:sp>
        <p:sp>
          <p:nvSpPr>
            <p:cNvPr id="205920" name="Rectangle 300"/>
            <p:cNvSpPr>
              <a:spLocks noChangeArrowheads="1"/>
            </p:cNvSpPr>
            <p:nvPr/>
          </p:nvSpPr>
          <p:spPr bwMode="auto">
            <a:xfrm>
              <a:off x="6278572" y="5021264"/>
              <a:ext cx="87304" cy="169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100">
                  <a:solidFill>
                    <a:srgbClr val="FFFF00"/>
                  </a:solidFill>
                  <a:latin typeface="+mn-lt"/>
                </a:rPr>
                <a:t>2</a:t>
              </a:r>
              <a:endParaRPr lang="en-US" sz="1800">
                <a:latin typeface="+mn-lt"/>
              </a:endParaRPr>
            </a:p>
          </p:txBody>
        </p:sp>
        <p:sp>
          <p:nvSpPr>
            <p:cNvPr id="205921" name="Line 301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22" name="Line 302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23" name="Line 303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24" name="Line 304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25" name="Line 305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26" name="Line 306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27" name="Line 307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28" name="Line 308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29" name="Line 309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30" name="Line 310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31" name="Line 311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32" name="Line 312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33" name="Line 313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34" name="Line 314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35" name="Line 315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36" name="Line 316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37" name="Line 317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38" name="Line 318"/>
            <p:cNvSpPr>
              <a:spLocks noChangeShapeType="1"/>
            </p:cNvSpPr>
            <p:nvPr/>
          </p:nvSpPr>
          <p:spPr bwMode="auto">
            <a:xfrm>
              <a:off x="3745139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39" name="Line 319"/>
            <p:cNvSpPr>
              <a:spLocks noChangeShapeType="1"/>
            </p:cNvSpPr>
            <p:nvPr/>
          </p:nvSpPr>
          <p:spPr bwMode="auto">
            <a:xfrm>
              <a:off x="3745139" y="4954589"/>
              <a:ext cx="28573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40" name="Line 320"/>
            <p:cNvSpPr>
              <a:spLocks noChangeShapeType="1"/>
            </p:cNvSpPr>
            <p:nvPr/>
          </p:nvSpPr>
          <p:spPr bwMode="auto">
            <a:xfrm flipH="1">
              <a:off x="6183330" y="4954589"/>
              <a:ext cx="28573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41" name="Rectangle 321"/>
            <p:cNvSpPr>
              <a:spLocks noChangeArrowheads="1"/>
            </p:cNvSpPr>
            <p:nvPr/>
          </p:nvSpPr>
          <p:spPr bwMode="auto">
            <a:xfrm>
              <a:off x="3203848" y="4821239"/>
              <a:ext cx="460335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600" dirty="0">
                  <a:solidFill>
                    <a:srgbClr val="FFFF00"/>
                  </a:solidFill>
                  <a:latin typeface="+mn-lt"/>
                </a:rPr>
                <a:t>-360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205942" name="Line 322"/>
            <p:cNvSpPr>
              <a:spLocks noChangeShapeType="1"/>
            </p:cNvSpPr>
            <p:nvPr/>
          </p:nvSpPr>
          <p:spPr bwMode="auto">
            <a:xfrm>
              <a:off x="3745139" y="4630739"/>
              <a:ext cx="28573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43" name="Line 323"/>
            <p:cNvSpPr>
              <a:spLocks noChangeShapeType="1"/>
            </p:cNvSpPr>
            <p:nvPr/>
          </p:nvSpPr>
          <p:spPr bwMode="auto">
            <a:xfrm flipH="1">
              <a:off x="6183330" y="4630739"/>
              <a:ext cx="28573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44" name="Rectangle 324"/>
            <p:cNvSpPr>
              <a:spLocks noChangeArrowheads="1"/>
            </p:cNvSpPr>
            <p:nvPr/>
          </p:nvSpPr>
          <p:spPr bwMode="auto">
            <a:xfrm>
              <a:off x="3203848" y="4497389"/>
              <a:ext cx="460335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600">
                  <a:solidFill>
                    <a:srgbClr val="FFFF00"/>
                  </a:solidFill>
                  <a:latin typeface="+mn-lt"/>
                </a:rPr>
                <a:t>-270</a:t>
              </a:r>
              <a:endParaRPr lang="en-US" sz="1800">
                <a:latin typeface="+mn-lt"/>
              </a:endParaRPr>
            </a:p>
          </p:txBody>
        </p:sp>
        <p:sp>
          <p:nvSpPr>
            <p:cNvPr id="205945" name="Line 325"/>
            <p:cNvSpPr>
              <a:spLocks noChangeShapeType="1"/>
            </p:cNvSpPr>
            <p:nvPr/>
          </p:nvSpPr>
          <p:spPr bwMode="auto">
            <a:xfrm>
              <a:off x="3745139" y="4306889"/>
              <a:ext cx="28573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46" name="Line 326"/>
            <p:cNvSpPr>
              <a:spLocks noChangeShapeType="1"/>
            </p:cNvSpPr>
            <p:nvPr/>
          </p:nvSpPr>
          <p:spPr bwMode="auto">
            <a:xfrm flipH="1">
              <a:off x="6183330" y="4306889"/>
              <a:ext cx="28573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47" name="Rectangle 327"/>
            <p:cNvSpPr>
              <a:spLocks noChangeArrowheads="1"/>
            </p:cNvSpPr>
            <p:nvPr/>
          </p:nvSpPr>
          <p:spPr bwMode="auto">
            <a:xfrm>
              <a:off x="3203848" y="4173539"/>
              <a:ext cx="428588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600">
                  <a:solidFill>
                    <a:srgbClr val="FFFF00"/>
                  </a:solidFill>
                  <a:latin typeface="+mn-lt"/>
                </a:rPr>
                <a:t>-180</a:t>
              </a:r>
              <a:endParaRPr lang="en-US" sz="1800">
                <a:latin typeface="+mn-lt"/>
              </a:endParaRPr>
            </a:p>
          </p:txBody>
        </p:sp>
        <p:sp>
          <p:nvSpPr>
            <p:cNvPr id="205948" name="Line 328"/>
            <p:cNvSpPr>
              <a:spLocks noChangeShapeType="1"/>
            </p:cNvSpPr>
            <p:nvPr/>
          </p:nvSpPr>
          <p:spPr bwMode="auto">
            <a:xfrm>
              <a:off x="3745139" y="3983039"/>
              <a:ext cx="28573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49" name="Line 329"/>
            <p:cNvSpPr>
              <a:spLocks noChangeShapeType="1"/>
            </p:cNvSpPr>
            <p:nvPr/>
          </p:nvSpPr>
          <p:spPr bwMode="auto">
            <a:xfrm flipH="1">
              <a:off x="6183330" y="3983039"/>
              <a:ext cx="28573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50" name="Rectangle 330"/>
            <p:cNvSpPr>
              <a:spLocks noChangeArrowheads="1"/>
            </p:cNvSpPr>
            <p:nvPr/>
          </p:nvSpPr>
          <p:spPr bwMode="auto">
            <a:xfrm>
              <a:off x="3308614" y="3849689"/>
              <a:ext cx="334934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600" dirty="0">
                  <a:solidFill>
                    <a:srgbClr val="FFFF00"/>
                  </a:solidFill>
                  <a:latin typeface="+mn-lt"/>
                </a:rPr>
                <a:t>-90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205951" name="Line 331"/>
            <p:cNvSpPr>
              <a:spLocks noChangeShapeType="1"/>
            </p:cNvSpPr>
            <p:nvPr/>
          </p:nvSpPr>
          <p:spPr bwMode="auto">
            <a:xfrm>
              <a:off x="3745139" y="3659189"/>
              <a:ext cx="28573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52" name="Line 332"/>
            <p:cNvSpPr>
              <a:spLocks noChangeShapeType="1"/>
            </p:cNvSpPr>
            <p:nvPr/>
          </p:nvSpPr>
          <p:spPr bwMode="auto">
            <a:xfrm flipH="1">
              <a:off x="6183330" y="3659189"/>
              <a:ext cx="28573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53" name="Rectangle 333"/>
            <p:cNvSpPr>
              <a:spLocks noChangeArrowheads="1"/>
            </p:cNvSpPr>
            <p:nvPr/>
          </p:nvSpPr>
          <p:spPr bwMode="auto">
            <a:xfrm>
              <a:off x="3480049" y="3525839"/>
              <a:ext cx="125402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600" dirty="0">
                  <a:solidFill>
                    <a:srgbClr val="FFFF00"/>
                  </a:solidFill>
                  <a:latin typeface="+mn-lt"/>
                </a:rPr>
                <a:t>0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205954" name="Line 334"/>
            <p:cNvSpPr>
              <a:spLocks noChangeShapeType="1"/>
            </p:cNvSpPr>
            <p:nvPr/>
          </p:nvSpPr>
          <p:spPr bwMode="auto">
            <a:xfrm>
              <a:off x="3745139" y="3630614"/>
              <a:ext cx="2466763" cy="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55" name="Line 335"/>
            <p:cNvSpPr>
              <a:spLocks noChangeShapeType="1"/>
            </p:cNvSpPr>
            <p:nvPr/>
          </p:nvSpPr>
          <p:spPr bwMode="auto">
            <a:xfrm>
              <a:off x="3745139" y="4992689"/>
              <a:ext cx="2466763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56" name="Line 336"/>
            <p:cNvSpPr>
              <a:spLocks noChangeShapeType="1"/>
            </p:cNvSpPr>
            <p:nvPr/>
          </p:nvSpPr>
          <p:spPr bwMode="auto">
            <a:xfrm flipV="1">
              <a:off x="6211902" y="3630614"/>
              <a:ext cx="0" cy="13620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57" name="Line 337"/>
            <p:cNvSpPr>
              <a:spLocks noChangeShapeType="1"/>
            </p:cNvSpPr>
            <p:nvPr/>
          </p:nvSpPr>
          <p:spPr bwMode="auto">
            <a:xfrm flipV="1">
              <a:off x="3745139" y="3630614"/>
              <a:ext cx="0" cy="13620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5958" name="Freeform 338"/>
            <p:cNvSpPr>
              <a:spLocks/>
            </p:cNvSpPr>
            <p:nvPr/>
          </p:nvSpPr>
          <p:spPr bwMode="auto">
            <a:xfrm>
              <a:off x="3745139" y="3659189"/>
              <a:ext cx="2466763" cy="9525"/>
            </a:xfrm>
            <a:custGeom>
              <a:avLst/>
              <a:gdLst>
                <a:gd name="T0" fmla="*/ 0 w 1554"/>
                <a:gd name="T1" fmla="*/ 0 h 6"/>
                <a:gd name="T2" fmla="*/ 96 w 1554"/>
                <a:gd name="T3" fmla="*/ 0 h 6"/>
                <a:gd name="T4" fmla="*/ 138 w 1554"/>
                <a:gd name="T5" fmla="*/ 0 h 6"/>
                <a:gd name="T6" fmla="*/ 174 w 1554"/>
                <a:gd name="T7" fmla="*/ 0 h 6"/>
                <a:gd name="T8" fmla="*/ 216 w 1554"/>
                <a:gd name="T9" fmla="*/ 0 h 6"/>
                <a:gd name="T10" fmla="*/ 252 w 1554"/>
                <a:gd name="T11" fmla="*/ 0 h 6"/>
                <a:gd name="T12" fmla="*/ 294 w 1554"/>
                <a:gd name="T13" fmla="*/ 0 h 6"/>
                <a:gd name="T14" fmla="*/ 312 w 1554"/>
                <a:gd name="T15" fmla="*/ 0 h 6"/>
                <a:gd name="T16" fmla="*/ 330 w 1554"/>
                <a:gd name="T17" fmla="*/ 0 h 6"/>
                <a:gd name="T18" fmla="*/ 372 w 1554"/>
                <a:gd name="T19" fmla="*/ 0 h 6"/>
                <a:gd name="T20" fmla="*/ 414 w 1554"/>
                <a:gd name="T21" fmla="*/ 0 h 6"/>
                <a:gd name="T22" fmla="*/ 450 w 1554"/>
                <a:gd name="T23" fmla="*/ 0 h 6"/>
                <a:gd name="T24" fmla="*/ 492 w 1554"/>
                <a:gd name="T25" fmla="*/ 0 h 6"/>
                <a:gd name="T26" fmla="*/ 528 w 1554"/>
                <a:gd name="T27" fmla="*/ 0 h 6"/>
                <a:gd name="T28" fmla="*/ 570 w 1554"/>
                <a:gd name="T29" fmla="*/ 0 h 6"/>
                <a:gd name="T30" fmla="*/ 612 w 1554"/>
                <a:gd name="T31" fmla="*/ 0 h 6"/>
                <a:gd name="T32" fmla="*/ 624 w 1554"/>
                <a:gd name="T33" fmla="*/ 0 h 6"/>
                <a:gd name="T34" fmla="*/ 648 w 1554"/>
                <a:gd name="T35" fmla="*/ 0 h 6"/>
                <a:gd name="T36" fmla="*/ 690 w 1554"/>
                <a:gd name="T37" fmla="*/ 0 h 6"/>
                <a:gd name="T38" fmla="*/ 726 w 1554"/>
                <a:gd name="T39" fmla="*/ 0 h 6"/>
                <a:gd name="T40" fmla="*/ 768 w 1554"/>
                <a:gd name="T41" fmla="*/ 0 h 6"/>
                <a:gd name="T42" fmla="*/ 804 w 1554"/>
                <a:gd name="T43" fmla="*/ 0 h 6"/>
                <a:gd name="T44" fmla="*/ 846 w 1554"/>
                <a:gd name="T45" fmla="*/ 0 h 6"/>
                <a:gd name="T46" fmla="*/ 888 w 1554"/>
                <a:gd name="T47" fmla="*/ 0 h 6"/>
                <a:gd name="T48" fmla="*/ 924 w 1554"/>
                <a:gd name="T49" fmla="*/ 0 h 6"/>
                <a:gd name="T50" fmla="*/ 930 w 1554"/>
                <a:gd name="T51" fmla="*/ 0 h 6"/>
                <a:gd name="T52" fmla="*/ 966 w 1554"/>
                <a:gd name="T53" fmla="*/ 0 h 6"/>
                <a:gd name="T54" fmla="*/ 1002 w 1554"/>
                <a:gd name="T55" fmla="*/ 0 h 6"/>
                <a:gd name="T56" fmla="*/ 1044 w 1554"/>
                <a:gd name="T57" fmla="*/ 0 h 6"/>
                <a:gd name="T58" fmla="*/ 1080 w 1554"/>
                <a:gd name="T59" fmla="*/ 0 h 6"/>
                <a:gd name="T60" fmla="*/ 1122 w 1554"/>
                <a:gd name="T61" fmla="*/ 0 h 6"/>
                <a:gd name="T62" fmla="*/ 1164 w 1554"/>
                <a:gd name="T63" fmla="*/ 6 h 6"/>
                <a:gd name="T64" fmla="*/ 1200 w 1554"/>
                <a:gd name="T65" fmla="*/ 6 h 6"/>
                <a:gd name="T66" fmla="*/ 1242 w 1554"/>
                <a:gd name="T67" fmla="*/ 6 h 6"/>
                <a:gd name="T68" fmla="*/ 1278 w 1554"/>
                <a:gd name="T69" fmla="*/ 0 h 6"/>
                <a:gd name="T70" fmla="*/ 1320 w 1554"/>
                <a:gd name="T71" fmla="*/ 0 h 6"/>
                <a:gd name="T72" fmla="*/ 1356 w 1554"/>
                <a:gd name="T73" fmla="*/ 0 h 6"/>
                <a:gd name="T74" fmla="*/ 1398 w 1554"/>
                <a:gd name="T75" fmla="*/ 0 h 6"/>
                <a:gd name="T76" fmla="*/ 1440 w 1554"/>
                <a:gd name="T77" fmla="*/ 0 h 6"/>
                <a:gd name="T78" fmla="*/ 1476 w 1554"/>
                <a:gd name="T79" fmla="*/ 0 h 6"/>
                <a:gd name="T80" fmla="*/ 1518 w 1554"/>
                <a:gd name="T81" fmla="*/ 0 h 6"/>
                <a:gd name="T82" fmla="*/ 1554 w 1554"/>
                <a:gd name="T8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554" h="6">
                  <a:moveTo>
                    <a:pt x="0" y="0"/>
                  </a:moveTo>
                  <a:lnTo>
                    <a:pt x="96" y="0"/>
                  </a:lnTo>
                  <a:lnTo>
                    <a:pt x="138" y="0"/>
                  </a:lnTo>
                  <a:lnTo>
                    <a:pt x="174" y="0"/>
                  </a:lnTo>
                  <a:lnTo>
                    <a:pt x="216" y="0"/>
                  </a:lnTo>
                  <a:lnTo>
                    <a:pt x="252" y="0"/>
                  </a:lnTo>
                  <a:lnTo>
                    <a:pt x="294" y="0"/>
                  </a:lnTo>
                  <a:lnTo>
                    <a:pt x="312" y="0"/>
                  </a:lnTo>
                  <a:lnTo>
                    <a:pt x="330" y="0"/>
                  </a:lnTo>
                  <a:lnTo>
                    <a:pt x="372" y="0"/>
                  </a:lnTo>
                  <a:lnTo>
                    <a:pt x="414" y="0"/>
                  </a:lnTo>
                  <a:lnTo>
                    <a:pt x="450" y="0"/>
                  </a:lnTo>
                  <a:lnTo>
                    <a:pt x="492" y="0"/>
                  </a:lnTo>
                  <a:lnTo>
                    <a:pt x="528" y="0"/>
                  </a:lnTo>
                  <a:lnTo>
                    <a:pt x="570" y="0"/>
                  </a:lnTo>
                  <a:lnTo>
                    <a:pt x="612" y="0"/>
                  </a:lnTo>
                  <a:lnTo>
                    <a:pt x="624" y="0"/>
                  </a:lnTo>
                  <a:lnTo>
                    <a:pt x="648" y="0"/>
                  </a:lnTo>
                  <a:lnTo>
                    <a:pt x="690" y="0"/>
                  </a:lnTo>
                  <a:lnTo>
                    <a:pt x="726" y="0"/>
                  </a:lnTo>
                  <a:lnTo>
                    <a:pt x="768" y="0"/>
                  </a:lnTo>
                  <a:lnTo>
                    <a:pt x="804" y="0"/>
                  </a:lnTo>
                  <a:lnTo>
                    <a:pt x="846" y="0"/>
                  </a:lnTo>
                  <a:lnTo>
                    <a:pt x="888" y="0"/>
                  </a:lnTo>
                  <a:lnTo>
                    <a:pt x="924" y="0"/>
                  </a:lnTo>
                  <a:lnTo>
                    <a:pt x="930" y="0"/>
                  </a:lnTo>
                  <a:lnTo>
                    <a:pt x="966" y="0"/>
                  </a:lnTo>
                  <a:lnTo>
                    <a:pt x="1002" y="0"/>
                  </a:lnTo>
                  <a:lnTo>
                    <a:pt x="1044" y="0"/>
                  </a:lnTo>
                  <a:lnTo>
                    <a:pt x="1080" y="0"/>
                  </a:lnTo>
                  <a:lnTo>
                    <a:pt x="1122" y="0"/>
                  </a:lnTo>
                  <a:lnTo>
                    <a:pt x="1164" y="6"/>
                  </a:lnTo>
                  <a:lnTo>
                    <a:pt x="1200" y="6"/>
                  </a:lnTo>
                  <a:lnTo>
                    <a:pt x="1242" y="6"/>
                  </a:lnTo>
                  <a:lnTo>
                    <a:pt x="1278" y="0"/>
                  </a:lnTo>
                  <a:lnTo>
                    <a:pt x="1320" y="0"/>
                  </a:lnTo>
                  <a:lnTo>
                    <a:pt x="1356" y="0"/>
                  </a:lnTo>
                  <a:lnTo>
                    <a:pt x="1398" y="0"/>
                  </a:lnTo>
                  <a:lnTo>
                    <a:pt x="1440" y="0"/>
                  </a:lnTo>
                  <a:lnTo>
                    <a:pt x="1476" y="0"/>
                  </a:lnTo>
                  <a:lnTo>
                    <a:pt x="1518" y="0"/>
                  </a:lnTo>
                  <a:lnTo>
                    <a:pt x="1554" y="0"/>
                  </a:lnTo>
                </a:path>
              </a:pathLst>
            </a:custGeom>
            <a:noFill/>
            <a:ln w="12" cap="flat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</p:grpSp>
      <p:grpSp>
        <p:nvGrpSpPr>
          <p:cNvPr id="21518" name="Group 206497"/>
          <p:cNvGrpSpPr>
            <a:grpSpLocks/>
          </p:cNvGrpSpPr>
          <p:nvPr/>
        </p:nvGrpSpPr>
        <p:grpSpPr bwMode="auto">
          <a:xfrm>
            <a:off x="139700" y="1506538"/>
            <a:ext cx="2998788" cy="3856037"/>
            <a:chOff x="35496" y="1506538"/>
            <a:chExt cx="3102992" cy="3856038"/>
          </a:xfrm>
        </p:grpSpPr>
        <p:grpSp>
          <p:nvGrpSpPr>
            <p:cNvPr id="21519" name="Group 542"/>
            <p:cNvGrpSpPr>
              <a:grpSpLocks/>
            </p:cNvGrpSpPr>
            <p:nvPr/>
          </p:nvGrpSpPr>
          <p:grpSpPr bwMode="auto">
            <a:xfrm>
              <a:off x="155575" y="1506538"/>
              <a:ext cx="2982913" cy="1960563"/>
              <a:chOff x="98" y="949"/>
              <a:chExt cx="1879" cy="1235"/>
            </a:xfrm>
          </p:grpSpPr>
          <p:sp>
            <p:nvSpPr>
              <p:cNvPr id="206298" name="Line 342"/>
              <p:cNvSpPr>
                <a:spLocks noChangeShapeType="1"/>
              </p:cNvSpPr>
              <p:nvPr/>
            </p:nvSpPr>
            <p:spPr bwMode="auto">
              <a:xfrm>
                <a:off x="326" y="1093"/>
                <a:ext cx="1554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299" name="Line 343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1554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00" name="Line 344"/>
              <p:cNvSpPr>
                <a:spLocks noChangeShapeType="1"/>
              </p:cNvSpPr>
              <p:nvPr/>
            </p:nvSpPr>
            <p:spPr bwMode="auto">
              <a:xfrm flipV="1">
                <a:off x="1880" y="1093"/>
                <a:ext cx="0" cy="85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01" name="Line 345"/>
              <p:cNvSpPr>
                <a:spLocks noChangeShapeType="1"/>
              </p:cNvSpPr>
              <p:nvPr/>
            </p:nvSpPr>
            <p:spPr bwMode="auto">
              <a:xfrm flipV="1">
                <a:off x="326" y="1093"/>
                <a:ext cx="0" cy="85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02" name="Line 346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1554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03" name="Line 347"/>
              <p:cNvSpPr>
                <a:spLocks noChangeShapeType="1"/>
              </p:cNvSpPr>
              <p:nvPr/>
            </p:nvSpPr>
            <p:spPr bwMode="auto">
              <a:xfrm flipV="1">
                <a:off x="326" y="1093"/>
                <a:ext cx="0" cy="85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04" name="Line 348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05" name="Line 349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06" name="Line 350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07" name="Line 351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08" name="Line 352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09" name="Line 353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10" name="Line 354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11" name="Line 355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12" name="Line 356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13" name="Line 357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14" name="Line 358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15" name="Line 359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16" name="Line 360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17" name="Line 361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18" name="Line 362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19" name="Line 363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20" name="Line 364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21" name="Line 365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22" name="Line 366"/>
              <p:cNvSpPr>
                <a:spLocks noChangeShapeType="1"/>
              </p:cNvSpPr>
              <p:nvPr/>
            </p:nvSpPr>
            <p:spPr bwMode="auto">
              <a:xfrm flipV="1">
                <a:off x="326" y="1933"/>
                <a:ext cx="0" cy="1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23" name="Line 367"/>
              <p:cNvSpPr>
                <a:spLocks noChangeShapeType="1"/>
              </p:cNvSpPr>
              <p:nvPr/>
            </p:nvSpPr>
            <p:spPr bwMode="auto">
              <a:xfrm>
                <a:off x="326" y="1093"/>
                <a:ext cx="0" cy="12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24" name="Rectangle 368"/>
              <p:cNvSpPr>
                <a:spLocks noChangeArrowheads="1"/>
              </p:cNvSpPr>
              <p:nvPr/>
            </p:nvSpPr>
            <p:spPr bwMode="auto">
              <a:xfrm>
                <a:off x="224" y="2029"/>
                <a:ext cx="137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6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1800">
                  <a:latin typeface="+mn-lt"/>
                </a:endParaRPr>
              </a:p>
            </p:txBody>
          </p:sp>
          <p:sp>
            <p:nvSpPr>
              <p:cNvPr id="206325" name="Rectangle 369"/>
              <p:cNvSpPr>
                <a:spLocks noChangeArrowheads="1"/>
              </p:cNvSpPr>
              <p:nvPr/>
            </p:nvSpPr>
            <p:spPr bwMode="auto">
              <a:xfrm>
                <a:off x="356" y="1969"/>
                <a:ext cx="92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100">
                    <a:solidFill>
                      <a:srgbClr val="FFFF00"/>
                    </a:solidFill>
                    <a:latin typeface="+mn-lt"/>
                  </a:rPr>
                  <a:t>-3</a:t>
                </a:r>
                <a:endParaRPr lang="en-US" sz="1800">
                  <a:latin typeface="+mn-lt"/>
                </a:endParaRPr>
              </a:p>
            </p:txBody>
          </p:sp>
          <p:sp>
            <p:nvSpPr>
              <p:cNvPr id="206326" name="Line 370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27" name="Line 371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28" name="Line 372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29" name="Line 373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30" name="Line 374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31" name="Line 375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32" name="Line 376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33" name="Line 377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34" name="Line 378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35" name="Line 379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36" name="Line 380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37" name="Line 381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38" name="Line 382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39" name="Line 383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40" name="Line 384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41" name="Line 385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42" name="Line 386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43" name="Line 387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44" name="Line 388"/>
              <p:cNvSpPr>
                <a:spLocks noChangeShapeType="1"/>
              </p:cNvSpPr>
              <p:nvPr/>
            </p:nvSpPr>
            <p:spPr bwMode="auto">
              <a:xfrm flipV="1">
                <a:off x="948" y="1933"/>
                <a:ext cx="0" cy="1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45" name="Line 389"/>
              <p:cNvSpPr>
                <a:spLocks noChangeShapeType="1"/>
              </p:cNvSpPr>
              <p:nvPr/>
            </p:nvSpPr>
            <p:spPr bwMode="auto">
              <a:xfrm>
                <a:off x="948" y="1093"/>
                <a:ext cx="0" cy="12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46" name="Rectangle 390"/>
              <p:cNvSpPr>
                <a:spLocks noChangeArrowheads="1"/>
              </p:cNvSpPr>
              <p:nvPr/>
            </p:nvSpPr>
            <p:spPr bwMode="auto">
              <a:xfrm>
                <a:off x="848" y="2029"/>
                <a:ext cx="137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6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1800">
                  <a:latin typeface="+mn-lt"/>
                </a:endParaRPr>
              </a:p>
            </p:txBody>
          </p:sp>
          <p:sp>
            <p:nvSpPr>
              <p:cNvPr id="206347" name="Rectangle 391"/>
              <p:cNvSpPr>
                <a:spLocks noChangeArrowheads="1"/>
              </p:cNvSpPr>
              <p:nvPr/>
            </p:nvSpPr>
            <p:spPr bwMode="auto">
              <a:xfrm>
                <a:off x="980" y="1969"/>
                <a:ext cx="80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100">
                    <a:solidFill>
                      <a:srgbClr val="FFFF00"/>
                    </a:solidFill>
                    <a:latin typeface="+mn-lt"/>
                  </a:rPr>
                  <a:t>-1</a:t>
                </a:r>
                <a:endParaRPr lang="en-US" sz="1800">
                  <a:latin typeface="+mn-lt"/>
                </a:endParaRPr>
              </a:p>
            </p:txBody>
          </p:sp>
          <p:sp>
            <p:nvSpPr>
              <p:cNvPr id="206348" name="Line 392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49" name="Line 393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50" name="Line 394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51" name="Line 395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52" name="Line 396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53" name="Line 397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54" name="Line 398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55" name="Line 399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56" name="Line 400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57" name="Line 401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58" name="Line 402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59" name="Line 403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60" name="Line 404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61" name="Line 405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62" name="Line 406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63" name="Line 407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64" name="Line 408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65" name="Line 409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66" name="Line 410"/>
              <p:cNvSpPr>
                <a:spLocks noChangeShapeType="1"/>
              </p:cNvSpPr>
              <p:nvPr/>
            </p:nvSpPr>
            <p:spPr bwMode="auto">
              <a:xfrm flipV="1">
                <a:off x="1256" y="1933"/>
                <a:ext cx="0" cy="1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67" name="Line 411"/>
              <p:cNvSpPr>
                <a:spLocks noChangeShapeType="1"/>
              </p:cNvSpPr>
              <p:nvPr/>
            </p:nvSpPr>
            <p:spPr bwMode="auto">
              <a:xfrm>
                <a:off x="1256" y="1093"/>
                <a:ext cx="0" cy="12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68" name="Rectangle 412"/>
              <p:cNvSpPr>
                <a:spLocks noChangeArrowheads="1"/>
              </p:cNvSpPr>
              <p:nvPr/>
            </p:nvSpPr>
            <p:spPr bwMode="auto">
              <a:xfrm>
                <a:off x="1166" y="2029"/>
                <a:ext cx="139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6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1800">
                  <a:latin typeface="+mn-lt"/>
                </a:endParaRPr>
              </a:p>
            </p:txBody>
          </p:sp>
          <p:sp>
            <p:nvSpPr>
              <p:cNvPr id="206369" name="Rectangle 413"/>
              <p:cNvSpPr>
                <a:spLocks noChangeArrowheads="1"/>
              </p:cNvSpPr>
              <p:nvPr/>
            </p:nvSpPr>
            <p:spPr bwMode="auto">
              <a:xfrm>
                <a:off x="1298" y="1969"/>
                <a:ext cx="55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100">
                    <a:solidFill>
                      <a:srgbClr val="FFFF00"/>
                    </a:solidFill>
                    <a:latin typeface="+mn-lt"/>
                  </a:rPr>
                  <a:t>0</a:t>
                </a:r>
                <a:endParaRPr lang="en-US" sz="1800">
                  <a:latin typeface="+mn-lt"/>
                </a:endParaRPr>
              </a:p>
            </p:txBody>
          </p:sp>
          <p:sp>
            <p:nvSpPr>
              <p:cNvPr id="206370" name="Line 414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71" name="Line 415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72" name="Line 416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73" name="Line 417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74" name="Line 418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75" name="Line 419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76" name="Line 420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77" name="Line 421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78" name="Line 422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79" name="Line 423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80" name="Line 424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81" name="Line 425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82" name="Line 426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83" name="Line 427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84" name="Line 428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85" name="Line 429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86" name="Line 430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87" name="Line 431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88" name="Line 432"/>
              <p:cNvSpPr>
                <a:spLocks noChangeShapeType="1"/>
              </p:cNvSpPr>
              <p:nvPr/>
            </p:nvSpPr>
            <p:spPr bwMode="auto">
              <a:xfrm flipV="1">
                <a:off x="1880" y="1933"/>
                <a:ext cx="0" cy="1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89" name="Line 433"/>
              <p:cNvSpPr>
                <a:spLocks noChangeShapeType="1"/>
              </p:cNvSpPr>
              <p:nvPr/>
            </p:nvSpPr>
            <p:spPr bwMode="auto">
              <a:xfrm>
                <a:off x="1880" y="1093"/>
                <a:ext cx="0" cy="12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90" name="Rectangle 434"/>
              <p:cNvSpPr>
                <a:spLocks noChangeArrowheads="1"/>
              </p:cNvSpPr>
              <p:nvPr/>
            </p:nvSpPr>
            <p:spPr bwMode="auto">
              <a:xfrm>
                <a:off x="1790" y="2029"/>
                <a:ext cx="139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6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1800">
                  <a:latin typeface="+mn-lt"/>
                </a:endParaRPr>
              </a:p>
            </p:txBody>
          </p:sp>
          <p:sp>
            <p:nvSpPr>
              <p:cNvPr id="206391" name="Rectangle 435"/>
              <p:cNvSpPr>
                <a:spLocks noChangeArrowheads="1"/>
              </p:cNvSpPr>
              <p:nvPr/>
            </p:nvSpPr>
            <p:spPr bwMode="auto">
              <a:xfrm>
                <a:off x="1922" y="1969"/>
                <a:ext cx="55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100">
                    <a:solidFill>
                      <a:srgbClr val="FFFF00"/>
                    </a:solidFill>
                    <a:latin typeface="+mn-lt"/>
                  </a:rPr>
                  <a:t>2</a:t>
                </a:r>
                <a:endParaRPr lang="en-US" sz="1800">
                  <a:latin typeface="+mn-lt"/>
                </a:endParaRPr>
              </a:p>
            </p:txBody>
          </p:sp>
          <p:sp>
            <p:nvSpPr>
              <p:cNvPr id="206392" name="Line 436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93" name="Line 437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94" name="Line 438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95" name="Line 439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96" name="Line 440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97" name="Line 441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98" name="Line 442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399" name="Line 443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00" name="Line 444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01" name="Line 445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02" name="Line 446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03" name="Line 447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04" name="Line 448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05" name="Line 449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06" name="Line 450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07" name="Line 451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08" name="Line 452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09" name="Line 453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10" name="Line 454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11" name="Line 455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12" name="Line 456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13" name="Line 457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14" name="Line 458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15" name="Line 459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16" name="Line 460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17" name="Line 461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18" name="Line 462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19" name="Line 463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20" name="Line 464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21" name="Line 465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22" name="Line 466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23" name="Line 467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24" name="Line 468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25" name="Line 469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26" name="Line 470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27" name="Line 471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28" name="Line 472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2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29" name="Line 473"/>
              <p:cNvSpPr>
                <a:spLocks noChangeShapeType="1"/>
              </p:cNvSpPr>
              <p:nvPr/>
            </p:nvSpPr>
            <p:spPr bwMode="auto">
              <a:xfrm flipH="1">
                <a:off x="1862" y="1951"/>
                <a:ext cx="18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30" name="Rectangle 474"/>
              <p:cNvSpPr>
                <a:spLocks noChangeArrowheads="1"/>
              </p:cNvSpPr>
              <p:nvPr/>
            </p:nvSpPr>
            <p:spPr bwMode="auto">
              <a:xfrm>
                <a:off x="98" y="1867"/>
                <a:ext cx="137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6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1800">
                  <a:latin typeface="+mn-lt"/>
                </a:endParaRPr>
              </a:p>
            </p:txBody>
          </p:sp>
          <p:sp>
            <p:nvSpPr>
              <p:cNvPr id="206431" name="Rectangle 475"/>
              <p:cNvSpPr>
                <a:spLocks noChangeArrowheads="1"/>
              </p:cNvSpPr>
              <p:nvPr/>
            </p:nvSpPr>
            <p:spPr bwMode="auto">
              <a:xfrm>
                <a:off x="230" y="1807"/>
                <a:ext cx="91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100">
                    <a:solidFill>
                      <a:srgbClr val="FFFF00"/>
                    </a:solidFill>
                    <a:latin typeface="+mn-lt"/>
                  </a:rPr>
                  <a:t>-8</a:t>
                </a:r>
                <a:endParaRPr lang="en-US" sz="1800">
                  <a:latin typeface="+mn-lt"/>
                </a:endParaRPr>
              </a:p>
            </p:txBody>
          </p:sp>
          <p:sp>
            <p:nvSpPr>
              <p:cNvPr id="206432" name="Line 476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33" name="Line 477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34" name="Line 478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35" name="Line 479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36" name="Line 480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37" name="Line 481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38" name="Line 482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39" name="Line 483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40" name="Line 484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41" name="Line 485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42" name="Line 486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43" name="Line 487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44" name="Line 488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45" name="Line 489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46" name="Line 490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47" name="Line 491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48" name="Line 492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49" name="Line 493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50" name="Line 494"/>
              <p:cNvSpPr>
                <a:spLocks noChangeShapeType="1"/>
              </p:cNvSpPr>
              <p:nvPr/>
            </p:nvSpPr>
            <p:spPr bwMode="auto">
              <a:xfrm>
                <a:off x="326" y="1375"/>
                <a:ext cx="2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51" name="Line 495"/>
              <p:cNvSpPr>
                <a:spLocks noChangeShapeType="1"/>
              </p:cNvSpPr>
              <p:nvPr/>
            </p:nvSpPr>
            <p:spPr bwMode="auto">
              <a:xfrm flipH="1">
                <a:off x="1862" y="1375"/>
                <a:ext cx="18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52" name="Rectangle 496"/>
              <p:cNvSpPr>
                <a:spLocks noChangeArrowheads="1"/>
              </p:cNvSpPr>
              <p:nvPr/>
            </p:nvSpPr>
            <p:spPr bwMode="auto">
              <a:xfrm>
                <a:off x="98" y="1291"/>
                <a:ext cx="137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6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1800">
                  <a:latin typeface="+mn-lt"/>
                </a:endParaRPr>
              </a:p>
            </p:txBody>
          </p:sp>
          <p:sp>
            <p:nvSpPr>
              <p:cNvPr id="206453" name="Rectangle 497"/>
              <p:cNvSpPr>
                <a:spLocks noChangeArrowheads="1"/>
              </p:cNvSpPr>
              <p:nvPr/>
            </p:nvSpPr>
            <p:spPr bwMode="auto">
              <a:xfrm>
                <a:off x="230" y="1231"/>
                <a:ext cx="55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100">
                    <a:solidFill>
                      <a:srgbClr val="FFFF00"/>
                    </a:solidFill>
                    <a:latin typeface="+mn-lt"/>
                  </a:rPr>
                  <a:t>0</a:t>
                </a:r>
                <a:endParaRPr lang="en-US" sz="1800">
                  <a:latin typeface="+mn-lt"/>
                </a:endParaRPr>
              </a:p>
            </p:txBody>
          </p:sp>
          <p:sp>
            <p:nvSpPr>
              <p:cNvPr id="206454" name="Line 498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55" name="Line 499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56" name="Line 500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57" name="Line 501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58" name="Line 502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59" name="Line 503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60" name="Line 504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61" name="Line 505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62" name="Line 506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63" name="Line 507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64" name="Line 508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65" name="Line 509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66" name="Line 510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67" name="Line 511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68" name="Line 512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69" name="Line 513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70" name="Line 514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71" name="Line 515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72" name="Line 516"/>
              <p:cNvSpPr>
                <a:spLocks noChangeShapeType="1"/>
              </p:cNvSpPr>
              <p:nvPr/>
            </p:nvSpPr>
            <p:spPr bwMode="auto">
              <a:xfrm>
                <a:off x="326" y="1093"/>
                <a:ext cx="2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73" name="Line 517"/>
              <p:cNvSpPr>
                <a:spLocks noChangeShapeType="1"/>
              </p:cNvSpPr>
              <p:nvPr/>
            </p:nvSpPr>
            <p:spPr bwMode="auto">
              <a:xfrm flipH="1">
                <a:off x="1862" y="1093"/>
                <a:ext cx="18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74" name="Rectangle 518"/>
              <p:cNvSpPr>
                <a:spLocks noChangeArrowheads="1"/>
              </p:cNvSpPr>
              <p:nvPr/>
            </p:nvSpPr>
            <p:spPr bwMode="auto">
              <a:xfrm>
                <a:off x="98" y="1009"/>
                <a:ext cx="137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6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1800">
                  <a:latin typeface="+mn-lt"/>
                </a:endParaRPr>
              </a:p>
            </p:txBody>
          </p:sp>
          <p:sp>
            <p:nvSpPr>
              <p:cNvPr id="206475" name="Rectangle 519"/>
              <p:cNvSpPr>
                <a:spLocks noChangeArrowheads="1"/>
              </p:cNvSpPr>
              <p:nvPr/>
            </p:nvSpPr>
            <p:spPr bwMode="auto">
              <a:xfrm>
                <a:off x="230" y="949"/>
                <a:ext cx="55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100">
                    <a:solidFill>
                      <a:srgbClr val="FFFF00"/>
                    </a:solidFill>
                    <a:latin typeface="+mn-lt"/>
                  </a:rPr>
                  <a:t>4</a:t>
                </a:r>
                <a:endParaRPr lang="en-US" sz="1800">
                  <a:latin typeface="+mn-lt"/>
                </a:endParaRPr>
              </a:p>
            </p:txBody>
          </p:sp>
          <p:sp>
            <p:nvSpPr>
              <p:cNvPr id="206476" name="Line 520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77" name="Line 521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78" name="Line 522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79" name="Line 523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80" name="Line 524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81" name="Line 525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82" name="Line 526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83" name="Line 527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84" name="Line 528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85" name="Line 529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86" name="Line 530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87" name="Line 531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88" name="Line 532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89" name="Line 533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90" name="Line 534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91" name="Line 535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92" name="Line 536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93" name="Line 537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0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94" name="Line 538"/>
              <p:cNvSpPr>
                <a:spLocks noChangeShapeType="1"/>
              </p:cNvSpPr>
              <p:nvPr/>
            </p:nvSpPr>
            <p:spPr bwMode="auto">
              <a:xfrm>
                <a:off x="326" y="1093"/>
                <a:ext cx="1554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95" name="Line 539"/>
              <p:cNvSpPr>
                <a:spLocks noChangeShapeType="1"/>
              </p:cNvSpPr>
              <p:nvPr/>
            </p:nvSpPr>
            <p:spPr bwMode="auto">
              <a:xfrm>
                <a:off x="326" y="1951"/>
                <a:ext cx="1554" cy="0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96" name="Line 540"/>
              <p:cNvSpPr>
                <a:spLocks noChangeShapeType="1"/>
              </p:cNvSpPr>
              <p:nvPr/>
            </p:nvSpPr>
            <p:spPr bwMode="auto">
              <a:xfrm flipV="1">
                <a:off x="1880" y="1093"/>
                <a:ext cx="0" cy="85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  <p:sp>
            <p:nvSpPr>
              <p:cNvPr id="206497" name="Line 541"/>
              <p:cNvSpPr>
                <a:spLocks noChangeShapeType="1"/>
              </p:cNvSpPr>
              <p:nvPr/>
            </p:nvSpPr>
            <p:spPr bwMode="auto">
              <a:xfrm flipV="1">
                <a:off x="326" y="1093"/>
                <a:ext cx="0" cy="85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GB">
                  <a:latin typeface="+mn-lt"/>
                </a:endParaRPr>
              </a:p>
            </p:txBody>
          </p:sp>
        </p:grpSp>
        <p:sp>
          <p:nvSpPr>
            <p:cNvPr id="206163" name="Freeform 543"/>
            <p:cNvSpPr>
              <a:spLocks/>
            </p:cNvSpPr>
            <p:nvPr/>
          </p:nvSpPr>
          <p:spPr bwMode="auto">
            <a:xfrm>
              <a:off x="516797" y="1763713"/>
              <a:ext cx="2467281" cy="1200150"/>
            </a:xfrm>
            <a:custGeom>
              <a:avLst/>
              <a:gdLst>
                <a:gd name="T0" fmla="*/ 0 w 1554"/>
                <a:gd name="T1" fmla="*/ 0 h 756"/>
                <a:gd name="T2" fmla="*/ 96 w 1554"/>
                <a:gd name="T3" fmla="*/ 24 h 756"/>
                <a:gd name="T4" fmla="*/ 138 w 1554"/>
                <a:gd name="T5" fmla="*/ 30 h 756"/>
                <a:gd name="T6" fmla="*/ 174 w 1554"/>
                <a:gd name="T7" fmla="*/ 42 h 756"/>
                <a:gd name="T8" fmla="*/ 216 w 1554"/>
                <a:gd name="T9" fmla="*/ 48 h 756"/>
                <a:gd name="T10" fmla="*/ 252 w 1554"/>
                <a:gd name="T11" fmla="*/ 60 h 756"/>
                <a:gd name="T12" fmla="*/ 294 w 1554"/>
                <a:gd name="T13" fmla="*/ 66 h 756"/>
                <a:gd name="T14" fmla="*/ 312 w 1554"/>
                <a:gd name="T15" fmla="*/ 72 h 756"/>
                <a:gd name="T16" fmla="*/ 330 w 1554"/>
                <a:gd name="T17" fmla="*/ 78 h 756"/>
                <a:gd name="T18" fmla="*/ 372 w 1554"/>
                <a:gd name="T19" fmla="*/ 84 h 756"/>
                <a:gd name="T20" fmla="*/ 414 w 1554"/>
                <a:gd name="T21" fmla="*/ 96 h 756"/>
                <a:gd name="T22" fmla="*/ 450 w 1554"/>
                <a:gd name="T23" fmla="*/ 108 h 756"/>
                <a:gd name="T24" fmla="*/ 492 w 1554"/>
                <a:gd name="T25" fmla="*/ 114 h 756"/>
                <a:gd name="T26" fmla="*/ 528 w 1554"/>
                <a:gd name="T27" fmla="*/ 126 h 756"/>
                <a:gd name="T28" fmla="*/ 570 w 1554"/>
                <a:gd name="T29" fmla="*/ 138 h 756"/>
                <a:gd name="T30" fmla="*/ 612 w 1554"/>
                <a:gd name="T31" fmla="*/ 150 h 756"/>
                <a:gd name="T32" fmla="*/ 624 w 1554"/>
                <a:gd name="T33" fmla="*/ 156 h 756"/>
                <a:gd name="T34" fmla="*/ 648 w 1554"/>
                <a:gd name="T35" fmla="*/ 162 h 756"/>
                <a:gd name="T36" fmla="*/ 690 w 1554"/>
                <a:gd name="T37" fmla="*/ 180 h 756"/>
                <a:gd name="T38" fmla="*/ 726 w 1554"/>
                <a:gd name="T39" fmla="*/ 198 h 756"/>
                <a:gd name="T40" fmla="*/ 768 w 1554"/>
                <a:gd name="T41" fmla="*/ 210 h 756"/>
                <a:gd name="T42" fmla="*/ 804 w 1554"/>
                <a:gd name="T43" fmla="*/ 228 h 756"/>
                <a:gd name="T44" fmla="*/ 846 w 1554"/>
                <a:gd name="T45" fmla="*/ 246 h 756"/>
                <a:gd name="T46" fmla="*/ 888 w 1554"/>
                <a:gd name="T47" fmla="*/ 264 h 756"/>
                <a:gd name="T48" fmla="*/ 924 w 1554"/>
                <a:gd name="T49" fmla="*/ 282 h 756"/>
                <a:gd name="T50" fmla="*/ 930 w 1554"/>
                <a:gd name="T51" fmla="*/ 288 h 756"/>
                <a:gd name="T52" fmla="*/ 966 w 1554"/>
                <a:gd name="T53" fmla="*/ 300 h 756"/>
                <a:gd name="T54" fmla="*/ 1002 w 1554"/>
                <a:gd name="T55" fmla="*/ 318 h 756"/>
                <a:gd name="T56" fmla="*/ 1044 w 1554"/>
                <a:gd name="T57" fmla="*/ 336 h 756"/>
                <a:gd name="T58" fmla="*/ 1080 w 1554"/>
                <a:gd name="T59" fmla="*/ 360 h 756"/>
                <a:gd name="T60" fmla="*/ 1122 w 1554"/>
                <a:gd name="T61" fmla="*/ 378 h 756"/>
                <a:gd name="T62" fmla="*/ 1164 w 1554"/>
                <a:gd name="T63" fmla="*/ 408 h 756"/>
                <a:gd name="T64" fmla="*/ 1200 w 1554"/>
                <a:gd name="T65" fmla="*/ 438 h 756"/>
                <a:gd name="T66" fmla="*/ 1242 w 1554"/>
                <a:gd name="T67" fmla="*/ 474 h 756"/>
                <a:gd name="T68" fmla="*/ 1278 w 1554"/>
                <a:gd name="T69" fmla="*/ 510 h 756"/>
                <a:gd name="T70" fmla="*/ 1320 w 1554"/>
                <a:gd name="T71" fmla="*/ 546 h 756"/>
                <a:gd name="T72" fmla="*/ 1356 w 1554"/>
                <a:gd name="T73" fmla="*/ 582 h 756"/>
                <a:gd name="T74" fmla="*/ 1398 w 1554"/>
                <a:gd name="T75" fmla="*/ 618 h 756"/>
                <a:gd name="T76" fmla="*/ 1440 w 1554"/>
                <a:gd name="T77" fmla="*/ 654 h 756"/>
                <a:gd name="T78" fmla="*/ 1476 w 1554"/>
                <a:gd name="T79" fmla="*/ 690 h 756"/>
                <a:gd name="T80" fmla="*/ 1518 w 1554"/>
                <a:gd name="T81" fmla="*/ 726 h 756"/>
                <a:gd name="T82" fmla="*/ 1554 w 1554"/>
                <a:gd name="T83" fmla="*/ 756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554" h="756">
                  <a:moveTo>
                    <a:pt x="0" y="0"/>
                  </a:moveTo>
                  <a:lnTo>
                    <a:pt x="96" y="24"/>
                  </a:lnTo>
                  <a:lnTo>
                    <a:pt x="138" y="30"/>
                  </a:lnTo>
                  <a:lnTo>
                    <a:pt x="174" y="42"/>
                  </a:lnTo>
                  <a:lnTo>
                    <a:pt x="216" y="48"/>
                  </a:lnTo>
                  <a:lnTo>
                    <a:pt x="252" y="60"/>
                  </a:lnTo>
                  <a:lnTo>
                    <a:pt x="294" y="66"/>
                  </a:lnTo>
                  <a:lnTo>
                    <a:pt x="312" y="72"/>
                  </a:lnTo>
                  <a:lnTo>
                    <a:pt x="330" y="78"/>
                  </a:lnTo>
                  <a:lnTo>
                    <a:pt x="372" y="84"/>
                  </a:lnTo>
                  <a:lnTo>
                    <a:pt x="414" y="96"/>
                  </a:lnTo>
                  <a:lnTo>
                    <a:pt x="450" y="108"/>
                  </a:lnTo>
                  <a:lnTo>
                    <a:pt x="492" y="114"/>
                  </a:lnTo>
                  <a:lnTo>
                    <a:pt x="528" y="126"/>
                  </a:lnTo>
                  <a:lnTo>
                    <a:pt x="570" y="138"/>
                  </a:lnTo>
                  <a:lnTo>
                    <a:pt x="612" y="150"/>
                  </a:lnTo>
                  <a:lnTo>
                    <a:pt x="624" y="156"/>
                  </a:lnTo>
                  <a:lnTo>
                    <a:pt x="648" y="162"/>
                  </a:lnTo>
                  <a:lnTo>
                    <a:pt x="690" y="180"/>
                  </a:lnTo>
                  <a:lnTo>
                    <a:pt x="726" y="198"/>
                  </a:lnTo>
                  <a:lnTo>
                    <a:pt x="768" y="210"/>
                  </a:lnTo>
                  <a:lnTo>
                    <a:pt x="804" y="228"/>
                  </a:lnTo>
                  <a:lnTo>
                    <a:pt x="846" y="246"/>
                  </a:lnTo>
                  <a:lnTo>
                    <a:pt x="888" y="264"/>
                  </a:lnTo>
                  <a:lnTo>
                    <a:pt x="924" y="282"/>
                  </a:lnTo>
                  <a:lnTo>
                    <a:pt x="930" y="288"/>
                  </a:lnTo>
                  <a:lnTo>
                    <a:pt x="966" y="300"/>
                  </a:lnTo>
                  <a:lnTo>
                    <a:pt x="1002" y="318"/>
                  </a:lnTo>
                  <a:lnTo>
                    <a:pt x="1044" y="336"/>
                  </a:lnTo>
                  <a:lnTo>
                    <a:pt x="1080" y="360"/>
                  </a:lnTo>
                  <a:lnTo>
                    <a:pt x="1122" y="378"/>
                  </a:lnTo>
                  <a:lnTo>
                    <a:pt x="1164" y="408"/>
                  </a:lnTo>
                  <a:lnTo>
                    <a:pt x="1200" y="438"/>
                  </a:lnTo>
                  <a:lnTo>
                    <a:pt x="1242" y="474"/>
                  </a:lnTo>
                  <a:lnTo>
                    <a:pt x="1278" y="510"/>
                  </a:lnTo>
                  <a:lnTo>
                    <a:pt x="1320" y="546"/>
                  </a:lnTo>
                  <a:lnTo>
                    <a:pt x="1356" y="582"/>
                  </a:lnTo>
                  <a:lnTo>
                    <a:pt x="1398" y="618"/>
                  </a:lnTo>
                  <a:lnTo>
                    <a:pt x="1440" y="654"/>
                  </a:lnTo>
                  <a:lnTo>
                    <a:pt x="1476" y="690"/>
                  </a:lnTo>
                  <a:lnTo>
                    <a:pt x="1518" y="726"/>
                  </a:lnTo>
                  <a:lnTo>
                    <a:pt x="1554" y="756"/>
                  </a:lnTo>
                </a:path>
              </a:pathLst>
            </a:custGeom>
            <a:noFill/>
            <a:ln w="12" cap="flat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164" name="Freeform 544"/>
            <p:cNvSpPr>
              <a:spLocks/>
            </p:cNvSpPr>
            <p:nvPr/>
          </p:nvSpPr>
          <p:spPr bwMode="auto">
            <a:xfrm>
              <a:off x="516797" y="1763713"/>
              <a:ext cx="2467281" cy="1200150"/>
            </a:xfrm>
            <a:custGeom>
              <a:avLst/>
              <a:gdLst>
                <a:gd name="T0" fmla="*/ 0 w 1554"/>
                <a:gd name="T1" fmla="*/ 0 h 756"/>
                <a:gd name="T2" fmla="*/ 96 w 1554"/>
                <a:gd name="T3" fmla="*/ 24 h 756"/>
                <a:gd name="T4" fmla="*/ 138 w 1554"/>
                <a:gd name="T5" fmla="*/ 30 h 756"/>
                <a:gd name="T6" fmla="*/ 174 w 1554"/>
                <a:gd name="T7" fmla="*/ 42 h 756"/>
                <a:gd name="T8" fmla="*/ 216 w 1554"/>
                <a:gd name="T9" fmla="*/ 48 h 756"/>
                <a:gd name="T10" fmla="*/ 252 w 1554"/>
                <a:gd name="T11" fmla="*/ 60 h 756"/>
                <a:gd name="T12" fmla="*/ 294 w 1554"/>
                <a:gd name="T13" fmla="*/ 66 h 756"/>
                <a:gd name="T14" fmla="*/ 312 w 1554"/>
                <a:gd name="T15" fmla="*/ 72 h 756"/>
                <a:gd name="T16" fmla="*/ 330 w 1554"/>
                <a:gd name="T17" fmla="*/ 78 h 756"/>
                <a:gd name="T18" fmla="*/ 372 w 1554"/>
                <a:gd name="T19" fmla="*/ 84 h 756"/>
                <a:gd name="T20" fmla="*/ 414 w 1554"/>
                <a:gd name="T21" fmla="*/ 96 h 756"/>
                <a:gd name="T22" fmla="*/ 450 w 1554"/>
                <a:gd name="T23" fmla="*/ 108 h 756"/>
                <a:gd name="T24" fmla="*/ 492 w 1554"/>
                <a:gd name="T25" fmla="*/ 114 h 756"/>
                <a:gd name="T26" fmla="*/ 528 w 1554"/>
                <a:gd name="T27" fmla="*/ 126 h 756"/>
                <a:gd name="T28" fmla="*/ 570 w 1554"/>
                <a:gd name="T29" fmla="*/ 138 h 756"/>
                <a:gd name="T30" fmla="*/ 612 w 1554"/>
                <a:gd name="T31" fmla="*/ 150 h 756"/>
                <a:gd name="T32" fmla="*/ 624 w 1554"/>
                <a:gd name="T33" fmla="*/ 156 h 756"/>
                <a:gd name="T34" fmla="*/ 648 w 1554"/>
                <a:gd name="T35" fmla="*/ 162 h 756"/>
                <a:gd name="T36" fmla="*/ 690 w 1554"/>
                <a:gd name="T37" fmla="*/ 180 h 756"/>
                <a:gd name="T38" fmla="*/ 726 w 1554"/>
                <a:gd name="T39" fmla="*/ 198 h 756"/>
                <a:gd name="T40" fmla="*/ 768 w 1554"/>
                <a:gd name="T41" fmla="*/ 210 h 756"/>
                <a:gd name="T42" fmla="*/ 804 w 1554"/>
                <a:gd name="T43" fmla="*/ 228 h 756"/>
                <a:gd name="T44" fmla="*/ 846 w 1554"/>
                <a:gd name="T45" fmla="*/ 246 h 756"/>
                <a:gd name="T46" fmla="*/ 888 w 1554"/>
                <a:gd name="T47" fmla="*/ 264 h 756"/>
                <a:gd name="T48" fmla="*/ 924 w 1554"/>
                <a:gd name="T49" fmla="*/ 282 h 756"/>
                <a:gd name="T50" fmla="*/ 930 w 1554"/>
                <a:gd name="T51" fmla="*/ 288 h 756"/>
                <a:gd name="T52" fmla="*/ 966 w 1554"/>
                <a:gd name="T53" fmla="*/ 300 h 756"/>
                <a:gd name="T54" fmla="*/ 1002 w 1554"/>
                <a:gd name="T55" fmla="*/ 318 h 756"/>
                <a:gd name="T56" fmla="*/ 1044 w 1554"/>
                <a:gd name="T57" fmla="*/ 336 h 756"/>
                <a:gd name="T58" fmla="*/ 1080 w 1554"/>
                <a:gd name="T59" fmla="*/ 360 h 756"/>
                <a:gd name="T60" fmla="*/ 1122 w 1554"/>
                <a:gd name="T61" fmla="*/ 378 h 756"/>
                <a:gd name="T62" fmla="*/ 1164 w 1554"/>
                <a:gd name="T63" fmla="*/ 408 h 756"/>
                <a:gd name="T64" fmla="*/ 1200 w 1554"/>
                <a:gd name="T65" fmla="*/ 438 h 756"/>
                <a:gd name="T66" fmla="*/ 1242 w 1554"/>
                <a:gd name="T67" fmla="*/ 474 h 756"/>
                <a:gd name="T68" fmla="*/ 1278 w 1554"/>
                <a:gd name="T69" fmla="*/ 510 h 756"/>
                <a:gd name="T70" fmla="*/ 1320 w 1554"/>
                <a:gd name="T71" fmla="*/ 546 h 756"/>
                <a:gd name="T72" fmla="*/ 1356 w 1554"/>
                <a:gd name="T73" fmla="*/ 582 h 756"/>
                <a:gd name="T74" fmla="*/ 1398 w 1554"/>
                <a:gd name="T75" fmla="*/ 618 h 756"/>
                <a:gd name="T76" fmla="*/ 1440 w 1554"/>
                <a:gd name="T77" fmla="*/ 654 h 756"/>
                <a:gd name="T78" fmla="*/ 1476 w 1554"/>
                <a:gd name="T79" fmla="*/ 690 h 756"/>
                <a:gd name="T80" fmla="*/ 1518 w 1554"/>
                <a:gd name="T81" fmla="*/ 726 h 756"/>
                <a:gd name="T82" fmla="*/ 1554 w 1554"/>
                <a:gd name="T83" fmla="*/ 756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554" h="756">
                  <a:moveTo>
                    <a:pt x="0" y="0"/>
                  </a:moveTo>
                  <a:lnTo>
                    <a:pt x="96" y="24"/>
                  </a:lnTo>
                  <a:lnTo>
                    <a:pt x="138" y="30"/>
                  </a:lnTo>
                  <a:lnTo>
                    <a:pt x="174" y="42"/>
                  </a:lnTo>
                  <a:lnTo>
                    <a:pt x="216" y="48"/>
                  </a:lnTo>
                  <a:lnTo>
                    <a:pt x="252" y="60"/>
                  </a:lnTo>
                  <a:lnTo>
                    <a:pt x="294" y="66"/>
                  </a:lnTo>
                  <a:lnTo>
                    <a:pt x="312" y="72"/>
                  </a:lnTo>
                  <a:lnTo>
                    <a:pt x="330" y="78"/>
                  </a:lnTo>
                  <a:lnTo>
                    <a:pt x="372" y="84"/>
                  </a:lnTo>
                  <a:lnTo>
                    <a:pt x="414" y="96"/>
                  </a:lnTo>
                  <a:lnTo>
                    <a:pt x="450" y="108"/>
                  </a:lnTo>
                  <a:lnTo>
                    <a:pt x="492" y="114"/>
                  </a:lnTo>
                  <a:lnTo>
                    <a:pt x="528" y="126"/>
                  </a:lnTo>
                  <a:lnTo>
                    <a:pt x="570" y="138"/>
                  </a:lnTo>
                  <a:lnTo>
                    <a:pt x="612" y="150"/>
                  </a:lnTo>
                  <a:lnTo>
                    <a:pt x="624" y="156"/>
                  </a:lnTo>
                  <a:lnTo>
                    <a:pt x="648" y="162"/>
                  </a:lnTo>
                  <a:lnTo>
                    <a:pt x="690" y="180"/>
                  </a:lnTo>
                  <a:lnTo>
                    <a:pt x="726" y="198"/>
                  </a:lnTo>
                  <a:lnTo>
                    <a:pt x="768" y="210"/>
                  </a:lnTo>
                  <a:lnTo>
                    <a:pt x="804" y="228"/>
                  </a:lnTo>
                  <a:lnTo>
                    <a:pt x="846" y="246"/>
                  </a:lnTo>
                  <a:lnTo>
                    <a:pt x="888" y="264"/>
                  </a:lnTo>
                  <a:lnTo>
                    <a:pt x="924" y="282"/>
                  </a:lnTo>
                  <a:lnTo>
                    <a:pt x="930" y="288"/>
                  </a:lnTo>
                  <a:lnTo>
                    <a:pt x="966" y="300"/>
                  </a:lnTo>
                  <a:lnTo>
                    <a:pt x="1002" y="318"/>
                  </a:lnTo>
                  <a:lnTo>
                    <a:pt x="1044" y="336"/>
                  </a:lnTo>
                  <a:lnTo>
                    <a:pt x="1080" y="360"/>
                  </a:lnTo>
                  <a:lnTo>
                    <a:pt x="1122" y="378"/>
                  </a:lnTo>
                  <a:lnTo>
                    <a:pt x="1164" y="408"/>
                  </a:lnTo>
                  <a:lnTo>
                    <a:pt x="1200" y="438"/>
                  </a:lnTo>
                  <a:lnTo>
                    <a:pt x="1242" y="474"/>
                  </a:lnTo>
                  <a:lnTo>
                    <a:pt x="1278" y="510"/>
                  </a:lnTo>
                  <a:lnTo>
                    <a:pt x="1320" y="546"/>
                  </a:lnTo>
                  <a:lnTo>
                    <a:pt x="1356" y="582"/>
                  </a:lnTo>
                  <a:lnTo>
                    <a:pt x="1398" y="618"/>
                  </a:lnTo>
                  <a:lnTo>
                    <a:pt x="1440" y="654"/>
                  </a:lnTo>
                  <a:lnTo>
                    <a:pt x="1476" y="690"/>
                  </a:lnTo>
                  <a:lnTo>
                    <a:pt x="1518" y="726"/>
                  </a:lnTo>
                  <a:lnTo>
                    <a:pt x="1554" y="756"/>
                  </a:lnTo>
                </a:path>
              </a:pathLst>
            </a:custGeom>
            <a:noFill/>
            <a:ln w="28575" cap="flat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165" name="Line 545"/>
            <p:cNvSpPr>
              <a:spLocks noChangeShapeType="1"/>
            </p:cNvSpPr>
            <p:nvPr/>
          </p:nvSpPr>
          <p:spPr bwMode="auto">
            <a:xfrm>
              <a:off x="516797" y="3630614"/>
              <a:ext cx="2467281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166" name="Line 546"/>
            <p:cNvSpPr>
              <a:spLocks noChangeShapeType="1"/>
            </p:cNvSpPr>
            <p:nvPr/>
          </p:nvSpPr>
          <p:spPr bwMode="auto">
            <a:xfrm>
              <a:off x="516797" y="4992689"/>
              <a:ext cx="2467281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167" name="Line 547"/>
            <p:cNvSpPr>
              <a:spLocks noChangeShapeType="1"/>
            </p:cNvSpPr>
            <p:nvPr/>
          </p:nvSpPr>
          <p:spPr bwMode="auto">
            <a:xfrm flipV="1">
              <a:off x="2984078" y="3630614"/>
              <a:ext cx="0" cy="13620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168" name="Line 548"/>
            <p:cNvSpPr>
              <a:spLocks noChangeShapeType="1"/>
            </p:cNvSpPr>
            <p:nvPr/>
          </p:nvSpPr>
          <p:spPr bwMode="auto">
            <a:xfrm flipV="1">
              <a:off x="516797" y="3630614"/>
              <a:ext cx="0" cy="13620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169" name="Line 549"/>
            <p:cNvSpPr>
              <a:spLocks noChangeShapeType="1"/>
            </p:cNvSpPr>
            <p:nvPr/>
          </p:nvSpPr>
          <p:spPr bwMode="auto">
            <a:xfrm>
              <a:off x="516797" y="4992689"/>
              <a:ext cx="2467281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170" name="Line 550"/>
            <p:cNvSpPr>
              <a:spLocks noChangeShapeType="1"/>
            </p:cNvSpPr>
            <p:nvPr/>
          </p:nvSpPr>
          <p:spPr bwMode="auto">
            <a:xfrm flipV="1">
              <a:off x="516797" y="3630614"/>
              <a:ext cx="0" cy="13620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171" name="Line 551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172" name="Line 552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173" name="Line 553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174" name="Line 554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175" name="Line 555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176" name="Line 556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177" name="Line 557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178" name="Line 558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179" name="Line 559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180" name="Line 560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181" name="Line 561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182" name="Line 562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183" name="Line 563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184" name="Line 564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185" name="Line 565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186" name="Line 566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187" name="Line 567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188" name="Line 568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189" name="Line 569"/>
            <p:cNvSpPr>
              <a:spLocks noChangeShapeType="1"/>
            </p:cNvSpPr>
            <p:nvPr/>
          </p:nvSpPr>
          <p:spPr bwMode="auto">
            <a:xfrm flipV="1">
              <a:off x="516797" y="4964114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190" name="Line 570"/>
            <p:cNvSpPr>
              <a:spLocks noChangeShapeType="1"/>
            </p:cNvSpPr>
            <p:nvPr/>
          </p:nvSpPr>
          <p:spPr bwMode="auto">
            <a:xfrm>
              <a:off x="516797" y="3630614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191" name="Rectangle 571"/>
            <p:cNvSpPr>
              <a:spLocks noChangeArrowheads="1"/>
            </p:cNvSpPr>
            <p:nvPr/>
          </p:nvSpPr>
          <p:spPr bwMode="auto">
            <a:xfrm>
              <a:off x="355816" y="5116514"/>
              <a:ext cx="216832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600">
                  <a:solidFill>
                    <a:srgbClr val="FFFF00"/>
                  </a:solidFill>
                  <a:latin typeface="+mn-lt"/>
                </a:rPr>
                <a:t>10</a:t>
              </a:r>
              <a:endParaRPr lang="en-US" sz="1800">
                <a:latin typeface="+mn-lt"/>
              </a:endParaRPr>
            </a:p>
          </p:txBody>
        </p:sp>
        <p:sp>
          <p:nvSpPr>
            <p:cNvPr id="206192" name="Rectangle 572"/>
            <p:cNvSpPr>
              <a:spLocks noChangeArrowheads="1"/>
            </p:cNvSpPr>
            <p:nvPr/>
          </p:nvSpPr>
          <p:spPr bwMode="auto">
            <a:xfrm>
              <a:off x="564434" y="5021264"/>
              <a:ext cx="146198" cy="169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100">
                  <a:solidFill>
                    <a:srgbClr val="FFFF00"/>
                  </a:solidFill>
                  <a:latin typeface="+mn-lt"/>
                </a:rPr>
                <a:t>-3</a:t>
              </a:r>
              <a:endParaRPr lang="en-US" sz="1800">
                <a:latin typeface="+mn-lt"/>
              </a:endParaRPr>
            </a:p>
          </p:txBody>
        </p:sp>
        <p:sp>
          <p:nvSpPr>
            <p:cNvPr id="206193" name="Line 573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194" name="Line 574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195" name="Line 575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196" name="Line 576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197" name="Line 577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198" name="Line 578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199" name="Line 579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00" name="Line 580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01" name="Line 581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02" name="Line 582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03" name="Line 583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04" name="Line 584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05" name="Line 585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06" name="Line 586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07" name="Line 587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08" name="Line 588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09" name="Line 589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10" name="Line 590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11" name="Line 591"/>
            <p:cNvSpPr>
              <a:spLocks noChangeShapeType="1"/>
            </p:cNvSpPr>
            <p:nvPr/>
          </p:nvSpPr>
          <p:spPr bwMode="auto">
            <a:xfrm flipV="1">
              <a:off x="1507323" y="4964114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12" name="Line 592"/>
            <p:cNvSpPr>
              <a:spLocks noChangeShapeType="1"/>
            </p:cNvSpPr>
            <p:nvPr/>
          </p:nvSpPr>
          <p:spPr bwMode="auto">
            <a:xfrm>
              <a:off x="1507323" y="3630614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13" name="Rectangle 593"/>
            <p:cNvSpPr>
              <a:spLocks noChangeArrowheads="1"/>
            </p:cNvSpPr>
            <p:nvPr/>
          </p:nvSpPr>
          <p:spPr bwMode="auto">
            <a:xfrm>
              <a:off x="1346342" y="5116514"/>
              <a:ext cx="216832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600">
                  <a:solidFill>
                    <a:srgbClr val="FFFF00"/>
                  </a:solidFill>
                  <a:latin typeface="+mn-lt"/>
                </a:rPr>
                <a:t>10</a:t>
              </a:r>
              <a:endParaRPr lang="en-US" sz="1800">
                <a:latin typeface="+mn-lt"/>
              </a:endParaRPr>
            </a:p>
          </p:txBody>
        </p:sp>
        <p:sp>
          <p:nvSpPr>
            <p:cNvPr id="206214" name="Rectangle 594"/>
            <p:cNvSpPr>
              <a:spLocks noChangeArrowheads="1"/>
            </p:cNvSpPr>
            <p:nvPr/>
          </p:nvSpPr>
          <p:spPr bwMode="auto">
            <a:xfrm>
              <a:off x="1554960" y="5021264"/>
              <a:ext cx="124842" cy="169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100">
                  <a:solidFill>
                    <a:srgbClr val="FFFF00"/>
                  </a:solidFill>
                  <a:latin typeface="+mn-lt"/>
                </a:rPr>
                <a:t>-1</a:t>
              </a:r>
              <a:endParaRPr lang="en-US" sz="1800">
                <a:latin typeface="+mn-lt"/>
              </a:endParaRPr>
            </a:p>
          </p:txBody>
        </p:sp>
        <p:sp>
          <p:nvSpPr>
            <p:cNvPr id="206215" name="Line 595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16" name="Line 596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17" name="Line 597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18" name="Line 598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19" name="Line 599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20" name="Line 600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21" name="Line 601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22" name="Line 602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23" name="Line 603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24" name="Line 604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25" name="Line 605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26" name="Line 606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27" name="Line 607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28" name="Line 608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29" name="Line 609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30" name="Line 610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31" name="Line 611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32" name="Line 612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33" name="Line 613"/>
            <p:cNvSpPr>
              <a:spLocks noChangeShapeType="1"/>
            </p:cNvSpPr>
            <p:nvPr/>
          </p:nvSpPr>
          <p:spPr bwMode="auto">
            <a:xfrm flipV="1">
              <a:off x="1993551" y="4964114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34" name="Line 614"/>
            <p:cNvSpPr>
              <a:spLocks noChangeShapeType="1"/>
            </p:cNvSpPr>
            <p:nvPr/>
          </p:nvSpPr>
          <p:spPr bwMode="auto">
            <a:xfrm>
              <a:off x="1993551" y="3630614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35" name="Rectangle 615"/>
            <p:cNvSpPr>
              <a:spLocks noChangeArrowheads="1"/>
            </p:cNvSpPr>
            <p:nvPr/>
          </p:nvSpPr>
          <p:spPr bwMode="auto">
            <a:xfrm>
              <a:off x="1850640" y="5116514"/>
              <a:ext cx="218474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600">
                  <a:solidFill>
                    <a:srgbClr val="FFFF00"/>
                  </a:solidFill>
                  <a:latin typeface="+mn-lt"/>
                </a:rPr>
                <a:t>10</a:t>
              </a:r>
              <a:endParaRPr lang="en-US" sz="1800">
                <a:latin typeface="+mn-lt"/>
              </a:endParaRPr>
            </a:p>
          </p:txBody>
        </p:sp>
        <p:sp>
          <p:nvSpPr>
            <p:cNvPr id="206236" name="Rectangle 616"/>
            <p:cNvSpPr>
              <a:spLocks noChangeArrowheads="1"/>
            </p:cNvSpPr>
            <p:nvPr/>
          </p:nvSpPr>
          <p:spPr bwMode="auto">
            <a:xfrm>
              <a:off x="2060901" y="5021264"/>
              <a:ext cx="87061" cy="169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100">
                  <a:solidFill>
                    <a:srgbClr val="FFFF00"/>
                  </a:solidFill>
                  <a:latin typeface="+mn-lt"/>
                </a:rPr>
                <a:t>0</a:t>
              </a:r>
              <a:endParaRPr lang="en-US" sz="1800">
                <a:latin typeface="+mn-lt"/>
              </a:endParaRPr>
            </a:p>
          </p:txBody>
        </p:sp>
        <p:sp>
          <p:nvSpPr>
            <p:cNvPr id="206237" name="Line 617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38" name="Line 618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39" name="Line 619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40" name="Line 620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41" name="Line 621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42" name="Line 622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43" name="Line 623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44" name="Line 624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45" name="Line 625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46" name="Line 626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47" name="Line 627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48" name="Line 628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49" name="Line 629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50" name="Line 630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51" name="Line 631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52" name="Line 632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53" name="Line 633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54" name="Line 634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55" name="Line 635"/>
            <p:cNvSpPr>
              <a:spLocks noChangeShapeType="1"/>
            </p:cNvSpPr>
            <p:nvPr/>
          </p:nvSpPr>
          <p:spPr bwMode="auto">
            <a:xfrm flipV="1">
              <a:off x="2984078" y="4964114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56" name="Line 636"/>
            <p:cNvSpPr>
              <a:spLocks noChangeShapeType="1"/>
            </p:cNvSpPr>
            <p:nvPr/>
          </p:nvSpPr>
          <p:spPr bwMode="auto">
            <a:xfrm>
              <a:off x="2984078" y="3630614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57" name="Rectangle 637"/>
            <p:cNvSpPr>
              <a:spLocks noChangeArrowheads="1"/>
            </p:cNvSpPr>
            <p:nvPr/>
          </p:nvSpPr>
          <p:spPr bwMode="auto">
            <a:xfrm>
              <a:off x="2841165" y="5116514"/>
              <a:ext cx="218475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600">
                  <a:solidFill>
                    <a:srgbClr val="FFFF00"/>
                  </a:solidFill>
                  <a:latin typeface="+mn-lt"/>
                </a:rPr>
                <a:t>10</a:t>
              </a:r>
              <a:endParaRPr lang="en-US" sz="1800">
                <a:latin typeface="+mn-lt"/>
              </a:endParaRPr>
            </a:p>
          </p:txBody>
        </p:sp>
        <p:sp>
          <p:nvSpPr>
            <p:cNvPr id="206258" name="Rectangle 638"/>
            <p:cNvSpPr>
              <a:spLocks noChangeArrowheads="1"/>
            </p:cNvSpPr>
            <p:nvPr/>
          </p:nvSpPr>
          <p:spPr bwMode="auto">
            <a:xfrm>
              <a:off x="3051426" y="5021264"/>
              <a:ext cx="87062" cy="169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100">
                  <a:solidFill>
                    <a:srgbClr val="FFFF00"/>
                  </a:solidFill>
                  <a:latin typeface="+mn-lt"/>
                </a:rPr>
                <a:t>2</a:t>
              </a:r>
              <a:endParaRPr lang="en-US" sz="1800">
                <a:latin typeface="+mn-lt"/>
              </a:endParaRPr>
            </a:p>
          </p:txBody>
        </p:sp>
        <p:sp>
          <p:nvSpPr>
            <p:cNvPr id="206259" name="Line 639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60" name="Line 640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61" name="Line 641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62" name="Line 642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63" name="Line 643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64" name="Line 644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65" name="Line 645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66" name="Line 646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67" name="Line 647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68" name="Line 648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69" name="Line 649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70" name="Line 650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71" name="Line 651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72" name="Line 652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73" name="Line 653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74" name="Line 654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75" name="Line 655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76" name="Line 656"/>
            <p:cNvSpPr>
              <a:spLocks noChangeShapeType="1"/>
            </p:cNvSpPr>
            <p:nvPr/>
          </p:nvSpPr>
          <p:spPr bwMode="auto">
            <a:xfrm>
              <a:off x="516797" y="4992689"/>
              <a:ext cx="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77" name="Line 657"/>
            <p:cNvSpPr>
              <a:spLocks noChangeShapeType="1"/>
            </p:cNvSpPr>
            <p:nvPr/>
          </p:nvSpPr>
          <p:spPr bwMode="auto">
            <a:xfrm>
              <a:off x="516797" y="4954589"/>
              <a:ext cx="29568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78" name="Line 658"/>
            <p:cNvSpPr>
              <a:spLocks noChangeShapeType="1"/>
            </p:cNvSpPr>
            <p:nvPr/>
          </p:nvSpPr>
          <p:spPr bwMode="auto">
            <a:xfrm flipH="1">
              <a:off x="2956152" y="4954589"/>
              <a:ext cx="27926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79" name="Rectangle 659"/>
            <p:cNvSpPr>
              <a:spLocks noChangeArrowheads="1"/>
            </p:cNvSpPr>
            <p:nvPr/>
          </p:nvSpPr>
          <p:spPr bwMode="auto">
            <a:xfrm>
              <a:off x="35496" y="4821239"/>
              <a:ext cx="459946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600">
                  <a:solidFill>
                    <a:srgbClr val="FFFF00"/>
                  </a:solidFill>
                  <a:latin typeface="+mn-lt"/>
                </a:rPr>
                <a:t>-360</a:t>
              </a:r>
              <a:endParaRPr lang="en-US" sz="1800">
                <a:latin typeface="+mn-lt"/>
              </a:endParaRPr>
            </a:p>
          </p:txBody>
        </p:sp>
        <p:sp>
          <p:nvSpPr>
            <p:cNvPr id="206280" name="Line 660"/>
            <p:cNvSpPr>
              <a:spLocks noChangeShapeType="1"/>
            </p:cNvSpPr>
            <p:nvPr/>
          </p:nvSpPr>
          <p:spPr bwMode="auto">
            <a:xfrm>
              <a:off x="516797" y="4630739"/>
              <a:ext cx="29568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81" name="Line 661"/>
            <p:cNvSpPr>
              <a:spLocks noChangeShapeType="1"/>
            </p:cNvSpPr>
            <p:nvPr/>
          </p:nvSpPr>
          <p:spPr bwMode="auto">
            <a:xfrm flipH="1">
              <a:off x="2956152" y="4630739"/>
              <a:ext cx="27926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82" name="Rectangle 662"/>
            <p:cNvSpPr>
              <a:spLocks noChangeArrowheads="1"/>
            </p:cNvSpPr>
            <p:nvPr/>
          </p:nvSpPr>
          <p:spPr bwMode="auto">
            <a:xfrm>
              <a:off x="35496" y="4497389"/>
              <a:ext cx="459946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600">
                  <a:solidFill>
                    <a:srgbClr val="FFFF00"/>
                  </a:solidFill>
                  <a:latin typeface="+mn-lt"/>
                </a:rPr>
                <a:t>-270</a:t>
              </a:r>
              <a:endParaRPr lang="en-US" sz="1800">
                <a:latin typeface="+mn-lt"/>
              </a:endParaRPr>
            </a:p>
          </p:txBody>
        </p:sp>
        <p:sp>
          <p:nvSpPr>
            <p:cNvPr id="206283" name="Line 663"/>
            <p:cNvSpPr>
              <a:spLocks noChangeShapeType="1"/>
            </p:cNvSpPr>
            <p:nvPr/>
          </p:nvSpPr>
          <p:spPr bwMode="auto">
            <a:xfrm>
              <a:off x="516797" y="4306889"/>
              <a:ext cx="29568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84" name="Line 664"/>
            <p:cNvSpPr>
              <a:spLocks noChangeShapeType="1"/>
            </p:cNvSpPr>
            <p:nvPr/>
          </p:nvSpPr>
          <p:spPr bwMode="auto">
            <a:xfrm flipH="1">
              <a:off x="2956152" y="4306889"/>
              <a:ext cx="27926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85" name="Rectangle 665"/>
            <p:cNvSpPr>
              <a:spLocks noChangeArrowheads="1"/>
            </p:cNvSpPr>
            <p:nvPr/>
          </p:nvSpPr>
          <p:spPr bwMode="auto">
            <a:xfrm>
              <a:off x="35496" y="4173539"/>
              <a:ext cx="428736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600">
                  <a:solidFill>
                    <a:srgbClr val="FFFF00"/>
                  </a:solidFill>
                  <a:latin typeface="+mn-lt"/>
                </a:rPr>
                <a:t>-180</a:t>
              </a:r>
              <a:endParaRPr lang="en-US" sz="1800">
                <a:latin typeface="+mn-lt"/>
              </a:endParaRPr>
            </a:p>
          </p:txBody>
        </p:sp>
        <p:sp>
          <p:nvSpPr>
            <p:cNvPr id="206286" name="Line 666"/>
            <p:cNvSpPr>
              <a:spLocks noChangeShapeType="1"/>
            </p:cNvSpPr>
            <p:nvPr/>
          </p:nvSpPr>
          <p:spPr bwMode="auto">
            <a:xfrm>
              <a:off x="516797" y="3983039"/>
              <a:ext cx="29568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87" name="Line 667"/>
            <p:cNvSpPr>
              <a:spLocks noChangeShapeType="1"/>
            </p:cNvSpPr>
            <p:nvPr/>
          </p:nvSpPr>
          <p:spPr bwMode="auto">
            <a:xfrm flipH="1">
              <a:off x="2956152" y="3983039"/>
              <a:ext cx="27926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88" name="Rectangle 668"/>
            <p:cNvSpPr>
              <a:spLocks noChangeArrowheads="1"/>
            </p:cNvSpPr>
            <p:nvPr/>
          </p:nvSpPr>
          <p:spPr bwMode="auto">
            <a:xfrm>
              <a:off x="140626" y="3849689"/>
              <a:ext cx="335103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600">
                  <a:solidFill>
                    <a:srgbClr val="FFFF00"/>
                  </a:solidFill>
                  <a:latin typeface="+mn-lt"/>
                </a:rPr>
                <a:t>-90</a:t>
              </a:r>
              <a:endParaRPr lang="en-US" sz="1800">
                <a:latin typeface="+mn-lt"/>
              </a:endParaRPr>
            </a:p>
          </p:txBody>
        </p:sp>
        <p:sp>
          <p:nvSpPr>
            <p:cNvPr id="206289" name="Line 669"/>
            <p:cNvSpPr>
              <a:spLocks noChangeShapeType="1"/>
            </p:cNvSpPr>
            <p:nvPr/>
          </p:nvSpPr>
          <p:spPr bwMode="auto">
            <a:xfrm>
              <a:off x="516797" y="3659189"/>
              <a:ext cx="29568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90" name="Line 670"/>
            <p:cNvSpPr>
              <a:spLocks noChangeShapeType="1"/>
            </p:cNvSpPr>
            <p:nvPr/>
          </p:nvSpPr>
          <p:spPr bwMode="auto">
            <a:xfrm flipH="1">
              <a:off x="2956152" y="3659189"/>
              <a:ext cx="27926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91" name="Rectangle 671"/>
            <p:cNvSpPr>
              <a:spLocks noChangeArrowheads="1"/>
            </p:cNvSpPr>
            <p:nvPr/>
          </p:nvSpPr>
          <p:spPr bwMode="auto">
            <a:xfrm>
              <a:off x="311463" y="3525839"/>
              <a:ext cx="126486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600" dirty="0">
                  <a:solidFill>
                    <a:srgbClr val="FFFF00"/>
                  </a:solidFill>
                  <a:latin typeface="+mn-lt"/>
                </a:rPr>
                <a:t>0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206292" name="Line 672"/>
            <p:cNvSpPr>
              <a:spLocks noChangeShapeType="1"/>
            </p:cNvSpPr>
            <p:nvPr/>
          </p:nvSpPr>
          <p:spPr bwMode="auto">
            <a:xfrm>
              <a:off x="516797" y="3630614"/>
              <a:ext cx="2467281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93" name="Line 673"/>
            <p:cNvSpPr>
              <a:spLocks noChangeShapeType="1"/>
            </p:cNvSpPr>
            <p:nvPr/>
          </p:nvSpPr>
          <p:spPr bwMode="auto">
            <a:xfrm>
              <a:off x="516797" y="4992689"/>
              <a:ext cx="2467281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94" name="Line 674"/>
            <p:cNvSpPr>
              <a:spLocks noChangeShapeType="1"/>
            </p:cNvSpPr>
            <p:nvPr/>
          </p:nvSpPr>
          <p:spPr bwMode="auto">
            <a:xfrm flipV="1">
              <a:off x="2984078" y="3630614"/>
              <a:ext cx="0" cy="13620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95" name="Line 675"/>
            <p:cNvSpPr>
              <a:spLocks noChangeShapeType="1"/>
            </p:cNvSpPr>
            <p:nvPr/>
          </p:nvSpPr>
          <p:spPr bwMode="auto">
            <a:xfrm flipV="1">
              <a:off x="516797" y="3630614"/>
              <a:ext cx="0" cy="13620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96" name="Freeform 676"/>
            <p:cNvSpPr>
              <a:spLocks/>
            </p:cNvSpPr>
            <p:nvPr/>
          </p:nvSpPr>
          <p:spPr bwMode="auto">
            <a:xfrm>
              <a:off x="516797" y="3983039"/>
              <a:ext cx="2467281" cy="952500"/>
            </a:xfrm>
            <a:custGeom>
              <a:avLst/>
              <a:gdLst>
                <a:gd name="T0" fmla="*/ 0 w 1554"/>
                <a:gd name="T1" fmla="*/ 0 h 600"/>
                <a:gd name="T2" fmla="*/ 96 w 1554"/>
                <a:gd name="T3" fmla="*/ 6 h 600"/>
                <a:gd name="T4" fmla="*/ 138 w 1554"/>
                <a:gd name="T5" fmla="*/ 6 h 600"/>
                <a:gd name="T6" fmla="*/ 174 w 1554"/>
                <a:gd name="T7" fmla="*/ 6 h 600"/>
                <a:gd name="T8" fmla="*/ 216 w 1554"/>
                <a:gd name="T9" fmla="*/ 6 h 600"/>
                <a:gd name="T10" fmla="*/ 252 w 1554"/>
                <a:gd name="T11" fmla="*/ 12 h 600"/>
                <a:gd name="T12" fmla="*/ 294 w 1554"/>
                <a:gd name="T13" fmla="*/ 12 h 600"/>
                <a:gd name="T14" fmla="*/ 312 w 1554"/>
                <a:gd name="T15" fmla="*/ 12 h 600"/>
                <a:gd name="T16" fmla="*/ 330 w 1554"/>
                <a:gd name="T17" fmla="*/ 18 h 600"/>
                <a:gd name="T18" fmla="*/ 372 w 1554"/>
                <a:gd name="T19" fmla="*/ 24 h 600"/>
                <a:gd name="T20" fmla="*/ 414 w 1554"/>
                <a:gd name="T21" fmla="*/ 30 h 600"/>
                <a:gd name="T22" fmla="*/ 450 w 1554"/>
                <a:gd name="T23" fmla="*/ 36 h 600"/>
                <a:gd name="T24" fmla="*/ 492 w 1554"/>
                <a:gd name="T25" fmla="*/ 48 h 600"/>
                <a:gd name="T26" fmla="*/ 528 w 1554"/>
                <a:gd name="T27" fmla="*/ 66 h 600"/>
                <a:gd name="T28" fmla="*/ 570 w 1554"/>
                <a:gd name="T29" fmla="*/ 78 h 600"/>
                <a:gd name="T30" fmla="*/ 612 w 1554"/>
                <a:gd name="T31" fmla="*/ 102 h 600"/>
                <a:gd name="T32" fmla="*/ 624 w 1554"/>
                <a:gd name="T33" fmla="*/ 108 h 600"/>
                <a:gd name="T34" fmla="*/ 648 w 1554"/>
                <a:gd name="T35" fmla="*/ 120 h 600"/>
                <a:gd name="T36" fmla="*/ 690 w 1554"/>
                <a:gd name="T37" fmla="*/ 138 h 600"/>
                <a:gd name="T38" fmla="*/ 726 w 1554"/>
                <a:gd name="T39" fmla="*/ 156 h 600"/>
                <a:gd name="T40" fmla="*/ 768 w 1554"/>
                <a:gd name="T41" fmla="*/ 174 h 600"/>
                <a:gd name="T42" fmla="*/ 804 w 1554"/>
                <a:gd name="T43" fmla="*/ 186 h 600"/>
                <a:gd name="T44" fmla="*/ 846 w 1554"/>
                <a:gd name="T45" fmla="*/ 198 h 600"/>
                <a:gd name="T46" fmla="*/ 888 w 1554"/>
                <a:gd name="T47" fmla="*/ 210 h 600"/>
                <a:gd name="T48" fmla="*/ 924 w 1554"/>
                <a:gd name="T49" fmla="*/ 228 h 600"/>
                <a:gd name="T50" fmla="*/ 930 w 1554"/>
                <a:gd name="T51" fmla="*/ 228 h 600"/>
                <a:gd name="T52" fmla="*/ 966 w 1554"/>
                <a:gd name="T53" fmla="*/ 240 h 600"/>
                <a:gd name="T54" fmla="*/ 1002 w 1554"/>
                <a:gd name="T55" fmla="*/ 258 h 600"/>
                <a:gd name="T56" fmla="*/ 1044 w 1554"/>
                <a:gd name="T57" fmla="*/ 288 h 600"/>
                <a:gd name="T58" fmla="*/ 1080 w 1554"/>
                <a:gd name="T59" fmla="*/ 324 h 600"/>
                <a:gd name="T60" fmla="*/ 1122 w 1554"/>
                <a:gd name="T61" fmla="*/ 366 h 600"/>
                <a:gd name="T62" fmla="*/ 1164 w 1554"/>
                <a:gd name="T63" fmla="*/ 420 h 600"/>
                <a:gd name="T64" fmla="*/ 1200 w 1554"/>
                <a:gd name="T65" fmla="*/ 474 h 600"/>
                <a:gd name="T66" fmla="*/ 1242 w 1554"/>
                <a:gd name="T67" fmla="*/ 510 h 600"/>
                <a:gd name="T68" fmla="*/ 1278 w 1554"/>
                <a:gd name="T69" fmla="*/ 540 h 600"/>
                <a:gd name="T70" fmla="*/ 1320 w 1554"/>
                <a:gd name="T71" fmla="*/ 558 h 600"/>
                <a:gd name="T72" fmla="*/ 1356 w 1554"/>
                <a:gd name="T73" fmla="*/ 570 h 600"/>
                <a:gd name="T74" fmla="*/ 1398 w 1554"/>
                <a:gd name="T75" fmla="*/ 582 h 600"/>
                <a:gd name="T76" fmla="*/ 1440 w 1554"/>
                <a:gd name="T77" fmla="*/ 588 h 600"/>
                <a:gd name="T78" fmla="*/ 1476 w 1554"/>
                <a:gd name="T79" fmla="*/ 594 h 600"/>
                <a:gd name="T80" fmla="*/ 1518 w 1554"/>
                <a:gd name="T81" fmla="*/ 600 h 600"/>
                <a:gd name="T82" fmla="*/ 1554 w 1554"/>
                <a:gd name="T83" fmla="*/ 600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554" h="600">
                  <a:moveTo>
                    <a:pt x="0" y="0"/>
                  </a:moveTo>
                  <a:lnTo>
                    <a:pt x="96" y="6"/>
                  </a:lnTo>
                  <a:lnTo>
                    <a:pt x="138" y="6"/>
                  </a:lnTo>
                  <a:lnTo>
                    <a:pt x="174" y="6"/>
                  </a:lnTo>
                  <a:lnTo>
                    <a:pt x="216" y="6"/>
                  </a:lnTo>
                  <a:lnTo>
                    <a:pt x="252" y="12"/>
                  </a:lnTo>
                  <a:lnTo>
                    <a:pt x="294" y="12"/>
                  </a:lnTo>
                  <a:lnTo>
                    <a:pt x="312" y="12"/>
                  </a:lnTo>
                  <a:lnTo>
                    <a:pt x="330" y="18"/>
                  </a:lnTo>
                  <a:lnTo>
                    <a:pt x="372" y="24"/>
                  </a:lnTo>
                  <a:lnTo>
                    <a:pt x="414" y="30"/>
                  </a:lnTo>
                  <a:lnTo>
                    <a:pt x="450" y="36"/>
                  </a:lnTo>
                  <a:lnTo>
                    <a:pt x="492" y="48"/>
                  </a:lnTo>
                  <a:lnTo>
                    <a:pt x="528" y="66"/>
                  </a:lnTo>
                  <a:lnTo>
                    <a:pt x="570" y="78"/>
                  </a:lnTo>
                  <a:lnTo>
                    <a:pt x="612" y="102"/>
                  </a:lnTo>
                  <a:lnTo>
                    <a:pt x="624" y="108"/>
                  </a:lnTo>
                  <a:lnTo>
                    <a:pt x="648" y="120"/>
                  </a:lnTo>
                  <a:lnTo>
                    <a:pt x="690" y="138"/>
                  </a:lnTo>
                  <a:lnTo>
                    <a:pt x="726" y="156"/>
                  </a:lnTo>
                  <a:lnTo>
                    <a:pt x="768" y="174"/>
                  </a:lnTo>
                  <a:lnTo>
                    <a:pt x="804" y="186"/>
                  </a:lnTo>
                  <a:lnTo>
                    <a:pt x="846" y="198"/>
                  </a:lnTo>
                  <a:lnTo>
                    <a:pt x="888" y="210"/>
                  </a:lnTo>
                  <a:lnTo>
                    <a:pt x="924" y="228"/>
                  </a:lnTo>
                  <a:lnTo>
                    <a:pt x="930" y="228"/>
                  </a:lnTo>
                  <a:lnTo>
                    <a:pt x="966" y="240"/>
                  </a:lnTo>
                  <a:lnTo>
                    <a:pt x="1002" y="258"/>
                  </a:lnTo>
                  <a:lnTo>
                    <a:pt x="1044" y="288"/>
                  </a:lnTo>
                  <a:lnTo>
                    <a:pt x="1080" y="324"/>
                  </a:lnTo>
                  <a:lnTo>
                    <a:pt x="1122" y="366"/>
                  </a:lnTo>
                  <a:lnTo>
                    <a:pt x="1164" y="420"/>
                  </a:lnTo>
                  <a:lnTo>
                    <a:pt x="1200" y="474"/>
                  </a:lnTo>
                  <a:lnTo>
                    <a:pt x="1242" y="510"/>
                  </a:lnTo>
                  <a:lnTo>
                    <a:pt x="1278" y="540"/>
                  </a:lnTo>
                  <a:lnTo>
                    <a:pt x="1320" y="558"/>
                  </a:lnTo>
                  <a:lnTo>
                    <a:pt x="1356" y="570"/>
                  </a:lnTo>
                  <a:lnTo>
                    <a:pt x="1398" y="582"/>
                  </a:lnTo>
                  <a:lnTo>
                    <a:pt x="1440" y="588"/>
                  </a:lnTo>
                  <a:lnTo>
                    <a:pt x="1476" y="594"/>
                  </a:lnTo>
                  <a:lnTo>
                    <a:pt x="1518" y="600"/>
                  </a:lnTo>
                  <a:lnTo>
                    <a:pt x="1554" y="600"/>
                  </a:lnTo>
                </a:path>
              </a:pathLst>
            </a:custGeom>
            <a:noFill/>
            <a:ln w="12" cap="flat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  <p:sp>
          <p:nvSpPr>
            <p:cNvPr id="206297" name="Freeform 677"/>
            <p:cNvSpPr>
              <a:spLocks/>
            </p:cNvSpPr>
            <p:nvPr/>
          </p:nvSpPr>
          <p:spPr bwMode="auto">
            <a:xfrm>
              <a:off x="516797" y="3983039"/>
              <a:ext cx="2467281" cy="952500"/>
            </a:xfrm>
            <a:custGeom>
              <a:avLst/>
              <a:gdLst>
                <a:gd name="T0" fmla="*/ 0 w 1554"/>
                <a:gd name="T1" fmla="*/ 0 h 600"/>
                <a:gd name="T2" fmla="*/ 96 w 1554"/>
                <a:gd name="T3" fmla="*/ 6 h 600"/>
                <a:gd name="T4" fmla="*/ 138 w 1554"/>
                <a:gd name="T5" fmla="*/ 6 h 600"/>
                <a:gd name="T6" fmla="*/ 174 w 1554"/>
                <a:gd name="T7" fmla="*/ 6 h 600"/>
                <a:gd name="T8" fmla="*/ 216 w 1554"/>
                <a:gd name="T9" fmla="*/ 6 h 600"/>
                <a:gd name="T10" fmla="*/ 252 w 1554"/>
                <a:gd name="T11" fmla="*/ 12 h 600"/>
                <a:gd name="T12" fmla="*/ 294 w 1554"/>
                <a:gd name="T13" fmla="*/ 12 h 600"/>
                <a:gd name="T14" fmla="*/ 312 w 1554"/>
                <a:gd name="T15" fmla="*/ 12 h 600"/>
                <a:gd name="T16" fmla="*/ 330 w 1554"/>
                <a:gd name="T17" fmla="*/ 18 h 600"/>
                <a:gd name="T18" fmla="*/ 372 w 1554"/>
                <a:gd name="T19" fmla="*/ 24 h 600"/>
                <a:gd name="T20" fmla="*/ 414 w 1554"/>
                <a:gd name="T21" fmla="*/ 30 h 600"/>
                <a:gd name="T22" fmla="*/ 450 w 1554"/>
                <a:gd name="T23" fmla="*/ 36 h 600"/>
                <a:gd name="T24" fmla="*/ 492 w 1554"/>
                <a:gd name="T25" fmla="*/ 48 h 600"/>
                <a:gd name="T26" fmla="*/ 528 w 1554"/>
                <a:gd name="T27" fmla="*/ 66 h 600"/>
                <a:gd name="T28" fmla="*/ 570 w 1554"/>
                <a:gd name="T29" fmla="*/ 78 h 600"/>
                <a:gd name="T30" fmla="*/ 612 w 1554"/>
                <a:gd name="T31" fmla="*/ 102 h 600"/>
                <a:gd name="T32" fmla="*/ 624 w 1554"/>
                <a:gd name="T33" fmla="*/ 108 h 600"/>
                <a:gd name="T34" fmla="*/ 648 w 1554"/>
                <a:gd name="T35" fmla="*/ 120 h 600"/>
                <a:gd name="T36" fmla="*/ 690 w 1554"/>
                <a:gd name="T37" fmla="*/ 138 h 600"/>
                <a:gd name="T38" fmla="*/ 726 w 1554"/>
                <a:gd name="T39" fmla="*/ 156 h 600"/>
                <a:gd name="T40" fmla="*/ 768 w 1554"/>
                <a:gd name="T41" fmla="*/ 174 h 600"/>
                <a:gd name="T42" fmla="*/ 804 w 1554"/>
                <a:gd name="T43" fmla="*/ 186 h 600"/>
                <a:gd name="T44" fmla="*/ 846 w 1554"/>
                <a:gd name="T45" fmla="*/ 198 h 600"/>
                <a:gd name="T46" fmla="*/ 888 w 1554"/>
                <a:gd name="T47" fmla="*/ 210 h 600"/>
                <a:gd name="T48" fmla="*/ 924 w 1554"/>
                <a:gd name="T49" fmla="*/ 228 h 600"/>
                <a:gd name="T50" fmla="*/ 930 w 1554"/>
                <a:gd name="T51" fmla="*/ 228 h 600"/>
                <a:gd name="T52" fmla="*/ 966 w 1554"/>
                <a:gd name="T53" fmla="*/ 240 h 600"/>
                <a:gd name="T54" fmla="*/ 1002 w 1554"/>
                <a:gd name="T55" fmla="*/ 258 h 600"/>
                <a:gd name="T56" fmla="*/ 1044 w 1554"/>
                <a:gd name="T57" fmla="*/ 288 h 600"/>
                <a:gd name="T58" fmla="*/ 1080 w 1554"/>
                <a:gd name="T59" fmla="*/ 324 h 600"/>
                <a:gd name="T60" fmla="*/ 1122 w 1554"/>
                <a:gd name="T61" fmla="*/ 366 h 600"/>
                <a:gd name="T62" fmla="*/ 1164 w 1554"/>
                <a:gd name="T63" fmla="*/ 420 h 600"/>
                <a:gd name="T64" fmla="*/ 1200 w 1554"/>
                <a:gd name="T65" fmla="*/ 468 h 600"/>
                <a:gd name="T66" fmla="*/ 1242 w 1554"/>
                <a:gd name="T67" fmla="*/ 510 h 600"/>
                <a:gd name="T68" fmla="*/ 1278 w 1554"/>
                <a:gd name="T69" fmla="*/ 540 h 600"/>
                <a:gd name="T70" fmla="*/ 1320 w 1554"/>
                <a:gd name="T71" fmla="*/ 558 h 600"/>
                <a:gd name="T72" fmla="*/ 1356 w 1554"/>
                <a:gd name="T73" fmla="*/ 570 h 600"/>
                <a:gd name="T74" fmla="*/ 1398 w 1554"/>
                <a:gd name="T75" fmla="*/ 582 h 600"/>
                <a:gd name="T76" fmla="*/ 1440 w 1554"/>
                <a:gd name="T77" fmla="*/ 588 h 600"/>
                <a:gd name="T78" fmla="*/ 1476 w 1554"/>
                <a:gd name="T79" fmla="*/ 594 h 600"/>
                <a:gd name="T80" fmla="*/ 1518 w 1554"/>
                <a:gd name="T81" fmla="*/ 600 h 600"/>
                <a:gd name="T82" fmla="*/ 1554 w 1554"/>
                <a:gd name="T83" fmla="*/ 600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554" h="600">
                  <a:moveTo>
                    <a:pt x="0" y="0"/>
                  </a:moveTo>
                  <a:lnTo>
                    <a:pt x="96" y="6"/>
                  </a:lnTo>
                  <a:lnTo>
                    <a:pt x="138" y="6"/>
                  </a:lnTo>
                  <a:lnTo>
                    <a:pt x="174" y="6"/>
                  </a:lnTo>
                  <a:lnTo>
                    <a:pt x="216" y="6"/>
                  </a:lnTo>
                  <a:lnTo>
                    <a:pt x="252" y="12"/>
                  </a:lnTo>
                  <a:lnTo>
                    <a:pt x="294" y="12"/>
                  </a:lnTo>
                  <a:lnTo>
                    <a:pt x="312" y="12"/>
                  </a:lnTo>
                  <a:lnTo>
                    <a:pt x="330" y="18"/>
                  </a:lnTo>
                  <a:lnTo>
                    <a:pt x="372" y="24"/>
                  </a:lnTo>
                  <a:lnTo>
                    <a:pt x="414" y="30"/>
                  </a:lnTo>
                  <a:lnTo>
                    <a:pt x="450" y="36"/>
                  </a:lnTo>
                  <a:lnTo>
                    <a:pt x="492" y="48"/>
                  </a:lnTo>
                  <a:lnTo>
                    <a:pt x="528" y="66"/>
                  </a:lnTo>
                  <a:lnTo>
                    <a:pt x="570" y="78"/>
                  </a:lnTo>
                  <a:lnTo>
                    <a:pt x="612" y="102"/>
                  </a:lnTo>
                  <a:lnTo>
                    <a:pt x="624" y="108"/>
                  </a:lnTo>
                  <a:lnTo>
                    <a:pt x="648" y="120"/>
                  </a:lnTo>
                  <a:lnTo>
                    <a:pt x="690" y="138"/>
                  </a:lnTo>
                  <a:lnTo>
                    <a:pt x="726" y="156"/>
                  </a:lnTo>
                  <a:lnTo>
                    <a:pt x="768" y="174"/>
                  </a:lnTo>
                  <a:lnTo>
                    <a:pt x="804" y="186"/>
                  </a:lnTo>
                  <a:lnTo>
                    <a:pt x="846" y="198"/>
                  </a:lnTo>
                  <a:lnTo>
                    <a:pt x="888" y="210"/>
                  </a:lnTo>
                  <a:lnTo>
                    <a:pt x="924" y="228"/>
                  </a:lnTo>
                  <a:lnTo>
                    <a:pt x="930" y="228"/>
                  </a:lnTo>
                  <a:lnTo>
                    <a:pt x="966" y="240"/>
                  </a:lnTo>
                  <a:lnTo>
                    <a:pt x="1002" y="258"/>
                  </a:lnTo>
                  <a:lnTo>
                    <a:pt x="1044" y="288"/>
                  </a:lnTo>
                  <a:lnTo>
                    <a:pt x="1080" y="324"/>
                  </a:lnTo>
                  <a:lnTo>
                    <a:pt x="1122" y="366"/>
                  </a:lnTo>
                  <a:lnTo>
                    <a:pt x="1164" y="420"/>
                  </a:lnTo>
                  <a:lnTo>
                    <a:pt x="1200" y="468"/>
                  </a:lnTo>
                  <a:lnTo>
                    <a:pt x="1242" y="510"/>
                  </a:lnTo>
                  <a:lnTo>
                    <a:pt x="1278" y="540"/>
                  </a:lnTo>
                  <a:lnTo>
                    <a:pt x="1320" y="558"/>
                  </a:lnTo>
                  <a:lnTo>
                    <a:pt x="1356" y="570"/>
                  </a:lnTo>
                  <a:lnTo>
                    <a:pt x="1398" y="582"/>
                  </a:lnTo>
                  <a:lnTo>
                    <a:pt x="1440" y="588"/>
                  </a:lnTo>
                  <a:lnTo>
                    <a:pt x="1476" y="594"/>
                  </a:lnTo>
                  <a:lnTo>
                    <a:pt x="1518" y="600"/>
                  </a:lnTo>
                  <a:lnTo>
                    <a:pt x="1554" y="600"/>
                  </a:lnTo>
                </a:path>
              </a:pathLst>
            </a:custGeom>
            <a:noFill/>
            <a:ln w="28575" cap="flat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GB">
                <a:latin typeface="+mn-lt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6876777" y="5067300"/>
            <a:ext cx="20148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Remainder ~ 1, so end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73153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Assignment Detail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GUIs for Frequency Response  - </a:t>
            </a:r>
            <a:fld id="{6C6BD04F-B7BF-4793-B91B-60CA88185590}" type="slidenum">
              <a:rPr lang="en-US" smtClean="0"/>
              <a:pPr/>
              <a:t>13</a:t>
            </a:fld>
            <a:endParaRPr lang="en-US" smtClean="0"/>
          </a:p>
          <a:p>
            <a:r>
              <a:rPr lang="en-GB" smtClean="0"/>
              <a:t>Control 2012   © Dr Richard Mitchell 2012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1340768"/>
            <a:ext cx="864096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First – formative feedback only – post lecture 2,3,4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GB" sz="2000" dirty="0" smtClean="0"/>
              <a:t>Using m-file provided get system from username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GB" sz="2000" dirty="0" smtClean="0"/>
              <a:t>Identify corner </a:t>
            </a:r>
            <a:r>
              <a:rPr lang="en-GB" sz="2000" dirty="0" err="1" smtClean="0"/>
              <a:t>freqs</a:t>
            </a:r>
            <a:r>
              <a:rPr lang="en-GB" sz="2000" dirty="0" smtClean="0"/>
              <a:t>, and plot gain/phase at these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GB" sz="2000" dirty="0" smtClean="0"/>
              <a:t>Become familiar with Plotting </a:t>
            </a:r>
            <a:r>
              <a:rPr lang="en-GB" sz="2000" dirty="0" smtClean="0"/>
              <a:t>GUI : system with poles/zeros</a:t>
            </a:r>
            <a:endParaRPr lang="en-GB" sz="2000" dirty="0" smtClean="0"/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GB" sz="2000" dirty="0" smtClean="0"/>
              <a:t>Design P-controller for their system and plot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Second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GB" sz="2000" dirty="0" smtClean="0"/>
              <a:t>Use of plotting GUI for systems with </a:t>
            </a:r>
            <a:r>
              <a:rPr lang="en-GB" sz="2000" dirty="0" smtClean="0"/>
              <a:t>quadratic elements also</a:t>
            </a:r>
            <a:endParaRPr lang="en-GB" sz="2000" dirty="0" smtClean="0"/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GB" sz="2000" dirty="0" smtClean="0"/>
              <a:t>Use of ID GUI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GB" sz="2000" dirty="0" smtClean="0"/>
              <a:t>Adding to m-file code for designing controllers </a:t>
            </a:r>
          </a:p>
          <a:p>
            <a:pPr lvl="2">
              <a:spcBef>
                <a:spcPts val="600"/>
              </a:spcBef>
              <a:spcAft>
                <a:spcPts val="0"/>
              </a:spcAft>
            </a:pPr>
            <a:r>
              <a:rPr lang="en-GB" sz="2000" dirty="0" smtClean="0"/>
              <a:t>P, </a:t>
            </a:r>
            <a:r>
              <a:rPr lang="en-GB" sz="2000" dirty="0" err="1" smtClean="0"/>
              <a:t>PhaseLead</a:t>
            </a:r>
            <a:r>
              <a:rPr lang="en-GB" sz="2000" dirty="0" smtClean="0"/>
              <a:t>, P+I and PID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Students paste results into Word doc with inbuilt marking scheme and with ‘evaluation’ questions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6001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Student Evaluation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GUIs for Frequency Response  - </a:t>
            </a:r>
            <a:fld id="{6C6BD04F-B7BF-4793-B91B-60CA88185590}" type="slidenum">
              <a:rPr lang="en-US" smtClean="0"/>
              <a:pPr/>
              <a:t>14</a:t>
            </a:fld>
            <a:endParaRPr lang="en-US" smtClean="0"/>
          </a:p>
          <a:p>
            <a:r>
              <a:rPr lang="en-GB" smtClean="0"/>
              <a:t>Control 2012   © Dr Richard Mitchell 2012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1412776"/>
            <a:ext cx="8136904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20 students – most did well on first assignment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Students felt plot GUI helped understanding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Better help/explanation needed for GUI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Students felt learnt more by having to calculate Gain at corner </a:t>
            </a:r>
            <a:r>
              <a:rPr lang="en-GB" sz="2000" dirty="0" err="1" smtClean="0"/>
              <a:t>freq</a:t>
            </a:r>
            <a:r>
              <a:rPr lang="en-GB" sz="2000" dirty="0" smtClean="0"/>
              <a:t>, not just specify slope, as previously taught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Some thought better if </a:t>
            </a:r>
            <a:r>
              <a:rPr lang="en-GB" sz="2000" dirty="0" smtClean="0"/>
              <a:t>enter slope </a:t>
            </a:r>
            <a:r>
              <a:rPr lang="en-GB" sz="2000" dirty="0" smtClean="0"/>
              <a:t>initially, gain later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All agreed that was right to teach asymptotes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For second assignment,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Again more help needed for GUI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But all felt Identification helped understanding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Thought useful that could change estimate / ‘undo’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239301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GUIs for Frequency Response  </a:t>
            </a:r>
            <a:r>
              <a:rPr lang="en-US" dirty="0"/>
              <a:t>- </a:t>
            </a:r>
            <a:fld id="{C45E908F-B57C-483C-A79E-F61738D63E5C}" type="slidenum">
              <a:rPr lang="en-US"/>
              <a:pPr/>
              <a:t>15</a:t>
            </a:fld>
            <a:endParaRPr lang="en-US" dirty="0"/>
          </a:p>
          <a:p>
            <a:r>
              <a:rPr lang="en-GB" dirty="0"/>
              <a:t>Control </a:t>
            </a:r>
            <a:r>
              <a:rPr lang="en-GB" dirty="0" smtClean="0"/>
              <a:t>2012   </a:t>
            </a:r>
            <a:r>
              <a:rPr lang="en-GB" dirty="0"/>
              <a:t>© Dr Richard Mitchell </a:t>
            </a:r>
            <a:r>
              <a:rPr lang="en-GB" dirty="0" smtClean="0"/>
              <a:t>2012</a:t>
            </a:r>
            <a:endParaRPr lang="en-US" dirty="0"/>
          </a:p>
        </p:txBody>
      </p:sp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Reflection and </a:t>
            </a:r>
            <a:r>
              <a:rPr lang="en-GB" dirty="0"/>
              <a:t>Conclusion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268413"/>
            <a:ext cx="8497888" cy="4754562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Pleased with positive feedback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Will add more help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Interesting want to specify gain slope, then gain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Similarly, believed </a:t>
            </a:r>
            <a:r>
              <a:rPr lang="en-GB" sz="2000" dirty="0" smtClean="0"/>
              <a:t>better if </a:t>
            </a:r>
            <a:r>
              <a:rPr lang="en-GB" sz="2000" dirty="0" smtClean="0"/>
              <a:t>initially </a:t>
            </a:r>
            <a:r>
              <a:rPr lang="en-GB" sz="2000" dirty="0" smtClean="0"/>
              <a:t>identifier GUI </a:t>
            </a:r>
            <a:r>
              <a:rPr lang="en-GB" sz="2000" dirty="0" smtClean="0"/>
              <a:t>estimates parameters, later user estimates them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However, although students believed it helped their understanding, they did not do that well in exam</a:t>
            </a:r>
            <a:endParaRPr lang="en-GB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Conclusion</a:t>
            </a:r>
            <a:endParaRPr lang="en-GB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/>
              <a:t>	</a:t>
            </a:r>
            <a:r>
              <a:rPr lang="en-GB" sz="2000" dirty="0" smtClean="0"/>
              <a:t>GUIs have proved useful, and popular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/>
              <a:t>	</a:t>
            </a:r>
            <a:r>
              <a:rPr lang="en-GB" sz="2000" dirty="0" smtClean="0"/>
              <a:t>Students have provided useful feedback</a:t>
            </a:r>
            <a:endParaRPr lang="en-GB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/>
              <a:t>	</a:t>
            </a:r>
            <a:r>
              <a:rPr lang="en-GB" sz="2000" dirty="0" smtClean="0"/>
              <a:t>Scope for improvement … perhaps for ACE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Appendix – Extra Phase Asymptotes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GUIs for Frequency Response  - </a:t>
            </a:r>
            <a:fld id="{E008D6A2-44F2-4B56-A1C2-887816966C89}" type="slidenum">
              <a:rPr lang="en-US" smtClean="0"/>
              <a:pPr/>
              <a:t>16</a:t>
            </a:fld>
            <a:endParaRPr lang="en-US" smtClean="0"/>
          </a:p>
          <a:p>
            <a:r>
              <a:rPr lang="en-GB" smtClean="0"/>
              <a:t>Control 2012   © Dr Richard Mitchell 2012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277491" y="2348880"/>
            <a:ext cx="6246711" cy="2575699"/>
            <a:chOff x="1277491" y="2997200"/>
            <a:chExt cx="6246711" cy="2575699"/>
          </a:xfrm>
        </p:grpSpPr>
        <p:sp>
          <p:nvSpPr>
            <p:cNvPr id="7" name="Line 8"/>
            <p:cNvSpPr>
              <a:spLocks noChangeShapeType="1"/>
            </p:cNvSpPr>
            <p:nvPr/>
          </p:nvSpPr>
          <p:spPr bwMode="auto">
            <a:xfrm>
              <a:off x="1818828" y="2997200"/>
              <a:ext cx="5356225" cy="1588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>
              <a:off x="1818828" y="5211763"/>
              <a:ext cx="5356225" cy="1587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 flipV="1">
              <a:off x="7175053" y="2997200"/>
              <a:ext cx="1588" cy="2214563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10" name="Line 11"/>
            <p:cNvSpPr>
              <a:spLocks noChangeShapeType="1"/>
            </p:cNvSpPr>
            <p:nvPr/>
          </p:nvSpPr>
          <p:spPr bwMode="auto">
            <a:xfrm flipV="1">
              <a:off x="1818828" y="2997200"/>
              <a:ext cx="1588" cy="2214563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1818828" y="5211763"/>
              <a:ext cx="5356225" cy="1587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 flipV="1">
              <a:off x="1818828" y="2997200"/>
              <a:ext cx="1588" cy="2214563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13" name="Line 14"/>
            <p:cNvSpPr>
              <a:spLocks noChangeShapeType="1"/>
            </p:cNvSpPr>
            <p:nvPr/>
          </p:nvSpPr>
          <p:spPr bwMode="auto">
            <a:xfrm flipV="1">
              <a:off x="1929953" y="5192713"/>
              <a:ext cx="1588" cy="1905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14" name="Line 15"/>
            <p:cNvSpPr>
              <a:spLocks noChangeShapeType="1"/>
            </p:cNvSpPr>
            <p:nvPr/>
          </p:nvSpPr>
          <p:spPr bwMode="auto">
            <a:xfrm>
              <a:off x="1929953" y="2997200"/>
              <a:ext cx="1588" cy="1270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 flipV="1">
              <a:off x="1818828" y="5192713"/>
              <a:ext cx="1588" cy="1905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>
              <a:off x="1818828" y="2997200"/>
              <a:ext cx="1588" cy="1270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17" name="Line 18"/>
            <p:cNvSpPr>
              <a:spLocks noChangeShapeType="1"/>
            </p:cNvSpPr>
            <p:nvPr/>
          </p:nvSpPr>
          <p:spPr bwMode="auto">
            <a:xfrm flipV="1">
              <a:off x="1929953" y="5180013"/>
              <a:ext cx="1588" cy="3175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18" name="Line 19"/>
            <p:cNvSpPr>
              <a:spLocks noChangeShapeType="1"/>
            </p:cNvSpPr>
            <p:nvPr/>
          </p:nvSpPr>
          <p:spPr bwMode="auto">
            <a:xfrm>
              <a:off x="1929953" y="2997200"/>
              <a:ext cx="1588" cy="2540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1503065" y="5295900"/>
              <a:ext cx="703719" cy="27699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r>
                <a:rPr lang="en-US" sz="1800" dirty="0" smtClean="0">
                  <a:solidFill>
                    <a:srgbClr val="FFFF00"/>
                  </a:solidFill>
                  <a:latin typeface="+mn-lt"/>
                </a:rPr>
                <a:t>0.1*CF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2717353" y="5289550"/>
              <a:ext cx="737381" cy="27699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r>
                <a:rPr lang="en-US" sz="1800" dirty="0" smtClean="0">
                  <a:solidFill>
                    <a:srgbClr val="FFFF00"/>
                  </a:solidFill>
                  <a:latin typeface="+mn-lt"/>
                </a:rPr>
                <a:t>CF/4.8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21" name="Line 22"/>
            <p:cNvSpPr>
              <a:spLocks noChangeShapeType="1"/>
            </p:cNvSpPr>
            <p:nvPr/>
          </p:nvSpPr>
          <p:spPr bwMode="auto">
            <a:xfrm flipV="1">
              <a:off x="2706241" y="5192713"/>
              <a:ext cx="1587" cy="1905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22" name="Line 23"/>
            <p:cNvSpPr>
              <a:spLocks noChangeShapeType="1"/>
            </p:cNvSpPr>
            <p:nvPr/>
          </p:nvSpPr>
          <p:spPr bwMode="auto">
            <a:xfrm>
              <a:off x="2706241" y="2997200"/>
              <a:ext cx="1587" cy="1270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23" name="Line 24"/>
            <p:cNvSpPr>
              <a:spLocks noChangeShapeType="1"/>
            </p:cNvSpPr>
            <p:nvPr/>
          </p:nvSpPr>
          <p:spPr bwMode="auto">
            <a:xfrm flipV="1">
              <a:off x="3150741" y="5192713"/>
              <a:ext cx="1587" cy="1905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24" name="Line 25"/>
            <p:cNvSpPr>
              <a:spLocks noChangeShapeType="1"/>
            </p:cNvSpPr>
            <p:nvPr/>
          </p:nvSpPr>
          <p:spPr bwMode="auto">
            <a:xfrm>
              <a:off x="3150741" y="2997200"/>
              <a:ext cx="1587" cy="1270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25" name="Line 26"/>
            <p:cNvSpPr>
              <a:spLocks noChangeShapeType="1"/>
            </p:cNvSpPr>
            <p:nvPr/>
          </p:nvSpPr>
          <p:spPr bwMode="auto">
            <a:xfrm flipV="1">
              <a:off x="3471416" y="5192713"/>
              <a:ext cx="1587" cy="1905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26" name="Line 27"/>
            <p:cNvSpPr>
              <a:spLocks noChangeShapeType="1"/>
            </p:cNvSpPr>
            <p:nvPr/>
          </p:nvSpPr>
          <p:spPr bwMode="auto">
            <a:xfrm>
              <a:off x="3471416" y="2997200"/>
              <a:ext cx="1587" cy="1270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27" name="Line 28"/>
            <p:cNvSpPr>
              <a:spLocks noChangeShapeType="1"/>
            </p:cNvSpPr>
            <p:nvPr/>
          </p:nvSpPr>
          <p:spPr bwMode="auto">
            <a:xfrm flipV="1">
              <a:off x="3719066" y="5192713"/>
              <a:ext cx="1587" cy="1905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28" name="Line 29"/>
            <p:cNvSpPr>
              <a:spLocks noChangeShapeType="1"/>
            </p:cNvSpPr>
            <p:nvPr/>
          </p:nvSpPr>
          <p:spPr bwMode="auto">
            <a:xfrm>
              <a:off x="3719066" y="2997200"/>
              <a:ext cx="1587" cy="1270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29" name="Line 30"/>
            <p:cNvSpPr>
              <a:spLocks noChangeShapeType="1"/>
            </p:cNvSpPr>
            <p:nvPr/>
          </p:nvSpPr>
          <p:spPr bwMode="auto">
            <a:xfrm flipV="1">
              <a:off x="3928616" y="5192713"/>
              <a:ext cx="1587" cy="1905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30" name="Line 31"/>
            <p:cNvSpPr>
              <a:spLocks noChangeShapeType="1"/>
            </p:cNvSpPr>
            <p:nvPr/>
          </p:nvSpPr>
          <p:spPr bwMode="auto">
            <a:xfrm>
              <a:off x="3928616" y="2997200"/>
              <a:ext cx="1587" cy="1270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31" name="Line 32"/>
            <p:cNvSpPr>
              <a:spLocks noChangeShapeType="1"/>
            </p:cNvSpPr>
            <p:nvPr/>
          </p:nvSpPr>
          <p:spPr bwMode="auto">
            <a:xfrm flipV="1">
              <a:off x="4101653" y="5192713"/>
              <a:ext cx="1588" cy="1905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32" name="Line 33"/>
            <p:cNvSpPr>
              <a:spLocks noChangeShapeType="1"/>
            </p:cNvSpPr>
            <p:nvPr/>
          </p:nvSpPr>
          <p:spPr bwMode="auto">
            <a:xfrm>
              <a:off x="4101653" y="2997200"/>
              <a:ext cx="1588" cy="1270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33" name="Line 34"/>
            <p:cNvSpPr>
              <a:spLocks noChangeShapeType="1"/>
            </p:cNvSpPr>
            <p:nvPr/>
          </p:nvSpPr>
          <p:spPr bwMode="auto">
            <a:xfrm flipV="1">
              <a:off x="4249291" y="5192713"/>
              <a:ext cx="1587" cy="1905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34" name="Line 35"/>
            <p:cNvSpPr>
              <a:spLocks noChangeShapeType="1"/>
            </p:cNvSpPr>
            <p:nvPr/>
          </p:nvSpPr>
          <p:spPr bwMode="auto">
            <a:xfrm>
              <a:off x="4249291" y="2997200"/>
              <a:ext cx="1587" cy="1270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35" name="Line 36"/>
            <p:cNvSpPr>
              <a:spLocks noChangeShapeType="1"/>
            </p:cNvSpPr>
            <p:nvPr/>
          </p:nvSpPr>
          <p:spPr bwMode="auto">
            <a:xfrm flipV="1">
              <a:off x="4373116" y="5192713"/>
              <a:ext cx="1587" cy="1905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36" name="Line 37"/>
            <p:cNvSpPr>
              <a:spLocks noChangeShapeType="1"/>
            </p:cNvSpPr>
            <p:nvPr/>
          </p:nvSpPr>
          <p:spPr bwMode="auto">
            <a:xfrm>
              <a:off x="4373116" y="2997200"/>
              <a:ext cx="1587" cy="1270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37" name="Line 38"/>
            <p:cNvSpPr>
              <a:spLocks noChangeShapeType="1"/>
            </p:cNvSpPr>
            <p:nvPr/>
          </p:nvSpPr>
          <p:spPr bwMode="auto">
            <a:xfrm flipV="1">
              <a:off x="4496941" y="5192713"/>
              <a:ext cx="1587" cy="1905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38" name="Line 39"/>
            <p:cNvSpPr>
              <a:spLocks noChangeShapeType="1"/>
            </p:cNvSpPr>
            <p:nvPr/>
          </p:nvSpPr>
          <p:spPr bwMode="auto">
            <a:xfrm>
              <a:off x="4496941" y="2997200"/>
              <a:ext cx="1587" cy="1270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39" name="Line 40"/>
            <p:cNvSpPr>
              <a:spLocks noChangeShapeType="1"/>
            </p:cNvSpPr>
            <p:nvPr/>
          </p:nvSpPr>
          <p:spPr bwMode="auto">
            <a:xfrm flipV="1">
              <a:off x="4496941" y="5180013"/>
              <a:ext cx="1587" cy="3175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40" name="Line 41"/>
            <p:cNvSpPr>
              <a:spLocks noChangeShapeType="1"/>
            </p:cNvSpPr>
            <p:nvPr/>
          </p:nvSpPr>
          <p:spPr bwMode="auto">
            <a:xfrm>
              <a:off x="4496941" y="2997200"/>
              <a:ext cx="1587" cy="2540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4446141" y="5295900"/>
              <a:ext cx="278923" cy="27699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r>
                <a:rPr lang="en-US" sz="1800" dirty="0" smtClean="0">
                  <a:solidFill>
                    <a:srgbClr val="FFFF00"/>
                  </a:solidFill>
                  <a:latin typeface="+mn-lt"/>
                </a:rPr>
                <a:t>CF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42" name="Line 44"/>
            <p:cNvSpPr>
              <a:spLocks noChangeShapeType="1"/>
            </p:cNvSpPr>
            <p:nvPr/>
          </p:nvSpPr>
          <p:spPr bwMode="auto">
            <a:xfrm flipV="1">
              <a:off x="5274816" y="5192713"/>
              <a:ext cx="1587" cy="1905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43" name="Line 45"/>
            <p:cNvSpPr>
              <a:spLocks noChangeShapeType="1"/>
            </p:cNvSpPr>
            <p:nvPr/>
          </p:nvSpPr>
          <p:spPr bwMode="auto">
            <a:xfrm>
              <a:off x="5274816" y="2997200"/>
              <a:ext cx="1587" cy="1270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44" name="Line 46"/>
            <p:cNvSpPr>
              <a:spLocks noChangeShapeType="1"/>
            </p:cNvSpPr>
            <p:nvPr/>
          </p:nvSpPr>
          <p:spPr bwMode="auto">
            <a:xfrm flipV="1">
              <a:off x="5717728" y="5192713"/>
              <a:ext cx="1588" cy="1905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45" name="Line 47"/>
            <p:cNvSpPr>
              <a:spLocks noChangeShapeType="1"/>
            </p:cNvSpPr>
            <p:nvPr/>
          </p:nvSpPr>
          <p:spPr bwMode="auto">
            <a:xfrm>
              <a:off x="5717728" y="2997200"/>
              <a:ext cx="1588" cy="1270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46" name="Line 48"/>
            <p:cNvSpPr>
              <a:spLocks noChangeShapeType="1"/>
            </p:cNvSpPr>
            <p:nvPr/>
          </p:nvSpPr>
          <p:spPr bwMode="auto">
            <a:xfrm flipV="1">
              <a:off x="6039991" y="5192713"/>
              <a:ext cx="1587" cy="1905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47" name="Line 49"/>
            <p:cNvSpPr>
              <a:spLocks noChangeShapeType="1"/>
            </p:cNvSpPr>
            <p:nvPr/>
          </p:nvSpPr>
          <p:spPr bwMode="auto">
            <a:xfrm>
              <a:off x="6039991" y="2997200"/>
              <a:ext cx="1587" cy="1270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48" name="Line 50"/>
            <p:cNvSpPr>
              <a:spLocks noChangeShapeType="1"/>
            </p:cNvSpPr>
            <p:nvPr/>
          </p:nvSpPr>
          <p:spPr bwMode="auto">
            <a:xfrm flipV="1">
              <a:off x="6286053" y="5192713"/>
              <a:ext cx="1588" cy="1905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49" name="Line 51"/>
            <p:cNvSpPr>
              <a:spLocks noChangeShapeType="1"/>
            </p:cNvSpPr>
            <p:nvPr/>
          </p:nvSpPr>
          <p:spPr bwMode="auto">
            <a:xfrm>
              <a:off x="6286053" y="2997200"/>
              <a:ext cx="1588" cy="1270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50" name="Line 52"/>
            <p:cNvSpPr>
              <a:spLocks noChangeShapeType="1"/>
            </p:cNvSpPr>
            <p:nvPr/>
          </p:nvSpPr>
          <p:spPr bwMode="auto">
            <a:xfrm flipV="1">
              <a:off x="6495603" y="5192713"/>
              <a:ext cx="1588" cy="1905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51" name="Line 53"/>
            <p:cNvSpPr>
              <a:spLocks noChangeShapeType="1"/>
            </p:cNvSpPr>
            <p:nvPr/>
          </p:nvSpPr>
          <p:spPr bwMode="auto">
            <a:xfrm>
              <a:off x="6495603" y="2997200"/>
              <a:ext cx="1588" cy="1270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52" name="Line 54"/>
            <p:cNvSpPr>
              <a:spLocks noChangeShapeType="1"/>
            </p:cNvSpPr>
            <p:nvPr/>
          </p:nvSpPr>
          <p:spPr bwMode="auto">
            <a:xfrm flipV="1">
              <a:off x="6668641" y="5192713"/>
              <a:ext cx="1587" cy="1905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53" name="Line 55"/>
            <p:cNvSpPr>
              <a:spLocks noChangeShapeType="1"/>
            </p:cNvSpPr>
            <p:nvPr/>
          </p:nvSpPr>
          <p:spPr bwMode="auto">
            <a:xfrm>
              <a:off x="6668641" y="2997200"/>
              <a:ext cx="1587" cy="1270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54" name="Line 56"/>
            <p:cNvSpPr>
              <a:spLocks noChangeShapeType="1"/>
            </p:cNvSpPr>
            <p:nvPr/>
          </p:nvSpPr>
          <p:spPr bwMode="auto">
            <a:xfrm flipV="1">
              <a:off x="6816278" y="5192713"/>
              <a:ext cx="1588" cy="1905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55" name="Line 57"/>
            <p:cNvSpPr>
              <a:spLocks noChangeShapeType="1"/>
            </p:cNvSpPr>
            <p:nvPr/>
          </p:nvSpPr>
          <p:spPr bwMode="auto">
            <a:xfrm>
              <a:off x="6816278" y="2997200"/>
              <a:ext cx="1588" cy="1270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56" name="Line 58"/>
            <p:cNvSpPr>
              <a:spLocks noChangeShapeType="1"/>
            </p:cNvSpPr>
            <p:nvPr/>
          </p:nvSpPr>
          <p:spPr bwMode="auto">
            <a:xfrm flipV="1">
              <a:off x="6940103" y="5192713"/>
              <a:ext cx="1588" cy="1905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57" name="Line 59"/>
            <p:cNvSpPr>
              <a:spLocks noChangeShapeType="1"/>
            </p:cNvSpPr>
            <p:nvPr/>
          </p:nvSpPr>
          <p:spPr bwMode="auto">
            <a:xfrm>
              <a:off x="6940103" y="2997200"/>
              <a:ext cx="1588" cy="1270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58" name="Line 60"/>
            <p:cNvSpPr>
              <a:spLocks noChangeShapeType="1"/>
            </p:cNvSpPr>
            <p:nvPr/>
          </p:nvSpPr>
          <p:spPr bwMode="auto">
            <a:xfrm flipV="1">
              <a:off x="7063928" y="5192713"/>
              <a:ext cx="1588" cy="1905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59" name="Line 61"/>
            <p:cNvSpPr>
              <a:spLocks noChangeShapeType="1"/>
            </p:cNvSpPr>
            <p:nvPr/>
          </p:nvSpPr>
          <p:spPr bwMode="auto">
            <a:xfrm>
              <a:off x="7063928" y="2997200"/>
              <a:ext cx="1588" cy="1270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60" name="Line 62"/>
            <p:cNvSpPr>
              <a:spLocks noChangeShapeType="1"/>
            </p:cNvSpPr>
            <p:nvPr/>
          </p:nvSpPr>
          <p:spPr bwMode="auto">
            <a:xfrm flipV="1">
              <a:off x="7063928" y="5180013"/>
              <a:ext cx="1588" cy="3175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61" name="Line 63"/>
            <p:cNvSpPr>
              <a:spLocks noChangeShapeType="1"/>
            </p:cNvSpPr>
            <p:nvPr/>
          </p:nvSpPr>
          <p:spPr bwMode="auto">
            <a:xfrm>
              <a:off x="7063928" y="2997200"/>
              <a:ext cx="1588" cy="2540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62" name="Rectangle 64"/>
            <p:cNvSpPr>
              <a:spLocks noChangeArrowheads="1"/>
            </p:cNvSpPr>
            <p:nvPr/>
          </p:nvSpPr>
          <p:spPr bwMode="auto">
            <a:xfrm>
              <a:off x="6878191" y="5295900"/>
              <a:ext cx="646011" cy="27699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r>
                <a:rPr lang="en-US" sz="1800" dirty="0" smtClean="0">
                  <a:solidFill>
                    <a:srgbClr val="FFFF00"/>
                  </a:solidFill>
                  <a:latin typeface="+mn-lt"/>
                </a:rPr>
                <a:t>10*CF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63" name="Rectangle 65"/>
            <p:cNvSpPr>
              <a:spLocks noChangeArrowheads="1"/>
            </p:cNvSpPr>
            <p:nvPr/>
          </p:nvSpPr>
          <p:spPr bwMode="auto">
            <a:xfrm>
              <a:off x="5885730" y="5289550"/>
              <a:ext cx="740587" cy="27699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r>
                <a:rPr lang="en-US" sz="1800" dirty="0" smtClean="0">
                  <a:solidFill>
                    <a:srgbClr val="FFFF00"/>
                  </a:solidFill>
                  <a:latin typeface="+mn-lt"/>
                </a:rPr>
                <a:t>CF*4.8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64" name="Line 66"/>
            <p:cNvSpPr>
              <a:spLocks noChangeShapeType="1"/>
            </p:cNvSpPr>
            <p:nvPr/>
          </p:nvSpPr>
          <p:spPr bwMode="auto">
            <a:xfrm>
              <a:off x="1818828" y="5005388"/>
              <a:ext cx="49213" cy="1587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65" name="Line 67"/>
            <p:cNvSpPr>
              <a:spLocks noChangeShapeType="1"/>
            </p:cNvSpPr>
            <p:nvPr/>
          </p:nvSpPr>
          <p:spPr bwMode="auto">
            <a:xfrm flipH="1">
              <a:off x="7113141" y="5005388"/>
              <a:ext cx="61912" cy="1587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66" name="Rectangle 68"/>
            <p:cNvSpPr>
              <a:spLocks noChangeArrowheads="1"/>
            </p:cNvSpPr>
            <p:nvPr/>
          </p:nvSpPr>
          <p:spPr bwMode="auto">
            <a:xfrm>
              <a:off x="1277491" y="4876800"/>
              <a:ext cx="378309" cy="27699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r>
                <a:rPr lang="en-US" sz="1800" dirty="0">
                  <a:solidFill>
                    <a:srgbClr val="FFFF00"/>
                  </a:solidFill>
                  <a:latin typeface="+mn-lt"/>
                </a:rPr>
                <a:t>-90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67" name="Line 69"/>
            <p:cNvSpPr>
              <a:spLocks noChangeShapeType="1"/>
            </p:cNvSpPr>
            <p:nvPr/>
          </p:nvSpPr>
          <p:spPr bwMode="auto">
            <a:xfrm>
              <a:off x="1818828" y="4103688"/>
              <a:ext cx="49213" cy="1587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68" name="Line 70"/>
            <p:cNvSpPr>
              <a:spLocks noChangeShapeType="1"/>
            </p:cNvSpPr>
            <p:nvPr/>
          </p:nvSpPr>
          <p:spPr bwMode="auto">
            <a:xfrm flipH="1">
              <a:off x="7113141" y="4103688"/>
              <a:ext cx="61912" cy="1587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69" name="Rectangle 71"/>
            <p:cNvSpPr>
              <a:spLocks noChangeArrowheads="1"/>
            </p:cNvSpPr>
            <p:nvPr/>
          </p:nvSpPr>
          <p:spPr bwMode="auto">
            <a:xfrm>
              <a:off x="1277491" y="3940175"/>
              <a:ext cx="378309" cy="27699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r>
                <a:rPr lang="en-US" sz="1800" dirty="0">
                  <a:solidFill>
                    <a:srgbClr val="FFFF00"/>
                  </a:solidFill>
                  <a:latin typeface="+mn-lt"/>
                </a:rPr>
                <a:t>-45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70" name="Line 72"/>
            <p:cNvSpPr>
              <a:spLocks noChangeShapeType="1"/>
            </p:cNvSpPr>
            <p:nvPr/>
          </p:nvSpPr>
          <p:spPr bwMode="auto">
            <a:xfrm>
              <a:off x="1818828" y="3197225"/>
              <a:ext cx="49213" cy="1588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71" name="Line 73"/>
            <p:cNvSpPr>
              <a:spLocks noChangeShapeType="1"/>
            </p:cNvSpPr>
            <p:nvPr/>
          </p:nvSpPr>
          <p:spPr bwMode="auto">
            <a:xfrm flipH="1">
              <a:off x="7113141" y="3197225"/>
              <a:ext cx="61912" cy="1588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72" name="Rectangle 74"/>
            <p:cNvSpPr>
              <a:spLocks noChangeArrowheads="1"/>
            </p:cNvSpPr>
            <p:nvPr/>
          </p:nvSpPr>
          <p:spPr bwMode="auto">
            <a:xfrm>
              <a:off x="1564828" y="3076575"/>
              <a:ext cx="141064" cy="27699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r>
                <a:rPr lang="en-US" sz="1800" dirty="0">
                  <a:solidFill>
                    <a:srgbClr val="FFFF00"/>
                  </a:solidFill>
                  <a:latin typeface="+mn-lt"/>
                </a:rPr>
                <a:t>0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73" name="Line 75"/>
            <p:cNvSpPr>
              <a:spLocks noChangeShapeType="1"/>
            </p:cNvSpPr>
            <p:nvPr/>
          </p:nvSpPr>
          <p:spPr bwMode="auto">
            <a:xfrm>
              <a:off x="1825649" y="2997200"/>
              <a:ext cx="5356225" cy="1588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74" name="Line 76"/>
            <p:cNvSpPr>
              <a:spLocks noChangeShapeType="1"/>
            </p:cNvSpPr>
            <p:nvPr/>
          </p:nvSpPr>
          <p:spPr bwMode="auto">
            <a:xfrm>
              <a:off x="1818828" y="5211763"/>
              <a:ext cx="5356225" cy="1587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75" name="Line 77"/>
            <p:cNvSpPr>
              <a:spLocks noChangeShapeType="1"/>
            </p:cNvSpPr>
            <p:nvPr/>
          </p:nvSpPr>
          <p:spPr bwMode="auto">
            <a:xfrm flipV="1">
              <a:off x="7175053" y="2997200"/>
              <a:ext cx="1588" cy="2214563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76" name="Line 78"/>
            <p:cNvSpPr>
              <a:spLocks noChangeShapeType="1"/>
            </p:cNvSpPr>
            <p:nvPr/>
          </p:nvSpPr>
          <p:spPr bwMode="auto">
            <a:xfrm flipV="1">
              <a:off x="1818828" y="2997200"/>
              <a:ext cx="1588" cy="2214563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77" name="Freeform 79"/>
            <p:cNvSpPr>
              <a:spLocks/>
            </p:cNvSpPr>
            <p:nvPr/>
          </p:nvSpPr>
          <p:spPr bwMode="auto">
            <a:xfrm>
              <a:off x="1929953" y="3306763"/>
              <a:ext cx="5133975" cy="15875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0" y="9"/>
                </a:cxn>
                <a:cxn ang="0">
                  <a:pos x="132" y="17"/>
                </a:cxn>
                <a:cxn ang="0">
                  <a:pos x="194" y="25"/>
                </a:cxn>
                <a:cxn ang="0">
                  <a:pos x="264" y="33"/>
                </a:cxn>
                <a:cxn ang="0">
                  <a:pos x="326" y="45"/>
                </a:cxn>
                <a:cxn ang="0">
                  <a:pos x="396" y="58"/>
                </a:cxn>
                <a:cxn ang="0">
                  <a:pos x="458" y="70"/>
                </a:cxn>
                <a:cxn ang="0">
                  <a:pos x="528" y="82"/>
                </a:cxn>
                <a:cxn ang="0">
                  <a:pos x="590" y="94"/>
                </a:cxn>
                <a:cxn ang="0">
                  <a:pos x="660" y="111"/>
                </a:cxn>
                <a:cxn ang="0">
                  <a:pos x="723" y="127"/>
                </a:cxn>
                <a:cxn ang="0">
                  <a:pos x="793" y="147"/>
                </a:cxn>
                <a:cxn ang="0">
                  <a:pos x="855" y="168"/>
                </a:cxn>
                <a:cxn ang="0">
                  <a:pos x="925" y="188"/>
                </a:cxn>
                <a:cxn ang="0">
                  <a:pos x="987" y="213"/>
                </a:cxn>
                <a:cxn ang="0">
                  <a:pos x="1057" y="237"/>
                </a:cxn>
                <a:cxn ang="0">
                  <a:pos x="1119" y="262"/>
                </a:cxn>
                <a:cxn ang="0">
                  <a:pos x="1189" y="290"/>
                </a:cxn>
                <a:cxn ang="0">
                  <a:pos x="1251" y="319"/>
                </a:cxn>
                <a:cxn ang="0">
                  <a:pos x="1321" y="351"/>
                </a:cxn>
                <a:cxn ang="0">
                  <a:pos x="1383" y="384"/>
                </a:cxn>
                <a:cxn ang="0">
                  <a:pos x="1453" y="417"/>
                </a:cxn>
                <a:cxn ang="0">
                  <a:pos x="1516" y="449"/>
                </a:cxn>
                <a:cxn ang="0">
                  <a:pos x="1586" y="482"/>
                </a:cxn>
                <a:cxn ang="0">
                  <a:pos x="1648" y="519"/>
                </a:cxn>
                <a:cxn ang="0">
                  <a:pos x="1718" y="551"/>
                </a:cxn>
                <a:cxn ang="0">
                  <a:pos x="1780" y="584"/>
                </a:cxn>
                <a:cxn ang="0">
                  <a:pos x="1850" y="617"/>
                </a:cxn>
                <a:cxn ang="0">
                  <a:pos x="1912" y="649"/>
                </a:cxn>
                <a:cxn ang="0">
                  <a:pos x="1982" y="682"/>
                </a:cxn>
                <a:cxn ang="0">
                  <a:pos x="2044" y="711"/>
                </a:cxn>
                <a:cxn ang="0">
                  <a:pos x="2114" y="739"/>
                </a:cxn>
                <a:cxn ang="0">
                  <a:pos x="2177" y="764"/>
                </a:cxn>
                <a:cxn ang="0">
                  <a:pos x="2246" y="788"/>
                </a:cxn>
                <a:cxn ang="0">
                  <a:pos x="2309" y="813"/>
                </a:cxn>
                <a:cxn ang="0">
                  <a:pos x="2379" y="833"/>
                </a:cxn>
                <a:cxn ang="0">
                  <a:pos x="2441" y="853"/>
                </a:cxn>
                <a:cxn ang="0">
                  <a:pos x="2511" y="874"/>
                </a:cxn>
                <a:cxn ang="0">
                  <a:pos x="2573" y="890"/>
                </a:cxn>
                <a:cxn ang="0">
                  <a:pos x="2643" y="906"/>
                </a:cxn>
                <a:cxn ang="0">
                  <a:pos x="2705" y="919"/>
                </a:cxn>
                <a:cxn ang="0">
                  <a:pos x="2767" y="931"/>
                </a:cxn>
                <a:cxn ang="0">
                  <a:pos x="2837" y="943"/>
                </a:cxn>
                <a:cxn ang="0">
                  <a:pos x="2900" y="955"/>
                </a:cxn>
                <a:cxn ang="0">
                  <a:pos x="2970" y="968"/>
                </a:cxn>
                <a:cxn ang="0">
                  <a:pos x="3032" y="976"/>
                </a:cxn>
                <a:cxn ang="0">
                  <a:pos x="3102" y="984"/>
                </a:cxn>
                <a:cxn ang="0">
                  <a:pos x="3164" y="992"/>
                </a:cxn>
                <a:cxn ang="0">
                  <a:pos x="3234" y="1000"/>
                </a:cxn>
              </a:cxnLst>
              <a:rect l="0" t="0" r="r" b="b"/>
              <a:pathLst>
                <a:path w="3234" h="1000">
                  <a:moveTo>
                    <a:pt x="0" y="0"/>
                  </a:moveTo>
                  <a:lnTo>
                    <a:pt x="70" y="9"/>
                  </a:lnTo>
                  <a:lnTo>
                    <a:pt x="132" y="17"/>
                  </a:lnTo>
                  <a:lnTo>
                    <a:pt x="194" y="25"/>
                  </a:lnTo>
                  <a:lnTo>
                    <a:pt x="264" y="33"/>
                  </a:lnTo>
                  <a:lnTo>
                    <a:pt x="326" y="45"/>
                  </a:lnTo>
                  <a:lnTo>
                    <a:pt x="396" y="58"/>
                  </a:lnTo>
                  <a:lnTo>
                    <a:pt x="458" y="70"/>
                  </a:lnTo>
                  <a:lnTo>
                    <a:pt x="528" y="82"/>
                  </a:lnTo>
                  <a:lnTo>
                    <a:pt x="590" y="94"/>
                  </a:lnTo>
                  <a:lnTo>
                    <a:pt x="660" y="111"/>
                  </a:lnTo>
                  <a:lnTo>
                    <a:pt x="723" y="127"/>
                  </a:lnTo>
                  <a:lnTo>
                    <a:pt x="793" y="147"/>
                  </a:lnTo>
                  <a:lnTo>
                    <a:pt x="855" y="168"/>
                  </a:lnTo>
                  <a:lnTo>
                    <a:pt x="925" y="188"/>
                  </a:lnTo>
                  <a:lnTo>
                    <a:pt x="987" y="213"/>
                  </a:lnTo>
                  <a:lnTo>
                    <a:pt x="1057" y="237"/>
                  </a:lnTo>
                  <a:lnTo>
                    <a:pt x="1119" y="262"/>
                  </a:lnTo>
                  <a:lnTo>
                    <a:pt x="1189" y="290"/>
                  </a:lnTo>
                  <a:lnTo>
                    <a:pt x="1251" y="319"/>
                  </a:lnTo>
                  <a:lnTo>
                    <a:pt x="1321" y="351"/>
                  </a:lnTo>
                  <a:lnTo>
                    <a:pt x="1383" y="384"/>
                  </a:lnTo>
                  <a:lnTo>
                    <a:pt x="1453" y="417"/>
                  </a:lnTo>
                  <a:lnTo>
                    <a:pt x="1516" y="449"/>
                  </a:lnTo>
                  <a:lnTo>
                    <a:pt x="1586" y="482"/>
                  </a:lnTo>
                  <a:lnTo>
                    <a:pt x="1648" y="519"/>
                  </a:lnTo>
                  <a:lnTo>
                    <a:pt x="1718" y="551"/>
                  </a:lnTo>
                  <a:lnTo>
                    <a:pt x="1780" y="584"/>
                  </a:lnTo>
                  <a:lnTo>
                    <a:pt x="1850" y="617"/>
                  </a:lnTo>
                  <a:lnTo>
                    <a:pt x="1912" y="649"/>
                  </a:lnTo>
                  <a:lnTo>
                    <a:pt x="1982" y="682"/>
                  </a:lnTo>
                  <a:lnTo>
                    <a:pt x="2044" y="711"/>
                  </a:lnTo>
                  <a:lnTo>
                    <a:pt x="2114" y="739"/>
                  </a:lnTo>
                  <a:lnTo>
                    <a:pt x="2177" y="764"/>
                  </a:lnTo>
                  <a:lnTo>
                    <a:pt x="2246" y="788"/>
                  </a:lnTo>
                  <a:lnTo>
                    <a:pt x="2309" y="813"/>
                  </a:lnTo>
                  <a:lnTo>
                    <a:pt x="2379" y="833"/>
                  </a:lnTo>
                  <a:lnTo>
                    <a:pt x="2441" y="853"/>
                  </a:lnTo>
                  <a:lnTo>
                    <a:pt x="2511" y="874"/>
                  </a:lnTo>
                  <a:lnTo>
                    <a:pt x="2573" y="890"/>
                  </a:lnTo>
                  <a:lnTo>
                    <a:pt x="2643" y="906"/>
                  </a:lnTo>
                  <a:lnTo>
                    <a:pt x="2705" y="919"/>
                  </a:lnTo>
                  <a:lnTo>
                    <a:pt x="2767" y="931"/>
                  </a:lnTo>
                  <a:lnTo>
                    <a:pt x="2837" y="943"/>
                  </a:lnTo>
                  <a:lnTo>
                    <a:pt x="2900" y="955"/>
                  </a:lnTo>
                  <a:lnTo>
                    <a:pt x="2970" y="968"/>
                  </a:lnTo>
                  <a:lnTo>
                    <a:pt x="3032" y="976"/>
                  </a:lnTo>
                  <a:lnTo>
                    <a:pt x="3102" y="984"/>
                  </a:lnTo>
                  <a:lnTo>
                    <a:pt x="3164" y="992"/>
                  </a:lnTo>
                  <a:lnTo>
                    <a:pt x="3234" y="1000"/>
                  </a:lnTo>
                </a:path>
              </a:pathLst>
            </a:custGeom>
            <a:noFill/>
            <a:ln w="38100" cap="flat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78" name="Line 80"/>
            <p:cNvSpPr>
              <a:spLocks noChangeShapeType="1"/>
            </p:cNvSpPr>
            <p:nvPr/>
          </p:nvSpPr>
          <p:spPr bwMode="auto">
            <a:xfrm>
              <a:off x="1925290" y="3204000"/>
              <a:ext cx="5148000" cy="1800201"/>
            </a:xfrm>
            <a:prstGeom prst="line">
              <a:avLst/>
            </a:prstGeom>
            <a:noFill/>
            <a:ln w="3810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79" name="Line 80"/>
            <p:cNvSpPr>
              <a:spLocks noChangeShapeType="1"/>
            </p:cNvSpPr>
            <p:nvPr/>
          </p:nvSpPr>
          <p:spPr bwMode="auto">
            <a:xfrm flipH="1">
              <a:off x="1817578" y="3204000"/>
              <a:ext cx="108000" cy="0"/>
            </a:xfrm>
            <a:prstGeom prst="line">
              <a:avLst/>
            </a:prstGeom>
            <a:noFill/>
            <a:ln w="3810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80" name="Line 80"/>
            <p:cNvSpPr>
              <a:spLocks noChangeShapeType="1"/>
            </p:cNvSpPr>
            <p:nvPr/>
          </p:nvSpPr>
          <p:spPr bwMode="auto">
            <a:xfrm flipH="1">
              <a:off x="7073874" y="5013176"/>
              <a:ext cx="108000" cy="0"/>
            </a:xfrm>
            <a:prstGeom prst="line">
              <a:avLst/>
            </a:prstGeom>
            <a:noFill/>
            <a:ln w="3810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</p:grpSp>
      <p:sp>
        <p:nvSpPr>
          <p:cNvPr id="81" name="TextBox 8"/>
          <p:cNvSpPr txBox="1">
            <a:spLocks noChangeArrowheads="1"/>
          </p:cNvSpPr>
          <p:nvPr/>
        </p:nvSpPr>
        <p:spPr bwMode="auto">
          <a:xfrm>
            <a:off x="323850" y="1196975"/>
            <a:ext cx="835342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>
                <a:solidFill>
                  <a:srgbClr val="FFFF00"/>
                </a:solidFill>
              </a:rPr>
              <a:t>Books recommend phase asymptote from CF/10 </a:t>
            </a:r>
            <a:r>
              <a:rPr lang="en-GB" sz="2000" dirty="0" smtClean="0">
                <a:solidFill>
                  <a:srgbClr val="FFFF00"/>
                </a:solidFill>
              </a:rPr>
              <a:t>to </a:t>
            </a:r>
            <a:r>
              <a:rPr lang="en-GB" sz="2000" dirty="0">
                <a:solidFill>
                  <a:srgbClr val="FFFF00"/>
                </a:solidFill>
              </a:rPr>
              <a:t>CF*10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>
                <a:solidFill>
                  <a:srgbClr val="FFFF00"/>
                </a:solidFill>
              </a:rPr>
              <a:t>But slope is wrong at corner freq: </a:t>
            </a:r>
          </a:p>
        </p:txBody>
      </p:sp>
      <p:sp>
        <p:nvSpPr>
          <p:cNvPr id="82" name="TextBox 86"/>
          <p:cNvSpPr txBox="1">
            <a:spLocks noChangeArrowheads="1"/>
          </p:cNvSpPr>
          <p:nvPr/>
        </p:nvSpPr>
        <p:spPr bwMode="auto">
          <a:xfrm>
            <a:off x="467544" y="5589240"/>
            <a:ext cx="81369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>
                <a:solidFill>
                  <a:srgbClr val="FFFF00"/>
                </a:solidFill>
              </a:rPr>
              <a:t>But why 4.8? Explained below - we find freq range 4.8</a:t>
            </a:r>
            <a:r>
              <a:rPr lang="en-GB" sz="2000" baseline="30000" dirty="0" smtClean="0">
                <a:solidFill>
                  <a:srgbClr val="FFFF00"/>
                </a:solidFill>
              </a:rPr>
              <a:t>2</a:t>
            </a:r>
            <a:endParaRPr lang="en-GB" sz="2000" baseline="30000" dirty="0">
              <a:solidFill>
                <a:srgbClr val="FFFF00"/>
              </a:solidFill>
            </a:endParaRPr>
          </a:p>
        </p:txBody>
      </p:sp>
      <p:grpSp>
        <p:nvGrpSpPr>
          <p:cNvPr id="83" name="Group 82"/>
          <p:cNvGrpSpPr/>
          <p:nvPr/>
        </p:nvGrpSpPr>
        <p:grpSpPr>
          <a:xfrm>
            <a:off x="1918841" y="2548905"/>
            <a:ext cx="5154612" cy="1816100"/>
            <a:chOff x="1918841" y="3197225"/>
            <a:chExt cx="5154612" cy="1816100"/>
          </a:xfrm>
        </p:grpSpPr>
        <p:sp>
          <p:nvSpPr>
            <p:cNvPr id="84" name="Line 80"/>
            <p:cNvSpPr>
              <a:spLocks noChangeShapeType="1"/>
            </p:cNvSpPr>
            <p:nvPr/>
          </p:nvSpPr>
          <p:spPr bwMode="auto">
            <a:xfrm flipH="1" flipV="1">
              <a:off x="1918841" y="3203575"/>
              <a:ext cx="827087" cy="0"/>
            </a:xfrm>
            <a:prstGeom prst="line">
              <a:avLst/>
            </a:prstGeom>
            <a:noFill/>
            <a:ln w="38100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85" name="Line 80"/>
            <p:cNvSpPr>
              <a:spLocks noChangeShapeType="1"/>
            </p:cNvSpPr>
            <p:nvPr/>
          </p:nvSpPr>
          <p:spPr bwMode="auto">
            <a:xfrm>
              <a:off x="2744341" y="3197225"/>
              <a:ext cx="3505200" cy="1808163"/>
            </a:xfrm>
            <a:prstGeom prst="line">
              <a:avLst/>
            </a:prstGeom>
            <a:noFill/>
            <a:ln w="38100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86" name="Line 80"/>
            <p:cNvSpPr>
              <a:spLocks noChangeShapeType="1"/>
            </p:cNvSpPr>
            <p:nvPr/>
          </p:nvSpPr>
          <p:spPr bwMode="auto">
            <a:xfrm flipH="1" flipV="1">
              <a:off x="6246366" y="5013325"/>
              <a:ext cx="827087" cy="0"/>
            </a:xfrm>
            <a:prstGeom prst="line">
              <a:avLst/>
            </a:prstGeom>
            <a:noFill/>
            <a:ln w="38100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GB" sz="1800">
                <a:latin typeface="+mn-lt"/>
              </a:endParaRPr>
            </a:p>
          </p:txBody>
        </p:sp>
      </p:grpSp>
      <p:sp>
        <p:nvSpPr>
          <p:cNvPr id="87" name="TextBox 86"/>
          <p:cNvSpPr txBox="1"/>
          <p:nvPr/>
        </p:nvSpPr>
        <p:spPr>
          <a:xfrm>
            <a:off x="467544" y="5085184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>
                <a:solidFill>
                  <a:srgbClr val="FFFF00"/>
                </a:solidFill>
              </a:rPr>
              <a:t>Better asymptote: 0 to </a:t>
            </a:r>
            <a:r>
              <a:rPr lang="en-GB" sz="2000" dirty="0" smtClean="0">
                <a:solidFill>
                  <a:srgbClr val="FFFF00"/>
                </a:solidFill>
                <a:latin typeface="Symbol" pitchFamily="18" charset="2"/>
              </a:rPr>
              <a:t>p</a:t>
            </a:r>
            <a:r>
              <a:rPr lang="en-GB" sz="2000" dirty="0" smtClean="0">
                <a:solidFill>
                  <a:srgbClr val="FFFF00"/>
                </a:solidFill>
              </a:rPr>
              <a:t>/2 as </a:t>
            </a:r>
            <a:r>
              <a:rPr lang="en-GB" sz="2000" dirty="0" smtClean="0">
                <a:solidFill>
                  <a:srgbClr val="FFFF00"/>
                </a:solidFill>
                <a:latin typeface="Symbol" pitchFamily="18" charset="2"/>
              </a:rPr>
              <a:t>w</a:t>
            </a:r>
            <a:r>
              <a:rPr lang="en-GB" sz="2000" dirty="0" smtClean="0">
                <a:solidFill>
                  <a:srgbClr val="FFFF00"/>
                </a:solidFill>
              </a:rPr>
              <a:t> goes CF/4.8 ..CF*4.8</a:t>
            </a:r>
          </a:p>
        </p:txBody>
      </p:sp>
    </p:spTree>
    <p:extLst>
      <p:ext uri="{BB962C8B-B14F-4D97-AF65-F5344CB8AC3E}">
        <p14:creationId xmlns:p14="http://schemas.microsoft.com/office/powerpoint/2010/main" val="4290864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  <p:bldP spid="8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Derivation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GUIs for Frequency Response  - </a:t>
            </a:r>
            <a:fld id="{6C6BD04F-B7BF-4793-B91B-60CA88185590}" type="slidenum">
              <a:rPr lang="en-US" smtClean="0"/>
              <a:pPr/>
              <a:t>17</a:t>
            </a:fld>
            <a:endParaRPr lang="en-US" smtClean="0"/>
          </a:p>
          <a:p>
            <a:r>
              <a:rPr lang="en-GB" smtClean="0"/>
              <a:t>Control 2012   © Dr Richard Mitchell 2012</a:t>
            </a:r>
            <a:endParaRPr lang="en-US" dirty="0"/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9948784"/>
              </p:ext>
            </p:extLst>
          </p:nvPr>
        </p:nvGraphicFramePr>
        <p:xfrm>
          <a:off x="973138" y="1196752"/>
          <a:ext cx="37211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104" name="Equation" r:id="rId3" imgW="3720960" imgH="685800" progId="Equation.DSMT4">
                  <p:embed/>
                </p:oleObj>
              </mc:Choice>
              <mc:Fallback>
                <p:oleObj name="Equation" r:id="rId3" imgW="372096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black">
                      <a:xfrm>
                        <a:off x="973138" y="1196752"/>
                        <a:ext cx="37211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8255704"/>
              </p:ext>
            </p:extLst>
          </p:nvPr>
        </p:nvGraphicFramePr>
        <p:xfrm>
          <a:off x="5802313" y="1124744"/>
          <a:ext cx="23495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105" name="Equation" r:id="rId5" imgW="2349360" imgH="761760" progId="Equation.DSMT4">
                  <p:embed/>
                </p:oleObj>
              </mc:Choice>
              <mc:Fallback>
                <p:oleObj name="Equation" r:id="rId5" imgW="234936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black">
                      <a:xfrm>
                        <a:off x="5802313" y="1124744"/>
                        <a:ext cx="23495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9"/>
          <p:cNvSpPr txBox="1">
            <a:spLocks noChangeArrowheads="1"/>
          </p:cNvSpPr>
          <p:nvPr/>
        </p:nvSpPr>
        <p:spPr bwMode="auto">
          <a:xfrm>
            <a:off x="539552" y="1988840"/>
            <a:ext cx="7127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 dirty="0">
                <a:solidFill>
                  <a:srgbClr val="FFFF00"/>
                </a:solidFill>
              </a:rPr>
              <a:t>But use </a:t>
            </a:r>
            <a:r>
              <a:rPr lang="en-GB" sz="2000" dirty="0" smtClean="0">
                <a:solidFill>
                  <a:srgbClr val="FFFF00"/>
                </a:solidFill>
              </a:rPr>
              <a:t>logarithmic base 10 </a:t>
            </a:r>
            <a:r>
              <a:rPr lang="en-GB" sz="2000" dirty="0">
                <a:solidFill>
                  <a:srgbClr val="FFFF00"/>
                </a:solidFill>
              </a:rPr>
              <a:t>scales for </a:t>
            </a:r>
            <a:r>
              <a:rPr lang="en-GB" sz="2000" dirty="0">
                <a:solidFill>
                  <a:srgbClr val="FFFF00"/>
                </a:solidFill>
                <a:latin typeface="Symbol" pitchFamily="18" charset="2"/>
              </a:rPr>
              <a:t>w</a:t>
            </a:r>
            <a:endParaRPr lang="en-GB" sz="2000" dirty="0">
              <a:solidFill>
                <a:srgbClr val="FFFF00"/>
              </a:solidFill>
            </a:endParaRPr>
          </a:p>
        </p:txBody>
      </p:sp>
      <p:graphicFrame>
        <p:nvGraphicFramePr>
          <p:cNvPr id="1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5050770"/>
              </p:ext>
            </p:extLst>
          </p:nvPr>
        </p:nvGraphicFramePr>
        <p:xfrm>
          <a:off x="1043608" y="2564904"/>
          <a:ext cx="72517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106" name="Equation" r:id="rId7" imgW="7251480" imgH="774360" progId="Equation.DSMT4">
                  <p:embed/>
                </p:oleObj>
              </mc:Choice>
              <mc:Fallback>
                <p:oleObj name="Equation" r:id="rId7" imgW="7251480" imgH="774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black">
                      <a:xfrm>
                        <a:off x="1043608" y="2564904"/>
                        <a:ext cx="7251700" cy="77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5148064" y="3284984"/>
            <a:ext cx="3140356" cy="2880320"/>
            <a:chOff x="5148064" y="3284984"/>
            <a:chExt cx="3140356" cy="2880320"/>
          </a:xfrm>
        </p:grpSpPr>
        <p:grpSp>
          <p:nvGrpSpPr>
            <p:cNvPr id="12" name="Group 11"/>
            <p:cNvGrpSpPr/>
            <p:nvPr/>
          </p:nvGrpSpPr>
          <p:grpSpPr>
            <a:xfrm>
              <a:off x="5148064" y="4071135"/>
              <a:ext cx="3140356" cy="1534368"/>
              <a:chOff x="5580112" y="3212976"/>
              <a:chExt cx="3140356" cy="2291399"/>
            </a:xfrm>
          </p:grpSpPr>
          <p:sp>
            <p:nvSpPr>
              <p:cNvPr id="18" name="Line 9"/>
              <p:cNvSpPr>
                <a:spLocks noChangeShapeType="1"/>
              </p:cNvSpPr>
              <p:nvPr/>
            </p:nvSpPr>
            <p:spPr bwMode="auto">
              <a:xfrm>
                <a:off x="6059309" y="3212976"/>
                <a:ext cx="2660024" cy="1231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19" name="Line 10"/>
              <p:cNvSpPr>
                <a:spLocks noChangeShapeType="1"/>
              </p:cNvSpPr>
              <p:nvPr/>
            </p:nvSpPr>
            <p:spPr bwMode="auto">
              <a:xfrm>
                <a:off x="6059309" y="5486900"/>
                <a:ext cx="2660024" cy="1231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20" name="Line 11"/>
              <p:cNvSpPr>
                <a:spLocks noChangeShapeType="1"/>
              </p:cNvSpPr>
              <p:nvPr/>
            </p:nvSpPr>
            <p:spPr bwMode="auto">
              <a:xfrm flipV="1">
                <a:off x="8719333" y="3212976"/>
                <a:ext cx="1135" cy="2273925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21" name="Line 12"/>
              <p:cNvSpPr>
                <a:spLocks noChangeShapeType="1"/>
              </p:cNvSpPr>
              <p:nvPr/>
            </p:nvSpPr>
            <p:spPr bwMode="auto">
              <a:xfrm flipV="1">
                <a:off x="6059309" y="3212976"/>
                <a:ext cx="1135" cy="2273925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22" name="Line 13"/>
              <p:cNvSpPr>
                <a:spLocks noChangeShapeType="1"/>
              </p:cNvSpPr>
              <p:nvPr/>
            </p:nvSpPr>
            <p:spPr bwMode="auto">
              <a:xfrm>
                <a:off x="6059309" y="5486900"/>
                <a:ext cx="2660024" cy="1231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23" name="Line 14"/>
              <p:cNvSpPr>
                <a:spLocks noChangeShapeType="1"/>
              </p:cNvSpPr>
              <p:nvPr/>
            </p:nvSpPr>
            <p:spPr bwMode="auto">
              <a:xfrm flipV="1">
                <a:off x="6059309" y="3212976"/>
                <a:ext cx="1135" cy="2273925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24" name="Line 15"/>
              <p:cNvSpPr>
                <a:spLocks noChangeShapeType="1"/>
              </p:cNvSpPr>
              <p:nvPr/>
            </p:nvSpPr>
            <p:spPr bwMode="auto">
              <a:xfrm flipV="1">
                <a:off x="6114915" y="5465971"/>
                <a:ext cx="1135" cy="2093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25" name="Line 16"/>
              <p:cNvSpPr>
                <a:spLocks noChangeShapeType="1"/>
              </p:cNvSpPr>
              <p:nvPr/>
            </p:nvSpPr>
            <p:spPr bwMode="auto">
              <a:xfrm>
                <a:off x="6114915" y="3212976"/>
                <a:ext cx="1135" cy="13543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26" name="Line 17"/>
              <p:cNvSpPr>
                <a:spLocks noChangeShapeType="1"/>
              </p:cNvSpPr>
              <p:nvPr/>
            </p:nvSpPr>
            <p:spPr bwMode="auto">
              <a:xfrm flipV="1">
                <a:off x="6059309" y="5465971"/>
                <a:ext cx="1135" cy="2093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27" name="Line 18"/>
              <p:cNvSpPr>
                <a:spLocks noChangeShapeType="1"/>
              </p:cNvSpPr>
              <p:nvPr/>
            </p:nvSpPr>
            <p:spPr bwMode="auto">
              <a:xfrm>
                <a:off x="6059309" y="3212976"/>
                <a:ext cx="1135" cy="13543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28" name="Line 19"/>
              <p:cNvSpPr>
                <a:spLocks noChangeShapeType="1"/>
              </p:cNvSpPr>
              <p:nvPr/>
            </p:nvSpPr>
            <p:spPr bwMode="auto">
              <a:xfrm flipV="1">
                <a:off x="6114915" y="5453660"/>
                <a:ext cx="1135" cy="33242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29" name="Line 20"/>
              <p:cNvSpPr>
                <a:spLocks noChangeShapeType="1"/>
              </p:cNvSpPr>
              <p:nvPr/>
            </p:nvSpPr>
            <p:spPr bwMode="auto">
              <a:xfrm>
                <a:off x="6114915" y="3212976"/>
                <a:ext cx="1135" cy="25854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30" name="Line 22"/>
              <p:cNvSpPr>
                <a:spLocks noChangeShapeType="1"/>
              </p:cNvSpPr>
              <p:nvPr/>
            </p:nvSpPr>
            <p:spPr bwMode="auto">
              <a:xfrm flipV="1">
                <a:off x="6500755" y="5465971"/>
                <a:ext cx="1135" cy="2093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31" name="Line 23"/>
              <p:cNvSpPr>
                <a:spLocks noChangeShapeType="1"/>
              </p:cNvSpPr>
              <p:nvPr/>
            </p:nvSpPr>
            <p:spPr bwMode="auto">
              <a:xfrm>
                <a:off x="6500755" y="3212976"/>
                <a:ext cx="1135" cy="13543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32" name="Line 24"/>
              <p:cNvSpPr>
                <a:spLocks noChangeShapeType="1"/>
              </p:cNvSpPr>
              <p:nvPr/>
            </p:nvSpPr>
            <p:spPr bwMode="auto">
              <a:xfrm flipV="1">
                <a:off x="6518912" y="5465971"/>
                <a:ext cx="1135" cy="2093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33" name="Line 25"/>
              <p:cNvSpPr>
                <a:spLocks noChangeShapeType="1"/>
              </p:cNvSpPr>
              <p:nvPr/>
            </p:nvSpPr>
            <p:spPr bwMode="auto">
              <a:xfrm>
                <a:off x="6518912" y="3212976"/>
                <a:ext cx="1135" cy="13543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34" name="Line 26"/>
              <p:cNvSpPr>
                <a:spLocks noChangeShapeType="1"/>
              </p:cNvSpPr>
              <p:nvPr/>
            </p:nvSpPr>
            <p:spPr bwMode="auto">
              <a:xfrm flipV="1">
                <a:off x="6518912" y="5465971"/>
                <a:ext cx="1135" cy="2093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35" name="Line 27"/>
              <p:cNvSpPr>
                <a:spLocks noChangeShapeType="1"/>
              </p:cNvSpPr>
              <p:nvPr/>
            </p:nvSpPr>
            <p:spPr bwMode="auto">
              <a:xfrm>
                <a:off x="6518912" y="3212976"/>
                <a:ext cx="1135" cy="13543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36" name="Line 28"/>
              <p:cNvSpPr>
                <a:spLocks noChangeShapeType="1"/>
              </p:cNvSpPr>
              <p:nvPr/>
            </p:nvSpPr>
            <p:spPr bwMode="auto">
              <a:xfrm flipV="1">
                <a:off x="6518912" y="5465971"/>
                <a:ext cx="1135" cy="2093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37" name="Line 29"/>
              <p:cNvSpPr>
                <a:spLocks noChangeShapeType="1"/>
              </p:cNvSpPr>
              <p:nvPr/>
            </p:nvSpPr>
            <p:spPr bwMode="auto">
              <a:xfrm>
                <a:off x="6518912" y="3212976"/>
                <a:ext cx="1135" cy="13543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38" name="Line 30"/>
              <p:cNvSpPr>
                <a:spLocks noChangeShapeType="1"/>
              </p:cNvSpPr>
              <p:nvPr/>
            </p:nvSpPr>
            <p:spPr bwMode="auto">
              <a:xfrm flipV="1">
                <a:off x="6518912" y="5465971"/>
                <a:ext cx="1135" cy="2093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39" name="Line 31"/>
              <p:cNvSpPr>
                <a:spLocks noChangeShapeType="1"/>
              </p:cNvSpPr>
              <p:nvPr/>
            </p:nvSpPr>
            <p:spPr bwMode="auto">
              <a:xfrm>
                <a:off x="6518912" y="3212976"/>
                <a:ext cx="1135" cy="13543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40" name="Line 32"/>
              <p:cNvSpPr>
                <a:spLocks noChangeShapeType="1"/>
              </p:cNvSpPr>
              <p:nvPr/>
            </p:nvSpPr>
            <p:spPr bwMode="auto">
              <a:xfrm flipV="1">
                <a:off x="6518912" y="5465971"/>
                <a:ext cx="1135" cy="2093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41" name="Line 33"/>
              <p:cNvSpPr>
                <a:spLocks noChangeShapeType="1"/>
              </p:cNvSpPr>
              <p:nvPr/>
            </p:nvSpPr>
            <p:spPr bwMode="auto">
              <a:xfrm>
                <a:off x="6518912" y="3212976"/>
                <a:ext cx="1135" cy="13543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42" name="Line 34"/>
              <p:cNvSpPr>
                <a:spLocks noChangeShapeType="1"/>
              </p:cNvSpPr>
              <p:nvPr/>
            </p:nvSpPr>
            <p:spPr bwMode="auto">
              <a:xfrm flipV="1">
                <a:off x="6518912" y="5465971"/>
                <a:ext cx="1135" cy="2093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43" name="Line 35"/>
              <p:cNvSpPr>
                <a:spLocks noChangeShapeType="1"/>
              </p:cNvSpPr>
              <p:nvPr/>
            </p:nvSpPr>
            <p:spPr bwMode="auto">
              <a:xfrm>
                <a:off x="6518912" y="3212976"/>
                <a:ext cx="1135" cy="13543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44" name="Line 36"/>
              <p:cNvSpPr>
                <a:spLocks noChangeShapeType="1"/>
              </p:cNvSpPr>
              <p:nvPr/>
            </p:nvSpPr>
            <p:spPr bwMode="auto">
              <a:xfrm flipV="1">
                <a:off x="6518912" y="5465971"/>
                <a:ext cx="1135" cy="2093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45" name="Line 37"/>
              <p:cNvSpPr>
                <a:spLocks noChangeShapeType="1"/>
              </p:cNvSpPr>
              <p:nvPr/>
            </p:nvSpPr>
            <p:spPr bwMode="auto">
              <a:xfrm>
                <a:off x="6518912" y="3212976"/>
                <a:ext cx="1135" cy="13543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46" name="Line 38"/>
              <p:cNvSpPr>
                <a:spLocks noChangeShapeType="1"/>
              </p:cNvSpPr>
              <p:nvPr/>
            </p:nvSpPr>
            <p:spPr bwMode="auto">
              <a:xfrm flipV="1">
                <a:off x="6518912" y="5465971"/>
                <a:ext cx="1135" cy="2093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47" name="Line 39"/>
              <p:cNvSpPr>
                <a:spLocks noChangeShapeType="1"/>
              </p:cNvSpPr>
              <p:nvPr/>
            </p:nvSpPr>
            <p:spPr bwMode="auto">
              <a:xfrm>
                <a:off x="6518912" y="3212976"/>
                <a:ext cx="1135" cy="13543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48" name="Line 40"/>
              <p:cNvSpPr>
                <a:spLocks noChangeShapeType="1"/>
              </p:cNvSpPr>
              <p:nvPr/>
            </p:nvSpPr>
            <p:spPr bwMode="auto">
              <a:xfrm flipV="1">
                <a:off x="6518912" y="5453660"/>
                <a:ext cx="1135" cy="33242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49" name="Line 41"/>
              <p:cNvSpPr>
                <a:spLocks noChangeShapeType="1"/>
              </p:cNvSpPr>
              <p:nvPr/>
            </p:nvSpPr>
            <p:spPr bwMode="auto">
              <a:xfrm>
                <a:off x="6518912" y="3212976"/>
                <a:ext cx="1135" cy="25854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50" name="Line 43"/>
              <p:cNvSpPr>
                <a:spLocks noChangeShapeType="1"/>
              </p:cNvSpPr>
              <p:nvPr/>
            </p:nvSpPr>
            <p:spPr bwMode="auto">
              <a:xfrm flipV="1">
                <a:off x="6904752" y="5465971"/>
                <a:ext cx="1135" cy="2093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51" name="Line 44"/>
              <p:cNvSpPr>
                <a:spLocks noChangeShapeType="1"/>
              </p:cNvSpPr>
              <p:nvPr/>
            </p:nvSpPr>
            <p:spPr bwMode="auto">
              <a:xfrm>
                <a:off x="6904752" y="3212976"/>
                <a:ext cx="1135" cy="13543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52" name="Line 45"/>
              <p:cNvSpPr>
                <a:spLocks noChangeShapeType="1"/>
              </p:cNvSpPr>
              <p:nvPr/>
            </p:nvSpPr>
            <p:spPr bwMode="auto">
              <a:xfrm flipV="1">
                <a:off x="7131716" y="5465971"/>
                <a:ext cx="1135" cy="2093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53" name="Line 46"/>
              <p:cNvSpPr>
                <a:spLocks noChangeShapeType="1"/>
              </p:cNvSpPr>
              <p:nvPr/>
            </p:nvSpPr>
            <p:spPr bwMode="auto">
              <a:xfrm>
                <a:off x="7131716" y="3212976"/>
                <a:ext cx="1135" cy="13543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54" name="Line 47"/>
              <p:cNvSpPr>
                <a:spLocks noChangeShapeType="1"/>
              </p:cNvSpPr>
              <p:nvPr/>
            </p:nvSpPr>
            <p:spPr bwMode="auto">
              <a:xfrm flipV="1">
                <a:off x="7284917" y="5465971"/>
                <a:ext cx="1135" cy="2093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55" name="Line 48"/>
              <p:cNvSpPr>
                <a:spLocks noChangeShapeType="1"/>
              </p:cNvSpPr>
              <p:nvPr/>
            </p:nvSpPr>
            <p:spPr bwMode="auto">
              <a:xfrm>
                <a:off x="7284917" y="3212976"/>
                <a:ext cx="1135" cy="13543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56" name="Line 49"/>
              <p:cNvSpPr>
                <a:spLocks noChangeShapeType="1"/>
              </p:cNvSpPr>
              <p:nvPr/>
            </p:nvSpPr>
            <p:spPr bwMode="auto">
              <a:xfrm flipV="1">
                <a:off x="7389320" y="5465971"/>
                <a:ext cx="1135" cy="2093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57" name="Line 50"/>
              <p:cNvSpPr>
                <a:spLocks noChangeShapeType="1"/>
              </p:cNvSpPr>
              <p:nvPr/>
            </p:nvSpPr>
            <p:spPr bwMode="auto">
              <a:xfrm>
                <a:off x="7389320" y="3212976"/>
                <a:ext cx="1135" cy="13543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58" name="Line 51"/>
              <p:cNvSpPr>
                <a:spLocks noChangeShapeType="1"/>
              </p:cNvSpPr>
              <p:nvPr/>
            </p:nvSpPr>
            <p:spPr bwMode="auto">
              <a:xfrm flipV="1">
                <a:off x="7389320" y="5465971"/>
                <a:ext cx="1135" cy="2093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59" name="Line 52"/>
              <p:cNvSpPr>
                <a:spLocks noChangeShapeType="1"/>
              </p:cNvSpPr>
              <p:nvPr/>
            </p:nvSpPr>
            <p:spPr bwMode="auto">
              <a:xfrm>
                <a:off x="7389320" y="3212976"/>
                <a:ext cx="1135" cy="13543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60" name="Line 53"/>
              <p:cNvSpPr>
                <a:spLocks noChangeShapeType="1"/>
              </p:cNvSpPr>
              <p:nvPr/>
            </p:nvSpPr>
            <p:spPr bwMode="auto">
              <a:xfrm flipV="1">
                <a:off x="7389320" y="5465971"/>
                <a:ext cx="1135" cy="2093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61" name="Line 54"/>
              <p:cNvSpPr>
                <a:spLocks noChangeShapeType="1"/>
              </p:cNvSpPr>
              <p:nvPr/>
            </p:nvSpPr>
            <p:spPr bwMode="auto">
              <a:xfrm>
                <a:off x="7389320" y="3212976"/>
                <a:ext cx="1135" cy="13543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62" name="Line 55"/>
              <p:cNvSpPr>
                <a:spLocks noChangeShapeType="1"/>
              </p:cNvSpPr>
              <p:nvPr/>
            </p:nvSpPr>
            <p:spPr bwMode="auto">
              <a:xfrm flipV="1">
                <a:off x="7389320" y="5465971"/>
                <a:ext cx="1135" cy="2093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63" name="Line 56"/>
              <p:cNvSpPr>
                <a:spLocks noChangeShapeType="1"/>
              </p:cNvSpPr>
              <p:nvPr/>
            </p:nvSpPr>
            <p:spPr bwMode="auto">
              <a:xfrm>
                <a:off x="7389320" y="3212976"/>
                <a:ext cx="1135" cy="13543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64" name="Line 57"/>
              <p:cNvSpPr>
                <a:spLocks noChangeShapeType="1"/>
              </p:cNvSpPr>
              <p:nvPr/>
            </p:nvSpPr>
            <p:spPr bwMode="auto">
              <a:xfrm flipV="1">
                <a:off x="7389320" y="5465971"/>
                <a:ext cx="1135" cy="2093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65" name="Line 58"/>
              <p:cNvSpPr>
                <a:spLocks noChangeShapeType="1"/>
              </p:cNvSpPr>
              <p:nvPr/>
            </p:nvSpPr>
            <p:spPr bwMode="auto">
              <a:xfrm>
                <a:off x="7389320" y="3212976"/>
                <a:ext cx="1135" cy="13543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66" name="Line 59"/>
              <p:cNvSpPr>
                <a:spLocks noChangeShapeType="1"/>
              </p:cNvSpPr>
              <p:nvPr/>
            </p:nvSpPr>
            <p:spPr bwMode="auto">
              <a:xfrm flipV="1">
                <a:off x="7389320" y="5465971"/>
                <a:ext cx="1135" cy="2093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67" name="Line 60"/>
              <p:cNvSpPr>
                <a:spLocks noChangeShapeType="1"/>
              </p:cNvSpPr>
              <p:nvPr/>
            </p:nvSpPr>
            <p:spPr bwMode="auto">
              <a:xfrm>
                <a:off x="7389320" y="3212976"/>
                <a:ext cx="1135" cy="13543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68" name="Line 61"/>
              <p:cNvSpPr>
                <a:spLocks noChangeShapeType="1"/>
              </p:cNvSpPr>
              <p:nvPr/>
            </p:nvSpPr>
            <p:spPr bwMode="auto">
              <a:xfrm flipV="1">
                <a:off x="7389320" y="5453660"/>
                <a:ext cx="1135" cy="33242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69" name="Line 62"/>
              <p:cNvSpPr>
                <a:spLocks noChangeShapeType="1"/>
              </p:cNvSpPr>
              <p:nvPr/>
            </p:nvSpPr>
            <p:spPr bwMode="auto">
              <a:xfrm>
                <a:off x="7389320" y="3212976"/>
                <a:ext cx="1135" cy="25854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70" name="Line 64"/>
              <p:cNvSpPr>
                <a:spLocks noChangeShapeType="1"/>
              </p:cNvSpPr>
              <p:nvPr/>
            </p:nvSpPr>
            <p:spPr bwMode="auto">
              <a:xfrm flipV="1">
                <a:off x="7775160" y="5465971"/>
                <a:ext cx="1135" cy="2093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71" name="Line 65"/>
              <p:cNvSpPr>
                <a:spLocks noChangeShapeType="1"/>
              </p:cNvSpPr>
              <p:nvPr/>
            </p:nvSpPr>
            <p:spPr bwMode="auto">
              <a:xfrm>
                <a:off x="7775160" y="3212976"/>
                <a:ext cx="1135" cy="13543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72" name="Line 66"/>
              <p:cNvSpPr>
                <a:spLocks noChangeShapeType="1"/>
              </p:cNvSpPr>
              <p:nvPr/>
            </p:nvSpPr>
            <p:spPr bwMode="auto">
              <a:xfrm flipV="1">
                <a:off x="7996451" y="5465971"/>
                <a:ext cx="1135" cy="2093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73" name="Line 67"/>
              <p:cNvSpPr>
                <a:spLocks noChangeShapeType="1"/>
              </p:cNvSpPr>
              <p:nvPr/>
            </p:nvSpPr>
            <p:spPr bwMode="auto">
              <a:xfrm>
                <a:off x="7996451" y="3212976"/>
                <a:ext cx="1135" cy="13543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74" name="Line 68"/>
              <p:cNvSpPr>
                <a:spLocks noChangeShapeType="1"/>
              </p:cNvSpPr>
              <p:nvPr/>
            </p:nvSpPr>
            <p:spPr bwMode="auto">
              <a:xfrm flipV="1">
                <a:off x="8155326" y="5465971"/>
                <a:ext cx="1135" cy="2093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75" name="Line 69"/>
              <p:cNvSpPr>
                <a:spLocks noChangeShapeType="1"/>
              </p:cNvSpPr>
              <p:nvPr/>
            </p:nvSpPr>
            <p:spPr bwMode="auto">
              <a:xfrm>
                <a:off x="8155326" y="3212976"/>
                <a:ext cx="1135" cy="13543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76" name="Line 70"/>
              <p:cNvSpPr>
                <a:spLocks noChangeShapeType="1"/>
              </p:cNvSpPr>
              <p:nvPr/>
            </p:nvSpPr>
            <p:spPr bwMode="auto">
              <a:xfrm flipV="1">
                <a:off x="8259729" y="5465971"/>
                <a:ext cx="1135" cy="2093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77" name="Line 71"/>
              <p:cNvSpPr>
                <a:spLocks noChangeShapeType="1"/>
              </p:cNvSpPr>
              <p:nvPr/>
            </p:nvSpPr>
            <p:spPr bwMode="auto">
              <a:xfrm>
                <a:off x="8259729" y="3212976"/>
                <a:ext cx="1135" cy="13543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78" name="Line 72"/>
              <p:cNvSpPr>
                <a:spLocks noChangeShapeType="1"/>
              </p:cNvSpPr>
              <p:nvPr/>
            </p:nvSpPr>
            <p:spPr bwMode="auto">
              <a:xfrm flipV="1">
                <a:off x="8259729" y="5465971"/>
                <a:ext cx="1135" cy="2093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79" name="Line 73"/>
              <p:cNvSpPr>
                <a:spLocks noChangeShapeType="1"/>
              </p:cNvSpPr>
              <p:nvPr/>
            </p:nvSpPr>
            <p:spPr bwMode="auto">
              <a:xfrm>
                <a:off x="8259729" y="3212976"/>
                <a:ext cx="1135" cy="13543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80" name="Line 74"/>
              <p:cNvSpPr>
                <a:spLocks noChangeShapeType="1"/>
              </p:cNvSpPr>
              <p:nvPr/>
            </p:nvSpPr>
            <p:spPr bwMode="auto">
              <a:xfrm flipV="1">
                <a:off x="8259729" y="5465971"/>
                <a:ext cx="1135" cy="2093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81" name="Line 75"/>
              <p:cNvSpPr>
                <a:spLocks noChangeShapeType="1"/>
              </p:cNvSpPr>
              <p:nvPr/>
            </p:nvSpPr>
            <p:spPr bwMode="auto">
              <a:xfrm>
                <a:off x="8259729" y="3212976"/>
                <a:ext cx="1135" cy="13543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82" name="Line 76"/>
              <p:cNvSpPr>
                <a:spLocks noChangeShapeType="1"/>
              </p:cNvSpPr>
              <p:nvPr/>
            </p:nvSpPr>
            <p:spPr bwMode="auto">
              <a:xfrm flipV="1">
                <a:off x="8259729" y="5465971"/>
                <a:ext cx="1135" cy="2093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83" name="Line 77"/>
              <p:cNvSpPr>
                <a:spLocks noChangeShapeType="1"/>
              </p:cNvSpPr>
              <p:nvPr/>
            </p:nvSpPr>
            <p:spPr bwMode="auto">
              <a:xfrm>
                <a:off x="8259729" y="3212976"/>
                <a:ext cx="1135" cy="13543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84" name="Line 78"/>
              <p:cNvSpPr>
                <a:spLocks noChangeShapeType="1"/>
              </p:cNvSpPr>
              <p:nvPr/>
            </p:nvSpPr>
            <p:spPr bwMode="auto">
              <a:xfrm flipV="1">
                <a:off x="8259729" y="5465971"/>
                <a:ext cx="1135" cy="2093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85" name="Line 79"/>
              <p:cNvSpPr>
                <a:spLocks noChangeShapeType="1"/>
              </p:cNvSpPr>
              <p:nvPr/>
            </p:nvSpPr>
            <p:spPr bwMode="auto">
              <a:xfrm>
                <a:off x="8259729" y="3212976"/>
                <a:ext cx="1135" cy="13543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86" name="Line 80"/>
              <p:cNvSpPr>
                <a:spLocks noChangeShapeType="1"/>
              </p:cNvSpPr>
              <p:nvPr/>
            </p:nvSpPr>
            <p:spPr bwMode="auto">
              <a:xfrm flipV="1">
                <a:off x="8259729" y="5465971"/>
                <a:ext cx="1135" cy="2093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87" name="Line 81"/>
              <p:cNvSpPr>
                <a:spLocks noChangeShapeType="1"/>
              </p:cNvSpPr>
              <p:nvPr/>
            </p:nvSpPr>
            <p:spPr bwMode="auto">
              <a:xfrm>
                <a:off x="8259729" y="3212976"/>
                <a:ext cx="1135" cy="13543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88" name="Line 82"/>
              <p:cNvSpPr>
                <a:spLocks noChangeShapeType="1"/>
              </p:cNvSpPr>
              <p:nvPr/>
            </p:nvSpPr>
            <p:spPr bwMode="auto">
              <a:xfrm flipV="1">
                <a:off x="8259729" y="5453660"/>
                <a:ext cx="1135" cy="33242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89" name="Line 83"/>
              <p:cNvSpPr>
                <a:spLocks noChangeShapeType="1"/>
              </p:cNvSpPr>
              <p:nvPr/>
            </p:nvSpPr>
            <p:spPr bwMode="auto">
              <a:xfrm>
                <a:off x="8259729" y="3212976"/>
                <a:ext cx="1135" cy="25854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90" name="Line 85"/>
              <p:cNvSpPr>
                <a:spLocks noChangeShapeType="1"/>
              </p:cNvSpPr>
              <p:nvPr/>
            </p:nvSpPr>
            <p:spPr bwMode="auto">
              <a:xfrm flipV="1">
                <a:off x="8639895" y="5465971"/>
                <a:ext cx="1135" cy="2093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91" name="Line 86"/>
              <p:cNvSpPr>
                <a:spLocks noChangeShapeType="1"/>
              </p:cNvSpPr>
              <p:nvPr/>
            </p:nvSpPr>
            <p:spPr bwMode="auto">
              <a:xfrm>
                <a:off x="8639895" y="3212976"/>
                <a:ext cx="1135" cy="13543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92" name="Line 87"/>
              <p:cNvSpPr>
                <a:spLocks noChangeShapeType="1"/>
              </p:cNvSpPr>
              <p:nvPr/>
            </p:nvSpPr>
            <p:spPr bwMode="auto">
              <a:xfrm flipV="1">
                <a:off x="8663726" y="5465971"/>
                <a:ext cx="1135" cy="2093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93" name="Line 88"/>
              <p:cNvSpPr>
                <a:spLocks noChangeShapeType="1"/>
              </p:cNvSpPr>
              <p:nvPr/>
            </p:nvSpPr>
            <p:spPr bwMode="auto">
              <a:xfrm>
                <a:off x="8663726" y="3212976"/>
                <a:ext cx="1135" cy="13543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94" name="Line 89"/>
              <p:cNvSpPr>
                <a:spLocks noChangeShapeType="1"/>
              </p:cNvSpPr>
              <p:nvPr/>
            </p:nvSpPr>
            <p:spPr bwMode="auto">
              <a:xfrm flipV="1">
                <a:off x="8663726" y="5465971"/>
                <a:ext cx="1135" cy="2093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95" name="Line 90"/>
              <p:cNvSpPr>
                <a:spLocks noChangeShapeType="1"/>
              </p:cNvSpPr>
              <p:nvPr/>
            </p:nvSpPr>
            <p:spPr bwMode="auto">
              <a:xfrm>
                <a:off x="8663726" y="3212976"/>
                <a:ext cx="1135" cy="13543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96" name="Line 91"/>
              <p:cNvSpPr>
                <a:spLocks noChangeShapeType="1"/>
              </p:cNvSpPr>
              <p:nvPr/>
            </p:nvSpPr>
            <p:spPr bwMode="auto">
              <a:xfrm flipV="1">
                <a:off x="8663726" y="5465971"/>
                <a:ext cx="1135" cy="2093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97" name="Line 92"/>
              <p:cNvSpPr>
                <a:spLocks noChangeShapeType="1"/>
              </p:cNvSpPr>
              <p:nvPr/>
            </p:nvSpPr>
            <p:spPr bwMode="auto">
              <a:xfrm>
                <a:off x="8663726" y="3212976"/>
                <a:ext cx="1135" cy="13543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98" name="Line 93"/>
              <p:cNvSpPr>
                <a:spLocks noChangeShapeType="1"/>
              </p:cNvSpPr>
              <p:nvPr/>
            </p:nvSpPr>
            <p:spPr bwMode="auto">
              <a:xfrm flipV="1">
                <a:off x="8663726" y="5465971"/>
                <a:ext cx="1135" cy="2093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99" name="Line 94"/>
              <p:cNvSpPr>
                <a:spLocks noChangeShapeType="1"/>
              </p:cNvSpPr>
              <p:nvPr/>
            </p:nvSpPr>
            <p:spPr bwMode="auto">
              <a:xfrm>
                <a:off x="8663726" y="3212976"/>
                <a:ext cx="1135" cy="13543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100" name="Line 95"/>
              <p:cNvSpPr>
                <a:spLocks noChangeShapeType="1"/>
              </p:cNvSpPr>
              <p:nvPr/>
            </p:nvSpPr>
            <p:spPr bwMode="auto">
              <a:xfrm flipV="1">
                <a:off x="8663726" y="5465971"/>
                <a:ext cx="1135" cy="2093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101" name="Line 96"/>
              <p:cNvSpPr>
                <a:spLocks noChangeShapeType="1"/>
              </p:cNvSpPr>
              <p:nvPr/>
            </p:nvSpPr>
            <p:spPr bwMode="auto">
              <a:xfrm>
                <a:off x="8663726" y="3212976"/>
                <a:ext cx="1135" cy="13543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102" name="Line 97"/>
              <p:cNvSpPr>
                <a:spLocks noChangeShapeType="1"/>
              </p:cNvSpPr>
              <p:nvPr/>
            </p:nvSpPr>
            <p:spPr bwMode="auto">
              <a:xfrm flipV="1">
                <a:off x="8663726" y="5465971"/>
                <a:ext cx="1135" cy="2093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103" name="Line 98"/>
              <p:cNvSpPr>
                <a:spLocks noChangeShapeType="1"/>
              </p:cNvSpPr>
              <p:nvPr/>
            </p:nvSpPr>
            <p:spPr bwMode="auto">
              <a:xfrm>
                <a:off x="8663726" y="3212976"/>
                <a:ext cx="1135" cy="13543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104" name="Line 99"/>
              <p:cNvSpPr>
                <a:spLocks noChangeShapeType="1"/>
              </p:cNvSpPr>
              <p:nvPr/>
            </p:nvSpPr>
            <p:spPr bwMode="auto">
              <a:xfrm flipV="1">
                <a:off x="8663726" y="5465971"/>
                <a:ext cx="1135" cy="2093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105" name="Line 100"/>
              <p:cNvSpPr>
                <a:spLocks noChangeShapeType="1"/>
              </p:cNvSpPr>
              <p:nvPr/>
            </p:nvSpPr>
            <p:spPr bwMode="auto">
              <a:xfrm>
                <a:off x="8663726" y="3212976"/>
                <a:ext cx="1135" cy="13543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106" name="Line 101"/>
              <p:cNvSpPr>
                <a:spLocks noChangeShapeType="1"/>
              </p:cNvSpPr>
              <p:nvPr/>
            </p:nvSpPr>
            <p:spPr bwMode="auto">
              <a:xfrm flipV="1">
                <a:off x="8663726" y="5465971"/>
                <a:ext cx="1135" cy="2093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107" name="Line 102"/>
              <p:cNvSpPr>
                <a:spLocks noChangeShapeType="1"/>
              </p:cNvSpPr>
              <p:nvPr/>
            </p:nvSpPr>
            <p:spPr bwMode="auto">
              <a:xfrm>
                <a:off x="8663726" y="3212976"/>
                <a:ext cx="1135" cy="13543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108" name="Line 103"/>
              <p:cNvSpPr>
                <a:spLocks noChangeShapeType="1"/>
              </p:cNvSpPr>
              <p:nvPr/>
            </p:nvSpPr>
            <p:spPr bwMode="auto">
              <a:xfrm flipV="1">
                <a:off x="8663726" y="5453660"/>
                <a:ext cx="1135" cy="33242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109" name="Line 104"/>
              <p:cNvSpPr>
                <a:spLocks noChangeShapeType="1"/>
              </p:cNvSpPr>
              <p:nvPr/>
            </p:nvSpPr>
            <p:spPr bwMode="auto">
              <a:xfrm>
                <a:off x="8663726" y="3212976"/>
                <a:ext cx="1135" cy="25854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110" name="Line 106"/>
              <p:cNvSpPr>
                <a:spLocks noChangeShapeType="1"/>
              </p:cNvSpPr>
              <p:nvPr/>
            </p:nvSpPr>
            <p:spPr bwMode="auto">
              <a:xfrm>
                <a:off x="6059309" y="5273912"/>
                <a:ext cx="24966" cy="1231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111" name="Line 107"/>
              <p:cNvSpPr>
                <a:spLocks noChangeShapeType="1"/>
              </p:cNvSpPr>
              <p:nvPr/>
            </p:nvSpPr>
            <p:spPr bwMode="auto">
              <a:xfrm flipH="1">
                <a:off x="8688693" y="5273912"/>
                <a:ext cx="30641" cy="1231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112" name="Rectangle 108"/>
              <p:cNvSpPr>
                <a:spLocks noChangeArrowheads="1"/>
              </p:cNvSpPr>
              <p:nvPr/>
            </p:nvSpPr>
            <p:spPr bwMode="auto">
              <a:xfrm>
                <a:off x="5580112" y="5180226"/>
                <a:ext cx="378309" cy="3241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-90</a:t>
                </a:r>
                <a:endParaRPr lang="en-US" sz="1800">
                  <a:latin typeface="+mn-lt"/>
                </a:endParaRPr>
              </a:p>
            </p:txBody>
          </p:sp>
          <p:sp>
            <p:nvSpPr>
              <p:cNvPr id="113" name="Line 109"/>
              <p:cNvSpPr>
                <a:spLocks noChangeShapeType="1"/>
              </p:cNvSpPr>
              <p:nvPr/>
            </p:nvSpPr>
            <p:spPr bwMode="auto">
              <a:xfrm>
                <a:off x="6059309" y="4349322"/>
                <a:ext cx="24966" cy="1231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114" name="Line 110"/>
              <p:cNvSpPr>
                <a:spLocks noChangeShapeType="1"/>
              </p:cNvSpPr>
              <p:nvPr/>
            </p:nvSpPr>
            <p:spPr bwMode="auto">
              <a:xfrm flipH="1">
                <a:off x="8688693" y="4349322"/>
                <a:ext cx="30641" cy="1231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115" name="Rectangle 111"/>
              <p:cNvSpPr>
                <a:spLocks noChangeArrowheads="1"/>
              </p:cNvSpPr>
              <p:nvPr/>
            </p:nvSpPr>
            <p:spPr bwMode="auto">
              <a:xfrm>
                <a:off x="5580112" y="4256923"/>
                <a:ext cx="378309" cy="3241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-45</a:t>
                </a:r>
                <a:endParaRPr lang="en-US" sz="1800">
                  <a:latin typeface="+mn-lt"/>
                </a:endParaRPr>
              </a:p>
            </p:txBody>
          </p:sp>
          <p:sp>
            <p:nvSpPr>
              <p:cNvPr id="116" name="Line 112"/>
              <p:cNvSpPr>
                <a:spLocks noChangeShapeType="1"/>
              </p:cNvSpPr>
              <p:nvPr/>
            </p:nvSpPr>
            <p:spPr bwMode="auto">
              <a:xfrm>
                <a:off x="6059309" y="3418577"/>
                <a:ext cx="24966" cy="1231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117" name="Line 113"/>
              <p:cNvSpPr>
                <a:spLocks noChangeShapeType="1"/>
              </p:cNvSpPr>
              <p:nvPr/>
            </p:nvSpPr>
            <p:spPr bwMode="auto">
              <a:xfrm flipH="1">
                <a:off x="8688693" y="3418577"/>
                <a:ext cx="30641" cy="1231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118" name="Rectangle 114"/>
              <p:cNvSpPr>
                <a:spLocks noChangeArrowheads="1"/>
              </p:cNvSpPr>
              <p:nvPr/>
            </p:nvSpPr>
            <p:spPr bwMode="auto">
              <a:xfrm>
                <a:off x="5690190" y="3326234"/>
                <a:ext cx="141064" cy="3241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  <a:defRPr/>
                </a:pPr>
                <a:r>
                  <a:rPr lang="en-US" sz="1800" dirty="0">
                    <a:solidFill>
                      <a:srgbClr val="FFFF00"/>
                    </a:solidFill>
                    <a:latin typeface="+mn-lt"/>
                  </a:rPr>
                  <a:t>0</a:t>
                </a:r>
                <a:endParaRPr lang="en-US" sz="1800" dirty="0">
                  <a:latin typeface="+mn-lt"/>
                </a:endParaRPr>
              </a:p>
            </p:txBody>
          </p:sp>
          <p:sp>
            <p:nvSpPr>
              <p:cNvPr id="119" name="Line 115"/>
              <p:cNvSpPr>
                <a:spLocks noChangeShapeType="1"/>
              </p:cNvSpPr>
              <p:nvPr/>
            </p:nvSpPr>
            <p:spPr bwMode="auto">
              <a:xfrm>
                <a:off x="6059309" y="3212976"/>
                <a:ext cx="2660024" cy="1231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120" name="Line 116"/>
              <p:cNvSpPr>
                <a:spLocks noChangeShapeType="1"/>
              </p:cNvSpPr>
              <p:nvPr/>
            </p:nvSpPr>
            <p:spPr bwMode="auto">
              <a:xfrm>
                <a:off x="6059309" y="5486900"/>
                <a:ext cx="2660024" cy="1231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121" name="Line 117"/>
              <p:cNvSpPr>
                <a:spLocks noChangeShapeType="1"/>
              </p:cNvSpPr>
              <p:nvPr/>
            </p:nvSpPr>
            <p:spPr bwMode="auto">
              <a:xfrm flipV="1">
                <a:off x="8719333" y="3212976"/>
                <a:ext cx="1135" cy="2273925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122" name="Line 118"/>
              <p:cNvSpPr>
                <a:spLocks noChangeShapeType="1"/>
              </p:cNvSpPr>
              <p:nvPr/>
            </p:nvSpPr>
            <p:spPr bwMode="auto">
              <a:xfrm flipV="1">
                <a:off x="6059309" y="3212976"/>
                <a:ext cx="1135" cy="2273925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123" name="Freeform 119"/>
              <p:cNvSpPr>
                <a:spLocks/>
              </p:cNvSpPr>
              <p:nvPr/>
            </p:nvSpPr>
            <p:spPr bwMode="auto">
              <a:xfrm>
                <a:off x="6114915" y="3531842"/>
                <a:ext cx="2548811" cy="1628805"/>
              </a:xfrm>
              <a:custGeom>
                <a:avLst/>
                <a:gdLst>
                  <a:gd name="T0" fmla="*/ 0 w 2246"/>
                  <a:gd name="T1" fmla="*/ 0 h 1323"/>
                  <a:gd name="T2" fmla="*/ 2147483647 w 2246"/>
                  <a:gd name="T3" fmla="*/ 2147483647 h 1323"/>
                  <a:gd name="T4" fmla="*/ 2147483647 w 2246"/>
                  <a:gd name="T5" fmla="*/ 2147483647 h 1323"/>
                  <a:gd name="T6" fmla="*/ 2147483647 w 2246"/>
                  <a:gd name="T7" fmla="*/ 2147483647 h 1323"/>
                  <a:gd name="T8" fmla="*/ 2147483647 w 2246"/>
                  <a:gd name="T9" fmla="*/ 2147483647 h 1323"/>
                  <a:gd name="T10" fmla="*/ 2147483647 w 2246"/>
                  <a:gd name="T11" fmla="*/ 2147483647 h 1323"/>
                  <a:gd name="T12" fmla="*/ 2147483647 w 2246"/>
                  <a:gd name="T13" fmla="*/ 2147483647 h 1323"/>
                  <a:gd name="T14" fmla="*/ 2147483647 w 2246"/>
                  <a:gd name="T15" fmla="*/ 2147483647 h 1323"/>
                  <a:gd name="T16" fmla="*/ 2147483647 w 2246"/>
                  <a:gd name="T17" fmla="*/ 2147483647 h 1323"/>
                  <a:gd name="T18" fmla="*/ 2147483647 w 2246"/>
                  <a:gd name="T19" fmla="*/ 2147483647 h 1323"/>
                  <a:gd name="T20" fmla="*/ 2147483647 w 2246"/>
                  <a:gd name="T21" fmla="*/ 2147483647 h 1323"/>
                  <a:gd name="T22" fmla="*/ 2147483647 w 2246"/>
                  <a:gd name="T23" fmla="*/ 2147483647 h 1323"/>
                  <a:gd name="T24" fmla="*/ 2147483647 w 2246"/>
                  <a:gd name="T25" fmla="*/ 2147483647 h 1323"/>
                  <a:gd name="T26" fmla="*/ 2147483647 w 2246"/>
                  <a:gd name="T27" fmla="*/ 2147483647 h 1323"/>
                  <a:gd name="T28" fmla="*/ 2147483647 w 2246"/>
                  <a:gd name="T29" fmla="*/ 2147483647 h 1323"/>
                  <a:gd name="T30" fmla="*/ 2147483647 w 2246"/>
                  <a:gd name="T31" fmla="*/ 2147483647 h 1323"/>
                  <a:gd name="T32" fmla="*/ 2147483647 w 2246"/>
                  <a:gd name="T33" fmla="*/ 2147483647 h 1323"/>
                  <a:gd name="T34" fmla="*/ 2147483647 w 2246"/>
                  <a:gd name="T35" fmla="*/ 2147483647 h 1323"/>
                  <a:gd name="T36" fmla="*/ 2147483647 w 2246"/>
                  <a:gd name="T37" fmla="*/ 2147483647 h 1323"/>
                  <a:gd name="T38" fmla="*/ 2147483647 w 2246"/>
                  <a:gd name="T39" fmla="*/ 2147483647 h 1323"/>
                  <a:gd name="T40" fmla="*/ 2147483647 w 2246"/>
                  <a:gd name="T41" fmla="*/ 2147483647 h 1323"/>
                  <a:gd name="T42" fmla="*/ 2147483647 w 2246"/>
                  <a:gd name="T43" fmla="*/ 2147483647 h 1323"/>
                  <a:gd name="T44" fmla="*/ 2147483647 w 2246"/>
                  <a:gd name="T45" fmla="*/ 2147483647 h 1323"/>
                  <a:gd name="T46" fmla="*/ 2147483647 w 2246"/>
                  <a:gd name="T47" fmla="*/ 2147483647 h 1323"/>
                  <a:gd name="T48" fmla="*/ 2147483647 w 2246"/>
                  <a:gd name="T49" fmla="*/ 2147483647 h 1323"/>
                  <a:gd name="T50" fmla="*/ 2147483647 w 2246"/>
                  <a:gd name="T51" fmla="*/ 2147483647 h 1323"/>
                  <a:gd name="T52" fmla="*/ 2147483647 w 2246"/>
                  <a:gd name="T53" fmla="*/ 2147483647 h 1323"/>
                  <a:gd name="T54" fmla="*/ 2147483647 w 2246"/>
                  <a:gd name="T55" fmla="*/ 2147483647 h 1323"/>
                  <a:gd name="T56" fmla="*/ 2147483647 w 2246"/>
                  <a:gd name="T57" fmla="*/ 2147483647 h 1323"/>
                  <a:gd name="T58" fmla="*/ 2147483647 w 2246"/>
                  <a:gd name="T59" fmla="*/ 2147483647 h 1323"/>
                  <a:gd name="T60" fmla="*/ 2147483647 w 2246"/>
                  <a:gd name="T61" fmla="*/ 2147483647 h 1323"/>
                  <a:gd name="T62" fmla="*/ 2147483647 w 2246"/>
                  <a:gd name="T63" fmla="*/ 2147483647 h 1323"/>
                  <a:gd name="T64" fmla="*/ 2147483647 w 2246"/>
                  <a:gd name="T65" fmla="*/ 2147483647 h 1323"/>
                  <a:gd name="T66" fmla="*/ 2147483647 w 2246"/>
                  <a:gd name="T67" fmla="*/ 2147483647 h 1323"/>
                  <a:gd name="T68" fmla="*/ 2147483647 w 2246"/>
                  <a:gd name="T69" fmla="*/ 2147483647 h 1323"/>
                  <a:gd name="T70" fmla="*/ 2147483647 w 2246"/>
                  <a:gd name="T71" fmla="*/ 2147483647 h 1323"/>
                  <a:gd name="T72" fmla="*/ 2147483647 w 2246"/>
                  <a:gd name="T73" fmla="*/ 2147483647 h 1323"/>
                  <a:gd name="T74" fmla="*/ 2147483647 w 2246"/>
                  <a:gd name="T75" fmla="*/ 2147483647 h 1323"/>
                  <a:gd name="T76" fmla="*/ 2147483647 w 2246"/>
                  <a:gd name="T77" fmla="*/ 2147483647 h 1323"/>
                  <a:gd name="T78" fmla="*/ 2147483647 w 2246"/>
                  <a:gd name="T79" fmla="*/ 2147483647 h 1323"/>
                  <a:gd name="T80" fmla="*/ 2147483647 w 2246"/>
                  <a:gd name="T81" fmla="*/ 2147483647 h 1323"/>
                  <a:gd name="T82" fmla="*/ 2147483647 w 2246"/>
                  <a:gd name="T83" fmla="*/ 2147483647 h 1323"/>
                  <a:gd name="T84" fmla="*/ 2147483647 w 2246"/>
                  <a:gd name="T85" fmla="*/ 2147483647 h 1323"/>
                  <a:gd name="T86" fmla="*/ 2147483647 w 2246"/>
                  <a:gd name="T87" fmla="*/ 2147483647 h 1323"/>
                  <a:gd name="T88" fmla="*/ 2147483647 w 2246"/>
                  <a:gd name="T89" fmla="*/ 2147483647 h 1323"/>
                  <a:gd name="T90" fmla="*/ 2147483647 w 2246"/>
                  <a:gd name="T91" fmla="*/ 2147483647 h 1323"/>
                  <a:gd name="T92" fmla="*/ 2147483647 w 2246"/>
                  <a:gd name="T93" fmla="*/ 2147483647 h 1323"/>
                  <a:gd name="T94" fmla="*/ 2147483647 w 2246"/>
                  <a:gd name="T95" fmla="*/ 2147483647 h 1323"/>
                  <a:gd name="T96" fmla="*/ 2147483647 w 2246"/>
                  <a:gd name="T97" fmla="*/ 2147483647 h 1323"/>
                  <a:gd name="T98" fmla="*/ 2147483647 w 2246"/>
                  <a:gd name="T99" fmla="*/ 2147483647 h 1323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2246"/>
                  <a:gd name="T151" fmla="*/ 0 h 1323"/>
                  <a:gd name="T152" fmla="*/ 2246 w 2246"/>
                  <a:gd name="T153" fmla="*/ 1323 h 1323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2246" h="1323">
                    <a:moveTo>
                      <a:pt x="0" y="0"/>
                    </a:moveTo>
                    <a:lnTo>
                      <a:pt x="48" y="11"/>
                    </a:lnTo>
                    <a:lnTo>
                      <a:pt x="92" y="22"/>
                    </a:lnTo>
                    <a:lnTo>
                      <a:pt x="135" y="32"/>
                    </a:lnTo>
                    <a:lnTo>
                      <a:pt x="183" y="43"/>
                    </a:lnTo>
                    <a:lnTo>
                      <a:pt x="227" y="59"/>
                    </a:lnTo>
                    <a:lnTo>
                      <a:pt x="275" y="76"/>
                    </a:lnTo>
                    <a:lnTo>
                      <a:pt x="318" y="92"/>
                    </a:lnTo>
                    <a:lnTo>
                      <a:pt x="367" y="108"/>
                    </a:lnTo>
                    <a:lnTo>
                      <a:pt x="410" y="124"/>
                    </a:lnTo>
                    <a:lnTo>
                      <a:pt x="459" y="146"/>
                    </a:lnTo>
                    <a:lnTo>
                      <a:pt x="502" y="167"/>
                    </a:lnTo>
                    <a:lnTo>
                      <a:pt x="551" y="194"/>
                    </a:lnTo>
                    <a:lnTo>
                      <a:pt x="594" y="221"/>
                    </a:lnTo>
                    <a:lnTo>
                      <a:pt x="642" y="248"/>
                    </a:lnTo>
                    <a:lnTo>
                      <a:pt x="686" y="281"/>
                    </a:lnTo>
                    <a:lnTo>
                      <a:pt x="734" y="313"/>
                    </a:lnTo>
                    <a:lnTo>
                      <a:pt x="777" y="346"/>
                    </a:lnTo>
                    <a:lnTo>
                      <a:pt x="826" y="383"/>
                    </a:lnTo>
                    <a:lnTo>
                      <a:pt x="869" y="421"/>
                    </a:lnTo>
                    <a:lnTo>
                      <a:pt x="918" y="464"/>
                    </a:lnTo>
                    <a:lnTo>
                      <a:pt x="961" y="508"/>
                    </a:lnTo>
                    <a:lnTo>
                      <a:pt x="1010" y="551"/>
                    </a:lnTo>
                    <a:lnTo>
                      <a:pt x="1053" y="594"/>
                    </a:lnTo>
                    <a:lnTo>
                      <a:pt x="1101" y="637"/>
                    </a:lnTo>
                    <a:lnTo>
                      <a:pt x="1145" y="686"/>
                    </a:lnTo>
                    <a:lnTo>
                      <a:pt x="1193" y="729"/>
                    </a:lnTo>
                    <a:lnTo>
                      <a:pt x="1236" y="772"/>
                    </a:lnTo>
                    <a:lnTo>
                      <a:pt x="1285" y="815"/>
                    </a:lnTo>
                    <a:lnTo>
                      <a:pt x="1328" y="859"/>
                    </a:lnTo>
                    <a:lnTo>
                      <a:pt x="1377" y="902"/>
                    </a:lnTo>
                    <a:lnTo>
                      <a:pt x="1420" y="940"/>
                    </a:lnTo>
                    <a:lnTo>
                      <a:pt x="1469" y="977"/>
                    </a:lnTo>
                    <a:lnTo>
                      <a:pt x="1512" y="1010"/>
                    </a:lnTo>
                    <a:lnTo>
                      <a:pt x="1560" y="1042"/>
                    </a:lnTo>
                    <a:lnTo>
                      <a:pt x="1604" y="1075"/>
                    </a:lnTo>
                    <a:lnTo>
                      <a:pt x="1652" y="1102"/>
                    </a:lnTo>
                    <a:lnTo>
                      <a:pt x="1695" y="1129"/>
                    </a:lnTo>
                    <a:lnTo>
                      <a:pt x="1744" y="1156"/>
                    </a:lnTo>
                    <a:lnTo>
                      <a:pt x="1787" y="1177"/>
                    </a:lnTo>
                    <a:lnTo>
                      <a:pt x="1836" y="1199"/>
                    </a:lnTo>
                    <a:lnTo>
                      <a:pt x="1879" y="1215"/>
                    </a:lnTo>
                    <a:lnTo>
                      <a:pt x="1922" y="1231"/>
                    </a:lnTo>
                    <a:lnTo>
                      <a:pt x="1971" y="1247"/>
                    </a:lnTo>
                    <a:lnTo>
                      <a:pt x="2014" y="1264"/>
                    </a:lnTo>
                    <a:lnTo>
                      <a:pt x="2063" y="1280"/>
                    </a:lnTo>
                    <a:lnTo>
                      <a:pt x="2106" y="1291"/>
                    </a:lnTo>
                    <a:lnTo>
                      <a:pt x="2154" y="1301"/>
                    </a:lnTo>
                    <a:lnTo>
                      <a:pt x="2198" y="1312"/>
                    </a:lnTo>
                    <a:lnTo>
                      <a:pt x="2246" y="1323"/>
                    </a:lnTo>
                  </a:path>
                </a:pathLst>
              </a:custGeom>
              <a:noFill/>
              <a:ln w="38100" cap="flat">
                <a:solidFill>
                  <a:srgbClr val="FF00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  <p:sp>
            <p:nvSpPr>
              <p:cNvPr id="124" name="Freeform 120"/>
              <p:cNvSpPr>
                <a:spLocks/>
              </p:cNvSpPr>
              <p:nvPr/>
            </p:nvSpPr>
            <p:spPr bwMode="auto">
              <a:xfrm>
                <a:off x="6114915" y="3418577"/>
                <a:ext cx="2548811" cy="1855336"/>
              </a:xfrm>
              <a:custGeom>
                <a:avLst/>
                <a:gdLst>
                  <a:gd name="T0" fmla="*/ 0 w 2246"/>
                  <a:gd name="T1" fmla="*/ 0 h 1507"/>
                  <a:gd name="T2" fmla="*/ 2147483647 w 2246"/>
                  <a:gd name="T3" fmla="*/ 0 h 1507"/>
                  <a:gd name="T4" fmla="*/ 2147483647 w 2246"/>
                  <a:gd name="T5" fmla="*/ 2147483647 h 1507"/>
                  <a:gd name="T6" fmla="*/ 2147483647 w 2246"/>
                  <a:gd name="T7" fmla="*/ 2147483647 h 150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46"/>
                  <a:gd name="T13" fmla="*/ 0 h 1507"/>
                  <a:gd name="T14" fmla="*/ 2246 w 2246"/>
                  <a:gd name="T15" fmla="*/ 1507 h 150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46" h="1507">
                    <a:moveTo>
                      <a:pt x="0" y="0"/>
                    </a:moveTo>
                    <a:lnTo>
                      <a:pt x="356" y="0"/>
                    </a:lnTo>
                    <a:lnTo>
                      <a:pt x="1890" y="1507"/>
                    </a:lnTo>
                    <a:lnTo>
                      <a:pt x="2246" y="1507"/>
                    </a:lnTo>
                  </a:path>
                </a:pathLst>
              </a:custGeom>
              <a:noFill/>
              <a:ln w="38100" cap="flat">
                <a:solidFill>
                  <a:srgbClr val="00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GB" sz="2000"/>
              </a:p>
            </p:txBody>
          </p:sp>
        </p:grpSp>
        <p:graphicFrame>
          <p:nvGraphicFramePr>
            <p:cNvPr id="13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26015026"/>
                </p:ext>
              </p:extLst>
            </p:nvPr>
          </p:nvGraphicFramePr>
          <p:xfrm>
            <a:off x="6876256" y="5663629"/>
            <a:ext cx="193675" cy="4921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3107" name="Equation" r:id="rId9" imgW="279360" imgH="711000" progId="Equation.DSMT4">
                    <p:embed/>
                  </p:oleObj>
                </mc:Choice>
                <mc:Fallback>
                  <p:oleObj name="Equation" r:id="rId9" imgW="279360" imgH="7110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black">
                        <a:xfrm>
                          <a:off x="6876256" y="5663629"/>
                          <a:ext cx="193675" cy="4921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94871769"/>
                </p:ext>
              </p:extLst>
            </p:nvPr>
          </p:nvGraphicFramePr>
          <p:xfrm>
            <a:off x="7524328" y="5663629"/>
            <a:ext cx="633413" cy="4921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3108" name="Equation" r:id="rId11" imgW="914400" imgH="711000" progId="Equation.DSMT4">
                    <p:embed/>
                  </p:oleObj>
                </mc:Choice>
                <mc:Fallback>
                  <p:oleObj name="Equation" r:id="rId11" imgW="914400" imgH="7110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black">
                        <a:xfrm>
                          <a:off x="7524328" y="5663629"/>
                          <a:ext cx="633413" cy="4921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87712538"/>
                </p:ext>
              </p:extLst>
            </p:nvPr>
          </p:nvGraphicFramePr>
          <p:xfrm>
            <a:off x="5787777" y="5655717"/>
            <a:ext cx="650875" cy="5095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3109" name="Equation" r:id="rId13" imgW="939600" imgH="736560" progId="Equation.DSMT4">
                    <p:embed/>
                  </p:oleObj>
                </mc:Choice>
                <mc:Fallback>
                  <p:oleObj name="Equation" r:id="rId13" imgW="939600" imgH="73656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black">
                        <a:xfrm>
                          <a:off x="5787777" y="5655717"/>
                          <a:ext cx="650875" cy="5095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Right Brace 15"/>
            <p:cNvSpPr/>
            <p:nvPr/>
          </p:nvSpPr>
          <p:spPr bwMode="auto">
            <a:xfrm rot="16200000">
              <a:off x="6822250" y="3014954"/>
              <a:ext cx="288032" cy="1692188"/>
            </a:xfrm>
            <a:prstGeom prst="rightBrace">
              <a:avLst/>
            </a:prstGeom>
            <a:noFill/>
            <a:ln w="2857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endParaRPr kumimoji="0" lang="en-GB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804248" y="3284984"/>
              <a:ext cx="432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sz="2000" dirty="0" smtClean="0">
                  <a:solidFill>
                    <a:srgbClr val="FFFF00"/>
                  </a:solidFill>
                </a:rPr>
                <a:t>r</a:t>
              </a:r>
              <a:endParaRPr lang="en-GB" sz="2000" dirty="0">
                <a:solidFill>
                  <a:srgbClr val="FFFF00"/>
                </a:solidFill>
              </a:endParaRPr>
            </a:p>
          </p:txBody>
        </p:sp>
      </p:grpSp>
      <p:graphicFrame>
        <p:nvGraphicFramePr>
          <p:cNvPr id="125" name="Object 1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0846174"/>
              </p:ext>
            </p:extLst>
          </p:nvPr>
        </p:nvGraphicFramePr>
        <p:xfrm>
          <a:off x="1009650" y="3427561"/>
          <a:ext cx="26162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110" name="Equation" r:id="rId15" imgW="62779381" imgH="19192939" progId="Equation.DSMT4">
                  <p:embed/>
                </p:oleObj>
              </mc:Choice>
              <mc:Fallback>
                <p:oleObj name="Equation" r:id="rId15" imgW="62779381" imgH="19192939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black">
                      <a:xfrm>
                        <a:off x="1009650" y="3427561"/>
                        <a:ext cx="261620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" name="Object 1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8094324"/>
              </p:ext>
            </p:extLst>
          </p:nvPr>
        </p:nvGraphicFramePr>
        <p:xfrm>
          <a:off x="1112838" y="4365104"/>
          <a:ext cx="24384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111" name="Equation" r:id="rId17" imgW="58512001" imgH="16144991" progId="Equation.DSMT4">
                  <p:embed/>
                </p:oleObj>
              </mc:Choice>
              <mc:Fallback>
                <p:oleObj name="Equation" r:id="rId17" imgW="58512001" imgH="16144991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black">
                      <a:xfrm>
                        <a:off x="1112838" y="4365104"/>
                        <a:ext cx="24384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" name="Object 1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0595170"/>
              </p:ext>
            </p:extLst>
          </p:nvPr>
        </p:nvGraphicFramePr>
        <p:xfrm>
          <a:off x="850900" y="5157192"/>
          <a:ext cx="3403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112" name="Equation" r:id="rId19" imgW="81676853" imgH="9744191" progId="Equation.DSMT4">
                  <p:embed/>
                </p:oleObj>
              </mc:Choice>
              <mc:Fallback>
                <p:oleObj name="Equation" r:id="rId19" imgW="81676853" imgH="9744191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black">
                      <a:xfrm>
                        <a:off x="850900" y="5157192"/>
                        <a:ext cx="34036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9" name="TextBox 128"/>
          <p:cNvSpPr txBox="1"/>
          <p:nvPr/>
        </p:nvSpPr>
        <p:spPr>
          <a:xfrm>
            <a:off x="539552" y="5733256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Similar for quadratic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36369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GUIs for Frequency Response  </a:t>
            </a:r>
            <a:r>
              <a:rPr lang="en-US" dirty="0"/>
              <a:t>- </a:t>
            </a:r>
            <a:fld id="{1888100B-EC3F-4648-99FA-40775B7789EF}" type="slidenum">
              <a:rPr lang="en-US"/>
              <a:pPr/>
              <a:t>2</a:t>
            </a:fld>
            <a:endParaRPr lang="en-US" dirty="0"/>
          </a:p>
          <a:p>
            <a:r>
              <a:rPr lang="en-GB" dirty="0"/>
              <a:t>Control </a:t>
            </a:r>
            <a:r>
              <a:rPr lang="en-GB" dirty="0" smtClean="0"/>
              <a:t>2012   </a:t>
            </a:r>
            <a:r>
              <a:rPr lang="en-GB" dirty="0"/>
              <a:t>© Dr Richard Mitchell </a:t>
            </a:r>
            <a:r>
              <a:rPr lang="en-GB" dirty="0" smtClean="0"/>
              <a:t>2012</a:t>
            </a:r>
            <a:endParaRPr lang="en-US" dirty="0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341438"/>
            <a:ext cx="8353425" cy="4824412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tabLst>
                <a:tab pos="1517650" algn="l"/>
              </a:tabLst>
            </a:pPr>
            <a:r>
              <a:rPr lang="en-GB" sz="2000" dirty="0" smtClean="0"/>
              <a:t>2007 Control SIG [see IFAC paper 2008] reaffirmed Frequency Response are integral to control curricula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1517650" algn="l"/>
              </a:tabLst>
            </a:pPr>
            <a:r>
              <a:rPr lang="en-GB" sz="2000" dirty="0" smtClean="0"/>
              <a:t>Whereas in the past much emphasis was on plotting graphs for design, now computers can ‘help’: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tabLst>
                <a:tab pos="1517650" algn="l"/>
              </a:tabLst>
            </a:pPr>
            <a:r>
              <a:rPr lang="en-GB" sz="2000" dirty="0" smtClean="0"/>
              <a:t>Students still need to understand how to sketch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tabLst>
                <a:tab pos="1517650" algn="l"/>
              </a:tabLst>
            </a:pPr>
            <a:r>
              <a:rPr lang="en-GB" sz="2000" dirty="0" smtClean="0"/>
              <a:t>Still a ‘hankering’ for asymptotes – as a start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tabLst>
                <a:tab pos="1517650" algn="l"/>
              </a:tabLst>
            </a:pPr>
            <a:r>
              <a:rPr lang="en-GB" sz="2000" dirty="0" smtClean="0"/>
              <a:t>Computers help, so less need for numerical details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tabLst>
                <a:tab pos="1517650" algn="l"/>
              </a:tabLst>
            </a:pPr>
            <a:r>
              <a:rPr lang="en-GB" sz="2000" dirty="0" smtClean="0"/>
              <a:t>Allow higher order systems to be studied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1517650" algn="l"/>
              </a:tabLst>
            </a:pPr>
            <a:r>
              <a:rPr lang="en-GB" sz="2000" dirty="0" smtClean="0"/>
              <a:t>At Reading, for 2011/12 after review, teach System Id and Control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tabLst>
                <a:tab pos="1517650" algn="l"/>
              </a:tabLst>
            </a:pPr>
            <a:r>
              <a:rPr lang="en-GB" sz="2000" dirty="0" smtClean="0"/>
              <a:t>Part 3 module, RJM 10 lectures + 2 assignments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tabLst>
                <a:tab pos="1517650" algn="l"/>
              </a:tabLst>
            </a:pPr>
            <a:r>
              <a:rPr lang="en-GB" sz="2000" dirty="0" smtClean="0"/>
              <a:t>Two </a:t>
            </a:r>
            <a:r>
              <a:rPr lang="en-GB" sz="2000" dirty="0" err="1" smtClean="0"/>
              <a:t>MatLab</a:t>
            </a:r>
            <a:r>
              <a:rPr lang="en-GB" sz="2000" dirty="0" smtClean="0"/>
              <a:t> GUIs developed to assist learning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GUIs for Frequency Response  </a:t>
            </a:r>
            <a:r>
              <a:rPr lang="en-US" dirty="0"/>
              <a:t>- </a:t>
            </a:r>
            <a:fld id="{131E2C6E-773F-42D9-9F39-B3ACF36A4D0A}" type="slidenum">
              <a:rPr lang="en-US"/>
              <a:pPr/>
              <a:t>3</a:t>
            </a:fld>
            <a:endParaRPr lang="en-US" dirty="0"/>
          </a:p>
          <a:p>
            <a:r>
              <a:rPr lang="en-GB" dirty="0"/>
              <a:t>Control </a:t>
            </a:r>
            <a:r>
              <a:rPr lang="en-GB" dirty="0" smtClean="0"/>
              <a:t>2012   </a:t>
            </a:r>
            <a:r>
              <a:rPr lang="en-GB" dirty="0"/>
              <a:t>© Dr Richard Mitchell </a:t>
            </a:r>
            <a:r>
              <a:rPr lang="en-GB" dirty="0" smtClean="0"/>
              <a:t>2012</a:t>
            </a:r>
            <a:endParaRPr lang="en-US" dirty="0"/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Assignment and GUIs</a:t>
            </a:r>
            <a:endParaRPr lang="en-GB" dirty="0"/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Aim for students to learn plotting, identification, control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Specifically using Bode plots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Like Thorne, I believe identification helps understanding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For both plotting and identification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/>
              <a:t>	</a:t>
            </a:r>
            <a:r>
              <a:rPr lang="en-GB" sz="2000" dirty="0" smtClean="0"/>
              <a:t>System has series of elements with corner </a:t>
            </a:r>
            <a:r>
              <a:rPr lang="en-GB" sz="2000" dirty="0" err="1" smtClean="0"/>
              <a:t>freqs</a:t>
            </a:r>
            <a:endParaRPr lang="en-GB" sz="20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/>
              <a:t>	</a:t>
            </a:r>
            <a:r>
              <a:rPr lang="en-GB" sz="2000" dirty="0" smtClean="0"/>
              <a:t>In both: start </a:t>
            </a:r>
            <a:r>
              <a:rPr lang="en-GB" sz="2000" dirty="0" smtClean="0"/>
              <a:t>at low frequency, consider elements in turn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	</a:t>
            </a:r>
            <a:r>
              <a:rPr lang="en-GB" sz="2000" dirty="0" smtClean="0"/>
              <a:t>So two GUIs </a:t>
            </a:r>
            <a:r>
              <a:rPr lang="en-GB" sz="2000" dirty="0" smtClean="0"/>
              <a:t>developed, one for each task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/>
              <a:t>	</a:t>
            </a:r>
            <a:r>
              <a:rPr lang="en-GB" sz="2000" dirty="0" smtClean="0"/>
              <a:t>For Plotting, based round asymptotes, gain &amp; phase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/>
              <a:t>	</a:t>
            </a:r>
            <a:r>
              <a:rPr lang="en-GB" sz="2000" dirty="0" smtClean="0"/>
              <a:t>	</a:t>
            </a:r>
            <a:r>
              <a:rPr lang="en-GB" sz="2000" dirty="0" smtClean="0"/>
              <a:t>with extra </a:t>
            </a:r>
            <a:r>
              <a:rPr lang="en-GB" sz="2000" dirty="0" smtClean="0"/>
              <a:t>asymptotes for </a:t>
            </a:r>
            <a:r>
              <a:rPr lang="en-GB" sz="2000" dirty="0" smtClean="0"/>
              <a:t>phase  … see example</a:t>
            </a:r>
            <a:endParaRPr lang="en-GB" sz="20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GB" sz="20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GB" sz="20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GUIs for Frequency Response  </a:t>
            </a:r>
            <a:r>
              <a:rPr lang="en-US" dirty="0"/>
              <a:t>- </a:t>
            </a:r>
            <a:fld id="{7D1B8632-49F0-4E34-BFAA-F7D2091C6F7F}" type="slidenum">
              <a:rPr lang="en-US"/>
              <a:pPr/>
              <a:t>4</a:t>
            </a:fld>
            <a:endParaRPr lang="en-US" dirty="0"/>
          </a:p>
          <a:p>
            <a:r>
              <a:rPr lang="en-GB" dirty="0"/>
              <a:t>Control </a:t>
            </a:r>
            <a:r>
              <a:rPr lang="en-GB" dirty="0" smtClean="0"/>
              <a:t>2012   </a:t>
            </a:r>
            <a:r>
              <a:rPr lang="en-GB" dirty="0"/>
              <a:t>© Dr Richard Mitchell </a:t>
            </a:r>
            <a:r>
              <a:rPr lang="en-GB" dirty="0" smtClean="0"/>
              <a:t>2012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4712968" y="3628929"/>
            <a:ext cx="3276160" cy="1128780"/>
            <a:chOff x="4712968" y="3628929"/>
            <a:chExt cx="3276160" cy="1128780"/>
          </a:xfrm>
        </p:grpSpPr>
        <p:sp>
          <p:nvSpPr>
            <p:cNvPr id="161891" name="Freeform 332"/>
            <p:cNvSpPr>
              <a:spLocks noEditPoints="1"/>
            </p:cNvSpPr>
            <p:nvPr/>
          </p:nvSpPr>
          <p:spPr bwMode="auto">
            <a:xfrm>
              <a:off x="4712968" y="3628929"/>
              <a:ext cx="1336223" cy="389981"/>
            </a:xfrm>
            <a:custGeom>
              <a:avLst/>
              <a:gdLst>
                <a:gd name="T0" fmla="*/ 27 w 498"/>
                <a:gd name="T1" fmla="*/ 9 h 180"/>
                <a:gd name="T2" fmla="*/ 0 w 498"/>
                <a:gd name="T3" fmla="*/ 8 h 180"/>
                <a:gd name="T4" fmla="*/ 36 w 498"/>
                <a:gd name="T5" fmla="*/ 11 h 180"/>
                <a:gd name="T6" fmla="*/ 57 w 498"/>
                <a:gd name="T7" fmla="*/ 28 h 180"/>
                <a:gd name="T8" fmla="*/ 36 w 498"/>
                <a:gd name="T9" fmla="*/ 11 h 180"/>
                <a:gd name="T10" fmla="*/ 93 w 498"/>
                <a:gd name="T11" fmla="*/ 31 h 180"/>
                <a:gd name="T12" fmla="*/ 66 w 498"/>
                <a:gd name="T13" fmla="*/ 31 h 180"/>
                <a:gd name="T14" fmla="*/ 102 w 498"/>
                <a:gd name="T15" fmla="*/ 34 h 180"/>
                <a:gd name="T16" fmla="*/ 124 w 498"/>
                <a:gd name="T17" fmla="*/ 51 h 180"/>
                <a:gd name="T18" fmla="*/ 102 w 498"/>
                <a:gd name="T19" fmla="*/ 34 h 180"/>
                <a:gd name="T20" fmla="*/ 159 w 498"/>
                <a:gd name="T21" fmla="*/ 54 h 180"/>
                <a:gd name="T22" fmla="*/ 132 w 498"/>
                <a:gd name="T23" fmla="*/ 54 h 180"/>
                <a:gd name="T24" fmla="*/ 168 w 498"/>
                <a:gd name="T25" fmla="*/ 57 h 180"/>
                <a:gd name="T26" fmla="*/ 189 w 498"/>
                <a:gd name="T27" fmla="*/ 74 h 180"/>
                <a:gd name="T28" fmla="*/ 168 w 498"/>
                <a:gd name="T29" fmla="*/ 57 h 180"/>
                <a:gd name="T30" fmla="*/ 225 w 498"/>
                <a:gd name="T31" fmla="*/ 77 h 180"/>
                <a:gd name="T32" fmla="*/ 198 w 498"/>
                <a:gd name="T33" fmla="*/ 77 h 180"/>
                <a:gd name="T34" fmla="*/ 234 w 498"/>
                <a:gd name="T35" fmla="*/ 80 h 180"/>
                <a:gd name="T36" fmla="*/ 255 w 498"/>
                <a:gd name="T37" fmla="*/ 97 h 180"/>
                <a:gd name="T38" fmla="*/ 234 w 498"/>
                <a:gd name="T39" fmla="*/ 80 h 180"/>
                <a:gd name="T40" fmla="*/ 291 w 498"/>
                <a:gd name="T41" fmla="*/ 100 h 180"/>
                <a:gd name="T42" fmla="*/ 264 w 498"/>
                <a:gd name="T43" fmla="*/ 100 h 180"/>
                <a:gd name="T44" fmla="*/ 300 w 498"/>
                <a:gd name="T45" fmla="*/ 103 h 180"/>
                <a:gd name="T46" fmla="*/ 322 w 498"/>
                <a:gd name="T47" fmla="*/ 120 h 180"/>
                <a:gd name="T48" fmla="*/ 300 w 498"/>
                <a:gd name="T49" fmla="*/ 103 h 180"/>
                <a:gd name="T50" fmla="*/ 357 w 498"/>
                <a:gd name="T51" fmla="*/ 123 h 180"/>
                <a:gd name="T52" fmla="*/ 330 w 498"/>
                <a:gd name="T53" fmla="*/ 123 h 180"/>
                <a:gd name="T54" fmla="*/ 366 w 498"/>
                <a:gd name="T55" fmla="*/ 126 h 180"/>
                <a:gd name="T56" fmla="*/ 388 w 498"/>
                <a:gd name="T57" fmla="*/ 143 h 180"/>
                <a:gd name="T58" fmla="*/ 366 w 498"/>
                <a:gd name="T59" fmla="*/ 126 h 180"/>
                <a:gd name="T60" fmla="*/ 423 w 498"/>
                <a:gd name="T61" fmla="*/ 146 h 180"/>
                <a:gd name="T62" fmla="*/ 396 w 498"/>
                <a:gd name="T63" fmla="*/ 146 h 180"/>
                <a:gd name="T64" fmla="*/ 432 w 498"/>
                <a:gd name="T65" fmla="*/ 149 h 180"/>
                <a:gd name="T66" fmla="*/ 454 w 498"/>
                <a:gd name="T67" fmla="*/ 166 h 180"/>
                <a:gd name="T68" fmla="*/ 432 w 498"/>
                <a:gd name="T69" fmla="*/ 149 h 180"/>
                <a:gd name="T70" fmla="*/ 489 w 498"/>
                <a:gd name="T71" fmla="*/ 169 h 180"/>
                <a:gd name="T72" fmla="*/ 462 w 498"/>
                <a:gd name="T73" fmla="*/ 168 h 180"/>
                <a:gd name="T74" fmla="*/ 498 w 498"/>
                <a:gd name="T75" fmla="*/ 172 h 180"/>
                <a:gd name="T76" fmla="*/ 495 w 498"/>
                <a:gd name="T77" fmla="*/ 180 h 180"/>
                <a:gd name="T78" fmla="*/ 498 w 498"/>
                <a:gd name="T79" fmla="*/ 172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98" h="180">
                  <a:moveTo>
                    <a:pt x="3" y="0"/>
                  </a:moveTo>
                  <a:lnTo>
                    <a:pt x="27" y="9"/>
                  </a:lnTo>
                  <a:lnTo>
                    <a:pt x="24" y="17"/>
                  </a:lnTo>
                  <a:lnTo>
                    <a:pt x="0" y="8"/>
                  </a:lnTo>
                  <a:lnTo>
                    <a:pt x="3" y="0"/>
                  </a:lnTo>
                  <a:close/>
                  <a:moveTo>
                    <a:pt x="36" y="11"/>
                  </a:moveTo>
                  <a:lnTo>
                    <a:pt x="60" y="20"/>
                  </a:lnTo>
                  <a:lnTo>
                    <a:pt x="57" y="28"/>
                  </a:lnTo>
                  <a:lnTo>
                    <a:pt x="33" y="20"/>
                  </a:lnTo>
                  <a:lnTo>
                    <a:pt x="36" y="11"/>
                  </a:lnTo>
                  <a:close/>
                  <a:moveTo>
                    <a:pt x="69" y="23"/>
                  </a:moveTo>
                  <a:lnTo>
                    <a:pt x="93" y="31"/>
                  </a:lnTo>
                  <a:lnTo>
                    <a:pt x="91" y="40"/>
                  </a:lnTo>
                  <a:lnTo>
                    <a:pt x="66" y="31"/>
                  </a:lnTo>
                  <a:lnTo>
                    <a:pt x="69" y="23"/>
                  </a:lnTo>
                  <a:close/>
                  <a:moveTo>
                    <a:pt x="102" y="34"/>
                  </a:moveTo>
                  <a:lnTo>
                    <a:pt x="126" y="43"/>
                  </a:lnTo>
                  <a:lnTo>
                    <a:pt x="124" y="51"/>
                  </a:lnTo>
                  <a:lnTo>
                    <a:pt x="99" y="43"/>
                  </a:lnTo>
                  <a:lnTo>
                    <a:pt x="102" y="34"/>
                  </a:lnTo>
                  <a:close/>
                  <a:moveTo>
                    <a:pt x="135" y="46"/>
                  </a:moveTo>
                  <a:lnTo>
                    <a:pt x="159" y="54"/>
                  </a:lnTo>
                  <a:lnTo>
                    <a:pt x="157" y="63"/>
                  </a:lnTo>
                  <a:lnTo>
                    <a:pt x="132" y="54"/>
                  </a:lnTo>
                  <a:lnTo>
                    <a:pt x="135" y="46"/>
                  </a:lnTo>
                  <a:close/>
                  <a:moveTo>
                    <a:pt x="168" y="57"/>
                  </a:moveTo>
                  <a:lnTo>
                    <a:pt x="192" y="66"/>
                  </a:lnTo>
                  <a:lnTo>
                    <a:pt x="189" y="74"/>
                  </a:lnTo>
                  <a:lnTo>
                    <a:pt x="165" y="65"/>
                  </a:lnTo>
                  <a:lnTo>
                    <a:pt x="168" y="57"/>
                  </a:lnTo>
                  <a:close/>
                  <a:moveTo>
                    <a:pt x="201" y="69"/>
                  </a:moveTo>
                  <a:lnTo>
                    <a:pt x="225" y="77"/>
                  </a:lnTo>
                  <a:lnTo>
                    <a:pt x="222" y="85"/>
                  </a:lnTo>
                  <a:lnTo>
                    <a:pt x="198" y="77"/>
                  </a:lnTo>
                  <a:lnTo>
                    <a:pt x="201" y="69"/>
                  </a:lnTo>
                  <a:close/>
                  <a:moveTo>
                    <a:pt x="234" y="80"/>
                  </a:moveTo>
                  <a:lnTo>
                    <a:pt x="258" y="89"/>
                  </a:lnTo>
                  <a:lnTo>
                    <a:pt x="255" y="97"/>
                  </a:lnTo>
                  <a:lnTo>
                    <a:pt x="231" y="88"/>
                  </a:lnTo>
                  <a:lnTo>
                    <a:pt x="234" y="80"/>
                  </a:lnTo>
                  <a:close/>
                  <a:moveTo>
                    <a:pt x="267" y="92"/>
                  </a:moveTo>
                  <a:lnTo>
                    <a:pt x="291" y="100"/>
                  </a:lnTo>
                  <a:lnTo>
                    <a:pt x="289" y="108"/>
                  </a:lnTo>
                  <a:lnTo>
                    <a:pt x="264" y="100"/>
                  </a:lnTo>
                  <a:lnTo>
                    <a:pt x="267" y="92"/>
                  </a:lnTo>
                  <a:close/>
                  <a:moveTo>
                    <a:pt x="300" y="103"/>
                  </a:moveTo>
                  <a:lnTo>
                    <a:pt x="324" y="112"/>
                  </a:lnTo>
                  <a:lnTo>
                    <a:pt x="322" y="120"/>
                  </a:lnTo>
                  <a:lnTo>
                    <a:pt x="297" y="111"/>
                  </a:lnTo>
                  <a:lnTo>
                    <a:pt x="300" y="103"/>
                  </a:lnTo>
                  <a:close/>
                  <a:moveTo>
                    <a:pt x="333" y="114"/>
                  </a:moveTo>
                  <a:lnTo>
                    <a:pt x="357" y="123"/>
                  </a:lnTo>
                  <a:lnTo>
                    <a:pt x="355" y="131"/>
                  </a:lnTo>
                  <a:lnTo>
                    <a:pt x="330" y="123"/>
                  </a:lnTo>
                  <a:lnTo>
                    <a:pt x="333" y="114"/>
                  </a:lnTo>
                  <a:close/>
                  <a:moveTo>
                    <a:pt x="366" y="126"/>
                  </a:moveTo>
                  <a:lnTo>
                    <a:pt x="390" y="134"/>
                  </a:lnTo>
                  <a:lnTo>
                    <a:pt x="388" y="143"/>
                  </a:lnTo>
                  <a:lnTo>
                    <a:pt x="363" y="134"/>
                  </a:lnTo>
                  <a:lnTo>
                    <a:pt x="366" y="126"/>
                  </a:lnTo>
                  <a:close/>
                  <a:moveTo>
                    <a:pt x="399" y="137"/>
                  </a:moveTo>
                  <a:lnTo>
                    <a:pt x="423" y="146"/>
                  </a:lnTo>
                  <a:lnTo>
                    <a:pt x="421" y="154"/>
                  </a:lnTo>
                  <a:lnTo>
                    <a:pt x="396" y="146"/>
                  </a:lnTo>
                  <a:lnTo>
                    <a:pt x="399" y="137"/>
                  </a:lnTo>
                  <a:close/>
                  <a:moveTo>
                    <a:pt x="432" y="149"/>
                  </a:moveTo>
                  <a:lnTo>
                    <a:pt x="456" y="157"/>
                  </a:lnTo>
                  <a:lnTo>
                    <a:pt x="454" y="166"/>
                  </a:lnTo>
                  <a:lnTo>
                    <a:pt x="429" y="157"/>
                  </a:lnTo>
                  <a:lnTo>
                    <a:pt x="432" y="149"/>
                  </a:lnTo>
                  <a:close/>
                  <a:moveTo>
                    <a:pt x="465" y="160"/>
                  </a:moveTo>
                  <a:lnTo>
                    <a:pt x="489" y="169"/>
                  </a:lnTo>
                  <a:lnTo>
                    <a:pt x="487" y="177"/>
                  </a:lnTo>
                  <a:lnTo>
                    <a:pt x="462" y="168"/>
                  </a:lnTo>
                  <a:lnTo>
                    <a:pt x="465" y="160"/>
                  </a:lnTo>
                  <a:close/>
                  <a:moveTo>
                    <a:pt x="498" y="172"/>
                  </a:moveTo>
                  <a:lnTo>
                    <a:pt x="498" y="172"/>
                  </a:lnTo>
                  <a:lnTo>
                    <a:pt x="495" y="180"/>
                  </a:lnTo>
                  <a:lnTo>
                    <a:pt x="495" y="180"/>
                  </a:lnTo>
                  <a:lnTo>
                    <a:pt x="498" y="172"/>
                  </a:lnTo>
                  <a:close/>
                </a:path>
              </a:pathLst>
            </a:custGeom>
            <a:solidFill>
              <a:srgbClr val="66FF66"/>
            </a:solidFill>
            <a:ln w="0" cap="flat">
              <a:solidFill>
                <a:srgbClr val="66FF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92" name="Freeform 333"/>
            <p:cNvSpPr>
              <a:spLocks noEditPoints="1"/>
            </p:cNvSpPr>
            <p:nvPr/>
          </p:nvSpPr>
          <p:spPr bwMode="auto">
            <a:xfrm>
              <a:off x="5445475" y="4001578"/>
              <a:ext cx="1346955" cy="398648"/>
            </a:xfrm>
            <a:custGeom>
              <a:avLst/>
              <a:gdLst>
                <a:gd name="T0" fmla="*/ 27 w 502"/>
                <a:gd name="T1" fmla="*/ 8 h 184"/>
                <a:gd name="T2" fmla="*/ 0 w 502"/>
                <a:gd name="T3" fmla="*/ 8 h 184"/>
                <a:gd name="T4" fmla="*/ 35 w 502"/>
                <a:gd name="T5" fmla="*/ 11 h 184"/>
                <a:gd name="T6" fmla="*/ 57 w 502"/>
                <a:gd name="T7" fmla="*/ 28 h 184"/>
                <a:gd name="T8" fmla="*/ 35 w 502"/>
                <a:gd name="T9" fmla="*/ 11 h 184"/>
                <a:gd name="T10" fmla="*/ 93 w 502"/>
                <a:gd name="T11" fmla="*/ 32 h 184"/>
                <a:gd name="T12" fmla="*/ 65 w 502"/>
                <a:gd name="T13" fmla="*/ 31 h 184"/>
                <a:gd name="T14" fmla="*/ 101 w 502"/>
                <a:gd name="T15" fmla="*/ 34 h 184"/>
                <a:gd name="T16" fmla="*/ 123 w 502"/>
                <a:gd name="T17" fmla="*/ 51 h 184"/>
                <a:gd name="T18" fmla="*/ 101 w 502"/>
                <a:gd name="T19" fmla="*/ 34 h 184"/>
                <a:gd name="T20" fmla="*/ 159 w 502"/>
                <a:gd name="T21" fmla="*/ 55 h 184"/>
                <a:gd name="T22" fmla="*/ 131 w 502"/>
                <a:gd name="T23" fmla="*/ 54 h 184"/>
                <a:gd name="T24" fmla="*/ 167 w 502"/>
                <a:gd name="T25" fmla="*/ 58 h 184"/>
                <a:gd name="T26" fmla="*/ 189 w 502"/>
                <a:gd name="T27" fmla="*/ 75 h 184"/>
                <a:gd name="T28" fmla="*/ 167 w 502"/>
                <a:gd name="T29" fmla="*/ 58 h 184"/>
                <a:gd name="T30" fmla="*/ 225 w 502"/>
                <a:gd name="T31" fmla="*/ 78 h 184"/>
                <a:gd name="T32" fmla="*/ 197 w 502"/>
                <a:gd name="T33" fmla="*/ 77 h 184"/>
                <a:gd name="T34" fmla="*/ 233 w 502"/>
                <a:gd name="T35" fmla="*/ 81 h 184"/>
                <a:gd name="T36" fmla="*/ 255 w 502"/>
                <a:gd name="T37" fmla="*/ 98 h 184"/>
                <a:gd name="T38" fmla="*/ 233 w 502"/>
                <a:gd name="T39" fmla="*/ 81 h 184"/>
                <a:gd name="T40" fmla="*/ 291 w 502"/>
                <a:gd name="T41" fmla="*/ 101 h 184"/>
                <a:gd name="T42" fmla="*/ 263 w 502"/>
                <a:gd name="T43" fmla="*/ 101 h 184"/>
                <a:gd name="T44" fmla="*/ 299 w 502"/>
                <a:gd name="T45" fmla="*/ 104 h 184"/>
                <a:gd name="T46" fmla="*/ 321 w 502"/>
                <a:gd name="T47" fmla="*/ 121 h 184"/>
                <a:gd name="T48" fmla="*/ 299 w 502"/>
                <a:gd name="T49" fmla="*/ 104 h 184"/>
                <a:gd name="T50" fmla="*/ 357 w 502"/>
                <a:gd name="T51" fmla="*/ 124 h 184"/>
                <a:gd name="T52" fmla="*/ 329 w 502"/>
                <a:gd name="T53" fmla="*/ 124 h 184"/>
                <a:gd name="T54" fmla="*/ 365 w 502"/>
                <a:gd name="T55" fmla="*/ 127 h 184"/>
                <a:gd name="T56" fmla="*/ 387 w 502"/>
                <a:gd name="T57" fmla="*/ 144 h 184"/>
                <a:gd name="T58" fmla="*/ 365 w 502"/>
                <a:gd name="T59" fmla="*/ 127 h 184"/>
                <a:gd name="T60" fmla="*/ 423 w 502"/>
                <a:gd name="T61" fmla="*/ 147 h 184"/>
                <a:gd name="T62" fmla="*/ 395 w 502"/>
                <a:gd name="T63" fmla="*/ 147 h 184"/>
                <a:gd name="T64" fmla="*/ 431 w 502"/>
                <a:gd name="T65" fmla="*/ 150 h 184"/>
                <a:gd name="T66" fmla="*/ 453 w 502"/>
                <a:gd name="T67" fmla="*/ 167 h 184"/>
                <a:gd name="T68" fmla="*/ 431 w 502"/>
                <a:gd name="T69" fmla="*/ 150 h 184"/>
                <a:gd name="T70" fmla="*/ 488 w 502"/>
                <a:gd name="T71" fmla="*/ 171 h 184"/>
                <a:gd name="T72" fmla="*/ 461 w 502"/>
                <a:gd name="T73" fmla="*/ 170 h 184"/>
                <a:gd name="T74" fmla="*/ 497 w 502"/>
                <a:gd name="T75" fmla="*/ 173 h 184"/>
                <a:gd name="T76" fmla="*/ 499 w 502"/>
                <a:gd name="T77" fmla="*/ 184 h 184"/>
                <a:gd name="T78" fmla="*/ 497 w 502"/>
                <a:gd name="T79" fmla="*/ 173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02" h="184">
                  <a:moveTo>
                    <a:pt x="2" y="0"/>
                  </a:moveTo>
                  <a:lnTo>
                    <a:pt x="27" y="8"/>
                  </a:lnTo>
                  <a:lnTo>
                    <a:pt x="24" y="17"/>
                  </a:lnTo>
                  <a:lnTo>
                    <a:pt x="0" y="8"/>
                  </a:lnTo>
                  <a:lnTo>
                    <a:pt x="2" y="0"/>
                  </a:lnTo>
                  <a:close/>
                  <a:moveTo>
                    <a:pt x="35" y="11"/>
                  </a:moveTo>
                  <a:lnTo>
                    <a:pt x="60" y="20"/>
                  </a:lnTo>
                  <a:lnTo>
                    <a:pt x="57" y="28"/>
                  </a:lnTo>
                  <a:lnTo>
                    <a:pt x="32" y="20"/>
                  </a:lnTo>
                  <a:lnTo>
                    <a:pt x="35" y="11"/>
                  </a:lnTo>
                  <a:close/>
                  <a:moveTo>
                    <a:pt x="68" y="23"/>
                  </a:moveTo>
                  <a:lnTo>
                    <a:pt x="93" y="32"/>
                  </a:lnTo>
                  <a:lnTo>
                    <a:pt x="90" y="40"/>
                  </a:lnTo>
                  <a:lnTo>
                    <a:pt x="65" y="31"/>
                  </a:lnTo>
                  <a:lnTo>
                    <a:pt x="68" y="23"/>
                  </a:lnTo>
                  <a:close/>
                  <a:moveTo>
                    <a:pt x="101" y="34"/>
                  </a:moveTo>
                  <a:lnTo>
                    <a:pt x="126" y="43"/>
                  </a:lnTo>
                  <a:lnTo>
                    <a:pt x="123" y="51"/>
                  </a:lnTo>
                  <a:lnTo>
                    <a:pt x="98" y="43"/>
                  </a:lnTo>
                  <a:lnTo>
                    <a:pt x="101" y="34"/>
                  </a:lnTo>
                  <a:close/>
                  <a:moveTo>
                    <a:pt x="134" y="46"/>
                  </a:moveTo>
                  <a:lnTo>
                    <a:pt x="159" y="55"/>
                  </a:lnTo>
                  <a:lnTo>
                    <a:pt x="156" y="63"/>
                  </a:lnTo>
                  <a:lnTo>
                    <a:pt x="131" y="54"/>
                  </a:lnTo>
                  <a:lnTo>
                    <a:pt x="134" y="46"/>
                  </a:lnTo>
                  <a:close/>
                  <a:moveTo>
                    <a:pt x="167" y="58"/>
                  </a:moveTo>
                  <a:lnTo>
                    <a:pt x="192" y="66"/>
                  </a:lnTo>
                  <a:lnTo>
                    <a:pt x="189" y="75"/>
                  </a:lnTo>
                  <a:lnTo>
                    <a:pt x="164" y="66"/>
                  </a:lnTo>
                  <a:lnTo>
                    <a:pt x="167" y="58"/>
                  </a:lnTo>
                  <a:close/>
                  <a:moveTo>
                    <a:pt x="200" y="69"/>
                  </a:moveTo>
                  <a:lnTo>
                    <a:pt x="225" y="78"/>
                  </a:lnTo>
                  <a:lnTo>
                    <a:pt x="222" y="86"/>
                  </a:lnTo>
                  <a:lnTo>
                    <a:pt x="197" y="77"/>
                  </a:lnTo>
                  <a:lnTo>
                    <a:pt x="200" y="69"/>
                  </a:lnTo>
                  <a:close/>
                  <a:moveTo>
                    <a:pt x="233" y="81"/>
                  </a:moveTo>
                  <a:lnTo>
                    <a:pt x="258" y="89"/>
                  </a:lnTo>
                  <a:lnTo>
                    <a:pt x="255" y="98"/>
                  </a:lnTo>
                  <a:lnTo>
                    <a:pt x="230" y="89"/>
                  </a:lnTo>
                  <a:lnTo>
                    <a:pt x="233" y="81"/>
                  </a:lnTo>
                  <a:close/>
                  <a:moveTo>
                    <a:pt x="266" y="92"/>
                  </a:moveTo>
                  <a:lnTo>
                    <a:pt x="291" y="101"/>
                  </a:lnTo>
                  <a:lnTo>
                    <a:pt x="288" y="109"/>
                  </a:lnTo>
                  <a:lnTo>
                    <a:pt x="263" y="101"/>
                  </a:lnTo>
                  <a:lnTo>
                    <a:pt x="266" y="92"/>
                  </a:lnTo>
                  <a:close/>
                  <a:moveTo>
                    <a:pt x="299" y="104"/>
                  </a:moveTo>
                  <a:lnTo>
                    <a:pt x="324" y="113"/>
                  </a:lnTo>
                  <a:lnTo>
                    <a:pt x="321" y="121"/>
                  </a:lnTo>
                  <a:lnTo>
                    <a:pt x="296" y="112"/>
                  </a:lnTo>
                  <a:lnTo>
                    <a:pt x="299" y="104"/>
                  </a:lnTo>
                  <a:close/>
                  <a:moveTo>
                    <a:pt x="332" y="116"/>
                  </a:moveTo>
                  <a:lnTo>
                    <a:pt x="357" y="124"/>
                  </a:lnTo>
                  <a:lnTo>
                    <a:pt x="354" y="132"/>
                  </a:lnTo>
                  <a:lnTo>
                    <a:pt x="329" y="124"/>
                  </a:lnTo>
                  <a:lnTo>
                    <a:pt x="332" y="116"/>
                  </a:lnTo>
                  <a:close/>
                  <a:moveTo>
                    <a:pt x="365" y="127"/>
                  </a:moveTo>
                  <a:lnTo>
                    <a:pt x="390" y="136"/>
                  </a:lnTo>
                  <a:lnTo>
                    <a:pt x="387" y="144"/>
                  </a:lnTo>
                  <a:lnTo>
                    <a:pt x="362" y="135"/>
                  </a:lnTo>
                  <a:lnTo>
                    <a:pt x="365" y="127"/>
                  </a:lnTo>
                  <a:close/>
                  <a:moveTo>
                    <a:pt x="398" y="139"/>
                  </a:moveTo>
                  <a:lnTo>
                    <a:pt x="423" y="147"/>
                  </a:lnTo>
                  <a:lnTo>
                    <a:pt x="420" y="156"/>
                  </a:lnTo>
                  <a:lnTo>
                    <a:pt x="395" y="147"/>
                  </a:lnTo>
                  <a:lnTo>
                    <a:pt x="398" y="139"/>
                  </a:lnTo>
                  <a:close/>
                  <a:moveTo>
                    <a:pt x="431" y="150"/>
                  </a:moveTo>
                  <a:lnTo>
                    <a:pt x="456" y="159"/>
                  </a:lnTo>
                  <a:lnTo>
                    <a:pt x="453" y="167"/>
                  </a:lnTo>
                  <a:lnTo>
                    <a:pt x="428" y="158"/>
                  </a:lnTo>
                  <a:lnTo>
                    <a:pt x="431" y="150"/>
                  </a:lnTo>
                  <a:close/>
                  <a:moveTo>
                    <a:pt x="464" y="162"/>
                  </a:moveTo>
                  <a:lnTo>
                    <a:pt x="488" y="171"/>
                  </a:lnTo>
                  <a:lnTo>
                    <a:pt x="486" y="179"/>
                  </a:lnTo>
                  <a:lnTo>
                    <a:pt x="461" y="170"/>
                  </a:lnTo>
                  <a:lnTo>
                    <a:pt x="464" y="162"/>
                  </a:lnTo>
                  <a:close/>
                  <a:moveTo>
                    <a:pt x="497" y="173"/>
                  </a:moveTo>
                  <a:lnTo>
                    <a:pt x="502" y="175"/>
                  </a:lnTo>
                  <a:lnTo>
                    <a:pt x="499" y="184"/>
                  </a:lnTo>
                  <a:lnTo>
                    <a:pt x="494" y="182"/>
                  </a:lnTo>
                  <a:lnTo>
                    <a:pt x="497" y="173"/>
                  </a:lnTo>
                  <a:close/>
                </a:path>
              </a:pathLst>
            </a:custGeom>
            <a:solidFill>
              <a:srgbClr val="66FF66"/>
            </a:solidFill>
            <a:ln w="0" cap="flat">
              <a:solidFill>
                <a:srgbClr val="66FF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93" name="Freeform 334"/>
            <p:cNvSpPr>
              <a:spLocks noEditPoints="1"/>
            </p:cNvSpPr>
            <p:nvPr/>
          </p:nvSpPr>
          <p:spPr bwMode="auto">
            <a:xfrm>
              <a:off x="6301409" y="4001578"/>
              <a:ext cx="1346955" cy="398648"/>
            </a:xfrm>
            <a:custGeom>
              <a:avLst/>
              <a:gdLst>
                <a:gd name="T0" fmla="*/ 27 w 502"/>
                <a:gd name="T1" fmla="*/ 175 h 184"/>
                <a:gd name="T2" fmla="*/ 0 w 502"/>
                <a:gd name="T3" fmla="*/ 175 h 184"/>
                <a:gd name="T4" fmla="*/ 36 w 502"/>
                <a:gd name="T5" fmla="*/ 172 h 184"/>
                <a:gd name="T6" fmla="*/ 57 w 502"/>
                <a:gd name="T7" fmla="*/ 155 h 184"/>
                <a:gd name="T8" fmla="*/ 36 w 502"/>
                <a:gd name="T9" fmla="*/ 172 h 184"/>
                <a:gd name="T10" fmla="*/ 93 w 502"/>
                <a:gd name="T11" fmla="*/ 152 h 184"/>
                <a:gd name="T12" fmla="*/ 66 w 502"/>
                <a:gd name="T13" fmla="*/ 152 h 184"/>
                <a:gd name="T14" fmla="*/ 101 w 502"/>
                <a:gd name="T15" fmla="*/ 149 h 184"/>
                <a:gd name="T16" fmla="*/ 123 w 502"/>
                <a:gd name="T17" fmla="*/ 132 h 184"/>
                <a:gd name="T18" fmla="*/ 101 w 502"/>
                <a:gd name="T19" fmla="*/ 149 h 184"/>
                <a:gd name="T20" fmla="*/ 159 w 502"/>
                <a:gd name="T21" fmla="*/ 129 h 184"/>
                <a:gd name="T22" fmla="*/ 132 w 502"/>
                <a:gd name="T23" fmla="*/ 129 h 184"/>
                <a:gd name="T24" fmla="*/ 167 w 502"/>
                <a:gd name="T25" fmla="*/ 126 h 184"/>
                <a:gd name="T26" fmla="*/ 189 w 502"/>
                <a:gd name="T27" fmla="*/ 109 h 184"/>
                <a:gd name="T28" fmla="*/ 167 w 502"/>
                <a:gd name="T29" fmla="*/ 126 h 184"/>
                <a:gd name="T30" fmla="*/ 225 w 502"/>
                <a:gd name="T31" fmla="*/ 105 h 184"/>
                <a:gd name="T32" fmla="*/ 197 w 502"/>
                <a:gd name="T33" fmla="*/ 106 h 184"/>
                <a:gd name="T34" fmla="*/ 233 w 502"/>
                <a:gd name="T35" fmla="*/ 103 h 184"/>
                <a:gd name="T36" fmla="*/ 255 w 502"/>
                <a:gd name="T37" fmla="*/ 86 h 184"/>
                <a:gd name="T38" fmla="*/ 233 w 502"/>
                <a:gd name="T39" fmla="*/ 103 h 184"/>
                <a:gd name="T40" fmla="*/ 291 w 502"/>
                <a:gd name="T41" fmla="*/ 82 h 184"/>
                <a:gd name="T42" fmla="*/ 263 w 502"/>
                <a:gd name="T43" fmla="*/ 83 h 184"/>
                <a:gd name="T44" fmla="*/ 299 w 502"/>
                <a:gd name="T45" fmla="*/ 79 h 184"/>
                <a:gd name="T46" fmla="*/ 321 w 502"/>
                <a:gd name="T47" fmla="*/ 62 h 184"/>
                <a:gd name="T48" fmla="*/ 299 w 502"/>
                <a:gd name="T49" fmla="*/ 79 h 184"/>
                <a:gd name="T50" fmla="*/ 357 w 502"/>
                <a:gd name="T51" fmla="*/ 59 h 184"/>
                <a:gd name="T52" fmla="*/ 329 w 502"/>
                <a:gd name="T53" fmla="*/ 60 h 184"/>
                <a:gd name="T54" fmla="*/ 365 w 502"/>
                <a:gd name="T55" fmla="*/ 56 h 184"/>
                <a:gd name="T56" fmla="*/ 387 w 502"/>
                <a:gd name="T57" fmla="*/ 39 h 184"/>
                <a:gd name="T58" fmla="*/ 365 w 502"/>
                <a:gd name="T59" fmla="*/ 56 h 184"/>
                <a:gd name="T60" fmla="*/ 423 w 502"/>
                <a:gd name="T61" fmla="*/ 36 h 184"/>
                <a:gd name="T62" fmla="*/ 395 w 502"/>
                <a:gd name="T63" fmla="*/ 36 h 184"/>
                <a:gd name="T64" fmla="*/ 431 w 502"/>
                <a:gd name="T65" fmla="*/ 33 h 184"/>
                <a:gd name="T66" fmla="*/ 453 w 502"/>
                <a:gd name="T67" fmla="*/ 16 h 184"/>
                <a:gd name="T68" fmla="*/ 431 w 502"/>
                <a:gd name="T69" fmla="*/ 33 h 184"/>
                <a:gd name="T70" fmla="*/ 489 w 502"/>
                <a:gd name="T71" fmla="*/ 13 h 184"/>
                <a:gd name="T72" fmla="*/ 461 w 502"/>
                <a:gd name="T73" fmla="*/ 13 h 184"/>
                <a:gd name="T74" fmla="*/ 497 w 502"/>
                <a:gd name="T75" fmla="*/ 10 h 184"/>
                <a:gd name="T76" fmla="*/ 500 w 502"/>
                <a:gd name="T77" fmla="*/ 0 h 184"/>
                <a:gd name="T78" fmla="*/ 497 w 502"/>
                <a:gd name="T79" fmla="*/ 1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02" h="184">
                  <a:moveTo>
                    <a:pt x="3" y="184"/>
                  </a:moveTo>
                  <a:lnTo>
                    <a:pt x="27" y="175"/>
                  </a:lnTo>
                  <a:lnTo>
                    <a:pt x="24" y="167"/>
                  </a:lnTo>
                  <a:lnTo>
                    <a:pt x="0" y="175"/>
                  </a:lnTo>
                  <a:lnTo>
                    <a:pt x="3" y="184"/>
                  </a:lnTo>
                  <a:close/>
                  <a:moveTo>
                    <a:pt x="36" y="172"/>
                  </a:moveTo>
                  <a:lnTo>
                    <a:pt x="60" y="163"/>
                  </a:lnTo>
                  <a:lnTo>
                    <a:pt x="57" y="155"/>
                  </a:lnTo>
                  <a:lnTo>
                    <a:pt x="33" y="164"/>
                  </a:lnTo>
                  <a:lnTo>
                    <a:pt x="36" y="172"/>
                  </a:lnTo>
                  <a:close/>
                  <a:moveTo>
                    <a:pt x="68" y="160"/>
                  </a:moveTo>
                  <a:lnTo>
                    <a:pt x="93" y="152"/>
                  </a:lnTo>
                  <a:lnTo>
                    <a:pt x="90" y="144"/>
                  </a:lnTo>
                  <a:lnTo>
                    <a:pt x="66" y="152"/>
                  </a:lnTo>
                  <a:lnTo>
                    <a:pt x="68" y="160"/>
                  </a:lnTo>
                  <a:close/>
                  <a:moveTo>
                    <a:pt x="101" y="149"/>
                  </a:moveTo>
                  <a:lnTo>
                    <a:pt x="126" y="140"/>
                  </a:lnTo>
                  <a:lnTo>
                    <a:pt x="123" y="132"/>
                  </a:lnTo>
                  <a:lnTo>
                    <a:pt x="98" y="141"/>
                  </a:lnTo>
                  <a:lnTo>
                    <a:pt x="101" y="149"/>
                  </a:lnTo>
                  <a:close/>
                  <a:moveTo>
                    <a:pt x="134" y="137"/>
                  </a:moveTo>
                  <a:lnTo>
                    <a:pt x="159" y="129"/>
                  </a:lnTo>
                  <a:lnTo>
                    <a:pt x="156" y="120"/>
                  </a:lnTo>
                  <a:lnTo>
                    <a:pt x="132" y="129"/>
                  </a:lnTo>
                  <a:lnTo>
                    <a:pt x="134" y="137"/>
                  </a:lnTo>
                  <a:close/>
                  <a:moveTo>
                    <a:pt x="167" y="126"/>
                  </a:moveTo>
                  <a:lnTo>
                    <a:pt x="192" y="117"/>
                  </a:lnTo>
                  <a:lnTo>
                    <a:pt x="189" y="109"/>
                  </a:lnTo>
                  <a:lnTo>
                    <a:pt x="164" y="118"/>
                  </a:lnTo>
                  <a:lnTo>
                    <a:pt x="167" y="126"/>
                  </a:lnTo>
                  <a:close/>
                  <a:moveTo>
                    <a:pt x="200" y="114"/>
                  </a:moveTo>
                  <a:lnTo>
                    <a:pt x="225" y="105"/>
                  </a:lnTo>
                  <a:lnTo>
                    <a:pt x="222" y="97"/>
                  </a:lnTo>
                  <a:lnTo>
                    <a:pt x="197" y="106"/>
                  </a:lnTo>
                  <a:lnTo>
                    <a:pt x="200" y="114"/>
                  </a:lnTo>
                  <a:close/>
                  <a:moveTo>
                    <a:pt x="233" y="103"/>
                  </a:moveTo>
                  <a:lnTo>
                    <a:pt x="258" y="94"/>
                  </a:lnTo>
                  <a:lnTo>
                    <a:pt x="255" y="86"/>
                  </a:lnTo>
                  <a:lnTo>
                    <a:pt x="230" y="94"/>
                  </a:lnTo>
                  <a:lnTo>
                    <a:pt x="233" y="103"/>
                  </a:lnTo>
                  <a:close/>
                  <a:moveTo>
                    <a:pt x="266" y="91"/>
                  </a:moveTo>
                  <a:lnTo>
                    <a:pt x="291" y="82"/>
                  </a:lnTo>
                  <a:lnTo>
                    <a:pt x="288" y="74"/>
                  </a:lnTo>
                  <a:lnTo>
                    <a:pt x="263" y="83"/>
                  </a:lnTo>
                  <a:lnTo>
                    <a:pt x="266" y="91"/>
                  </a:lnTo>
                  <a:close/>
                  <a:moveTo>
                    <a:pt x="299" y="79"/>
                  </a:moveTo>
                  <a:lnTo>
                    <a:pt x="324" y="71"/>
                  </a:lnTo>
                  <a:lnTo>
                    <a:pt x="321" y="62"/>
                  </a:lnTo>
                  <a:lnTo>
                    <a:pt x="296" y="71"/>
                  </a:lnTo>
                  <a:lnTo>
                    <a:pt x="299" y="79"/>
                  </a:lnTo>
                  <a:close/>
                  <a:moveTo>
                    <a:pt x="332" y="68"/>
                  </a:moveTo>
                  <a:lnTo>
                    <a:pt x="357" y="59"/>
                  </a:lnTo>
                  <a:lnTo>
                    <a:pt x="354" y="51"/>
                  </a:lnTo>
                  <a:lnTo>
                    <a:pt x="329" y="60"/>
                  </a:lnTo>
                  <a:lnTo>
                    <a:pt x="332" y="68"/>
                  </a:lnTo>
                  <a:close/>
                  <a:moveTo>
                    <a:pt x="365" y="56"/>
                  </a:moveTo>
                  <a:lnTo>
                    <a:pt x="390" y="48"/>
                  </a:lnTo>
                  <a:lnTo>
                    <a:pt x="387" y="39"/>
                  </a:lnTo>
                  <a:lnTo>
                    <a:pt x="362" y="48"/>
                  </a:lnTo>
                  <a:lnTo>
                    <a:pt x="365" y="56"/>
                  </a:lnTo>
                  <a:close/>
                  <a:moveTo>
                    <a:pt x="398" y="45"/>
                  </a:moveTo>
                  <a:lnTo>
                    <a:pt x="423" y="36"/>
                  </a:lnTo>
                  <a:lnTo>
                    <a:pt x="420" y="28"/>
                  </a:lnTo>
                  <a:lnTo>
                    <a:pt x="395" y="36"/>
                  </a:lnTo>
                  <a:lnTo>
                    <a:pt x="398" y="45"/>
                  </a:lnTo>
                  <a:close/>
                  <a:moveTo>
                    <a:pt x="431" y="33"/>
                  </a:moveTo>
                  <a:lnTo>
                    <a:pt x="456" y="24"/>
                  </a:lnTo>
                  <a:lnTo>
                    <a:pt x="453" y="16"/>
                  </a:lnTo>
                  <a:lnTo>
                    <a:pt x="428" y="25"/>
                  </a:lnTo>
                  <a:lnTo>
                    <a:pt x="431" y="33"/>
                  </a:lnTo>
                  <a:close/>
                  <a:moveTo>
                    <a:pt x="464" y="21"/>
                  </a:moveTo>
                  <a:lnTo>
                    <a:pt x="489" y="13"/>
                  </a:lnTo>
                  <a:lnTo>
                    <a:pt x="486" y="5"/>
                  </a:lnTo>
                  <a:lnTo>
                    <a:pt x="461" y="13"/>
                  </a:lnTo>
                  <a:lnTo>
                    <a:pt x="464" y="21"/>
                  </a:lnTo>
                  <a:close/>
                  <a:moveTo>
                    <a:pt x="497" y="10"/>
                  </a:moveTo>
                  <a:lnTo>
                    <a:pt x="502" y="8"/>
                  </a:lnTo>
                  <a:lnTo>
                    <a:pt x="500" y="0"/>
                  </a:lnTo>
                  <a:lnTo>
                    <a:pt x="494" y="2"/>
                  </a:lnTo>
                  <a:lnTo>
                    <a:pt x="497" y="10"/>
                  </a:lnTo>
                  <a:close/>
                </a:path>
              </a:pathLst>
            </a:custGeom>
            <a:solidFill>
              <a:srgbClr val="66FF66"/>
            </a:solidFill>
            <a:ln w="0" cap="flat">
              <a:solidFill>
                <a:srgbClr val="66FF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94" name="Freeform 335"/>
            <p:cNvSpPr>
              <a:spLocks noEditPoints="1"/>
            </p:cNvSpPr>
            <p:nvPr/>
          </p:nvSpPr>
          <p:spPr bwMode="auto">
            <a:xfrm>
              <a:off x="7565186" y="4005911"/>
              <a:ext cx="423942" cy="751798"/>
            </a:xfrm>
            <a:custGeom>
              <a:avLst/>
              <a:gdLst>
                <a:gd name="T0" fmla="*/ 8 w 158"/>
                <a:gd name="T1" fmla="*/ 0 h 347"/>
                <a:gd name="T2" fmla="*/ 19 w 158"/>
                <a:gd name="T3" fmla="*/ 24 h 347"/>
                <a:gd name="T4" fmla="*/ 11 w 158"/>
                <a:gd name="T5" fmla="*/ 28 h 347"/>
                <a:gd name="T6" fmla="*/ 0 w 158"/>
                <a:gd name="T7" fmla="*/ 4 h 347"/>
                <a:gd name="T8" fmla="*/ 8 w 158"/>
                <a:gd name="T9" fmla="*/ 0 h 347"/>
                <a:gd name="T10" fmla="*/ 22 w 158"/>
                <a:gd name="T11" fmla="*/ 32 h 347"/>
                <a:gd name="T12" fmla="*/ 33 w 158"/>
                <a:gd name="T13" fmla="*/ 56 h 347"/>
                <a:gd name="T14" fmla="*/ 25 w 158"/>
                <a:gd name="T15" fmla="*/ 60 h 347"/>
                <a:gd name="T16" fmla="*/ 14 w 158"/>
                <a:gd name="T17" fmla="*/ 36 h 347"/>
                <a:gd name="T18" fmla="*/ 22 w 158"/>
                <a:gd name="T19" fmla="*/ 32 h 347"/>
                <a:gd name="T20" fmla="*/ 36 w 158"/>
                <a:gd name="T21" fmla="*/ 64 h 347"/>
                <a:gd name="T22" fmla="*/ 47 w 158"/>
                <a:gd name="T23" fmla="*/ 88 h 347"/>
                <a:gd name="T24" fmla="*/ 39 w 158"/>
                <a:gd name="T25" fmla="*/ 92 h 347"/>
                <a:gd name="T26" fmla="*/ 28 w 158"/>
                <a:gd name="T27" fmla="*/ 68 h 347"/>
                <a:gd name="T28" fmla="*/ 36 w 158"/>
                <a:gd name="T29" fmla="*/ 64 h 347"/>
                <a:gd name="T30" fmla="*/ 50 w 158"/>
                <a:gd name="T31" fmla="*/ 96 h 347"/>
                <a:gd name="T32" fmla="*/ 61 w 158"/>
                <a:gd name="T33" fmla="*/ 120 h 347"/>
                <a:gd name="T34" fmla="*/ 53 w 158"/>
                <a:gd name="T35" fmla="*/ 124 h 347"/>
                <a:gd name="T36" fmla="*/ 42 w 158"/>
                <a:gd name="T37" fmla="*/ 100 h 347"/>
                <a:gd name="T38" fmla="*/ 50 w 158"/>
                <a:gd name="T39" fmla="*/ 96 h 347"/>
                <a:gd name="T40" fmla="*/ 64 w 158"/>
                <a:gd name="T41" fmla="*/ 128 h 347"/>
                <a:gd name="T42" fmla="*/ 74 w 158"/>
                <a:gd name="T43" fmla="*/ 152 h 347"/>
                <a:gd name="T44" fmla="*/ 66 w 158"/>
                <a:gd name="T45" fmla="*/ 156 h 347"/>
                <a:gd name="T46" fmla="*/ 56 w 158"/>
                <a:gd name="T47" fmla="*/ 132 h 347"/>
                <a:gd name="T48" fmla="*/ 64 w 158"/>
                <a:gd name="T49" fmla="*/ 128 h 347"/>
                <a:gd name="T50" fmla="*/ 78 w 158"/>
                <a:gd name="T51" fmla="*/ 160 h 347"/>
                <a:gd name="T52" fmla="*/ 88 w 158"/>
                <a:gd name="T53" fmla="*/ 184 h 347"/>
                <a:gd name="T54" fmla="*/ 80 w 158"/>
                <a:gd name="T55" fmla="*/ 188 h 347"/>
                <a:gd name="T56" fmla="*/ 70 w 158"/>
                <a:gd name="T57" fmla="*/ 164 h 347"/>
                <a:gd name="T58" fmla="*/ 78 w 158"/>
                <a:gd name="T59" fmla="*/ 160 h 347"/>
                <a:gd name="T60" fmla="*/ 92 w 158"/>
                <a:gd name="T61" fmla="*/ 192 h 347"/>
                <a:gd name="T62" fmla="*/ 102 w 158"/>
                <a:gd name="T63" fmla="*/ 216 h 347"/>
                <a:gd name="T64" fmla="*/ 94 w 158"/>
                <a:gd name="T65" fmla="*/ 219 h 347"/>
                <a:gd name="T66" fmla="*/ 84 w 158"/>
                <a:gd name="T67" fmla="*/ 196 h 347"/>
                <a:gd name="T68" fmla="*/ 92 w 158"/>
                <a:gd name="T69" fmla="*/ 192 h 347"/>
                <a:gd name="T70" fmla="*/ 106 w 158"/>
                <a:gd name="T71" fmla="*/ 224 h 347"/>
                <a:gd name="T72" fmla="*/ 116 w 158"/>
                <a:gd name="T73" fmla="*/ 248 h 347"/>
                <a:gd name="T74" fmla="*/ 108 w 158"/>
                <a:gd name="T75" fmla="*/ 251 h 347"/>
                <a:gd name="T76" fmla="*/ 98 w 158"/>
                <a:gd name="T77" fmla="*/ 228 h 347"/>
                <a:gd name="T78" fmla="*/ 106 w 158"/>
                <a:gd name="T79" fmla="*/ 224 h 347"/>
                <a:gd name="T80" fmla="*/ 120 w 158"/>
                <a:gd name="T81" fmla="*/ 256 h 347"/>
                <a:gd name="T82" fmla="*/ 130 w 158"/>
                <a:gd name="T83" fmla="*/ 280 h 347"/>
                <a:gd name="T84" fmla="*/ 122 w 158"/>
                <a:gd name="T85" fmla="*/ 284 h 347"/>
                <a:gd name="T86" fmla="*/ 112 w 158"/>
                <a:gd name="T87" fmla="*/ 260 h 347"/>
                <a:gd name="T88" fmla="*/ 120 w 158"/>
                <a:gd name="T89" fmla="*/ 256 h 347"/>
                <a:gd name="T90" fmla="*/ 134 w 158"/>
                <a:gd name="T91" fmla="*/ 288 h 347"/>
                <a:gd name="T92" fmla="*/ 144 w 158"/>
                <a:gd name="T93" fmla="*/ 312 h 347"/>
                <a:gd name="T94" fmla="*/ 136 w 158"/>
                <a:gd name="T95" fmla="*/ 315 h 347"/>
                <a:gd name="T96" fmla="*/ 126 w 158"/>
                <a:gd name="T97" fmla="*/ 291 h 347"/>
                <a:gd name="T98" fmla="*/ 134 w 158"/>
                <a:gd name="T99" fmla="*/ 288 h 347"/>
                <a:gd name="T100" fmla="*/ 147 w 158"/>
                <a:gd name="T101" fmla="*/ 320 h 347"/>
                <a:gd name="T102" fmla="*/ 158 w 158"/>
                <a:gd name="T103" fmla="*/ 344 h 347"/>
                <a:gd name="T104" fmla="*/ 150 w 158"/>
                <a:gd name="T105" fmla="*/ 347 h 347"/>
                <a:gd name="T106" fmla="*/ 139 w 158"/>
                <a:gd name="T107" fmla="*/ 323 h 347"/>
                <a:gd name="T108" fmla="*/ 147 w 158"/>
                <a:gd name="T109" fmla="*/ 32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58" h="347">
                  <a:moveTo>
                    <a:pt x="8" y="0"/>
                  </a:moveTo>
                  <a:lnTo>
                    <a:pt x="19" y="24"/>
                  </a:lnTo>
                  <a:lnTo>
                    <a:pt x="11" y="28"/>
                  </a:lnTo>
                  <a:lnTo>
                    <a:pt x="0" y="4"/>
                  </a:lnTo>
                  <a:lnTo>
                    <a:pt x="8" y="0"/>
                  </a:lnTo>
                  <a:close/>
                  <a:moveTo>
                    <a:pt x="22" y="32"/>
                  </a:moveTo>
                  <a:lnTo>
                    <a:pt x="33" y="56"/>
                  </a:lnTo>
                  <a:lnTo>
                    <a:pt x="25" y="60"/>
                  </a:lnTo>
                  <a:lnTo>
                    <a:pt x="14" y="36"/>
                  </a:lnTo>
                  <a:lnTo>
                    <a:pt x="22" y="32"/>
                  </a:lnTo>
                  <a:close/>
                  <a:moveTo>
                    <a:pt x="36" y="64"/>
                  </a:moveTo>
                  <a:lnTo>
                    <a:pt x="47" y="88"/>
                  </a:lnTo>
                  <a:lnTo>
                    <a:pt x="39" y="92"/>
                  </a:lnTo>
                  <a:lnTo>
                    <a:pt x="28" y="68"/>
                  </a:lnTo>
                  <a:lnTo>
                    <a:pt x="36" y="64"/>
                  </a:lnTo>
                  <a:close/>
                  <a:moveTo>
                    <a:pt x="50" y="96"/>
                  </a:moveTo>
                  <a:lnTo>
                    <a:pt x="61" y="120"/>
                  </a:lnTo>
                  <a:lnTo>
                    <a:pt x="53" y="124"/>
                  </a:lnTo>
                  <a:lnTo>
                    <a:pt x="42" y="100"/>
                  </a:lnTo>
                  <a:lnTo>
                    <a:pt x="50" y="96"/>
                  </a:lnTo>
                  <a:close/>
                  <a:moveTo>
                    <a:pt x="64" y="128"/>
                  </a:moveTo>
                  <a:lnTo>
                    <a:pt x="74" y="152"/>
                  </a:lnTo>
                  <a:lnTo>
                    <a:pt x="66" y="156"/>
                  </a:lnTo>
                  <a:lnTo>
                    <a:pt x="56" y="132"/>
                  </a:lnTo>
                  <a:lnTo>
                    <a:pt x="64" y="128"/>
                  </a:lnTo>
                  <a:close/>
                  <a:moveTo>
                    <a:pt x="78" y="160"/>
                  </a:moveTo>
                  <a:lnTo>
                    <a:pt x="88" y="184"/>
                  </a:lnTo>
                  <a:lnTo>
                    <a:pt x="80" y="188"/>
                  </a:lnTo>
                  <a:lnTo>
                    <a:pt x="70" y="164"/>
                  </a:lnTo>
                  <a:lnTo>
                    <a:pt x="78" y="160"/>
                  </a:lnTo>
                  <a:close/>
                  <a:moveTo>
                    <a:pt x="92" y="192"/>
                  </a:moveTo>
                  <a:lnTo>
                    <a:pt x="102" y="216"/>
                  </a:lnTo>
                  <a:lnTo>
                    <a:pt x="94" y="219"/>
                  </a:lnTo>
                  <a:lnTo>
                    <a:pt x="84" y="196"/>
                  </a:lnTo>
                  <a:lnTo>
                    <a:pt x="92" y="192"/>
                  </a:lnTo>
                  <a:close/>
                  <a:moveTo>
                    <a:pt x="106" y="224"/>
                  </a:moveTo>
                  <a:lnTo>
                    <a:pt x="116" y="248"/>
                  </a:lnTo>
                  <a:lnTo>
                    <a:pt x="108" y="251"/>
                  </a:lnTo>
                  <a:lnTo>
                    <a:pt x="98" y="228"/>
                  </a:lnTo>
                  <a:lnTo>
                    <a:pt x="106" y="224"/>
                  </a:lnTo>
                  <a:close/>
                  <a:moveTo>
                    <a:pt x="120" y="256"/>
                  </a:moveTo>
                  <a:lnTo>
                    <a:pt x="130" y="280"/>
                  </a:lnTo>
                  <a:lnTo>
                    <a:pt x="122" y="284"/>
                  </a:lnTo>
                  <a:lnTo>
                    <a:pt x="112" y="260"/>
                  </a:lnTo>
                  <a:lnTo>
                    <a:pt x="120" y="256"/>
                  </a:lnTo>
                  <a:close/>
                  <a:moveTo>
                    <a:pt x="134" y="288"/>
                  </a:moveTo>
                  <a:lnTo>
                    <a:pt x="144" y="312"/>
                  </a:lnTo>
                  <a:lnTo>
                    <a:pt x="136" y="315"/>
                  </a:lnTo>
                  <a:lnTo>
                    <a:pt x="126" y="291"/>
                  </a:lnTo>
                  <a:lnTo>
                    <a:pt x="134" y="288"/>
                  </a:lnTo>
                  <a:close/>
                  <a:moveTo>
                    <a:pt x="147" y="320"/>
                  </a:moveTo>
                  <a:lnTo>
                    <a:pt x="158" y="344"/>
                  </a:lnTo>
                  <a:lnTo>
                    <a:pt x="150" y="347"/>
                  </a:lnTo>
                  <a:lnTo>
                    <a:pt x="139" y="323"/>
                  </a:lnTo>
                  <a:lnTo>
                    <a:pt x="147" y="320"/>
                  </a:lnTo>
                  <a:close/>
                </a:path>
              </a:pathLst>
            </a:custGeom>
            <a:solidFill>
              <a:srgbClr val="66FF66"/>
            </a:solidFill>
            <a:ln w="0" cap="flat">
              <a:solidFill>
                <a:srgbClr val="66FF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3479278" y="1628800"/>
            <a:ext cx="5197178" cy="3863623"/>
            <a:chOff x="3479278" y="1628800"/>
            <a:chExt cx="5197178" cy="3863623"/>
          </a:xfrm>
        </p:grpSpPr>
        <p:sp>
          <p:nvSpPr>
            <p:cNvPr id="161902" name="Rectangle 10"/>
            <p:cNvSpPr>
              <a:spLocks noChangeArrowheads="1"/>
            </p:cNvSpPr>
            <p:nvPr/>
          </p:nvSpPr>
          <p:spPr bwMode="auto">
            <a:xfrm>
              <a:off x="4546611" y="1683058"/>
              <a:ext cx="3920124" cy="129777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03" name="Freeform 11"/>
            <p:cNvSpPr>
              <a:spLocks noEditPoints="1"/>
            </p:cNvSpPr>
            <p:nvPr/>
          </p:nvSpPr>
          <p:spPr bwMode="auto">
            <a:xfrm>
              <a:off x="4541245" y="1678725"/>
              <a:ext cx="3930856" cy="1306438"/>
            </a:xfrm>
            <a:custGeom>
              <a:avLst/>
              <a:gdLst>
                <a:gd name="T0" fmla="*/ 0 w 1465"/>
                <a:gd name="T1" fmla="*/ 0 h 603"/>
                <a:gd name="T2" fmla="*/ 1465 w 1465"/>
                <a:gd name="T3" fmla="*/ 0 h 603"/>
                <a:gd name="T4" fmla="*/ 1465 w 1465"/>
                <a:gd name="T5" fmla="*/ 603 h 603"/>
                <a:gd name="T6" fmla="*/ 0 w 1465"/>
                <a:gd name="T7" fmla="*/ 603 h 603"/>
                <a:gd name="T8" fmla="*/ 0 w 1465"/>
                <a:gd name="T9" fmla="*/ 0 h 603"/>
                <a:gd name="T10" fmla="*/ 4 w 1465"/>
                <a:gd name="T11" fmla="*/ 601 h 603"/>
                <a:gd name="T12" fmla="*/ 2 w 1465"/>
                <a:gd name="T13" fmla="*/ 599 h 603"/>
                <a:gd name="T14" fmla="*/ 1463 w 1465"/>
                <a:gd name="T15" fmla="*/ 599 h 603"/>
                <a:gd name="T16" fmla="*/ 1461 w 1465"/>
                <a:gd name="T17" fmla="*/ 601 h 603"/>
                <a:gd name="T18" fmla="*/ 1461 w 1465"/>
                <a:gd name="T19" fmla="*/ 2 h 603"/>
                <a:gd name="T20" fmla="*/ 1463 w 1465"/>
                <a:gd name="T21" fmla="*/ 4 h 603"/>
                <a:gd name="T22" fmla="*/ 2 w 1465"/>
                <a:gd name="T23" fmla="*/ 4 h 603"/>
                <a:gd name="T24" fmla="*/ 4 w 1465"/>
                <a:gd name="T25" fmla="*/ 2 h 603"/>
                <a:gd name="T26" fmla="*/ 4 w 1465"/>
                <a:gd name="T27" fmla="*/ 601 h 6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65" h="603">
                  <a:moveTo>
                    <a:pt x="0" y="0"/>
                  </a:moveTo>
                  <a:lnTo>
                    <a:pt x="1465" y="0"/>
                  </a:lnTo>
                  <a:lnTo>
                    <a:pt x="1465" y="603"/>
                  </a:lnTo>
                  <a:lnTo>
                    <a:pt x="0" y="603"/>
                  </a:lnTo>
                  <a:lnTo>
                    <a:pt x="0" y="0"/>
                  </a:lnTo>
                  <a:close/>
                  <a:moveTo>
                    <a:pt x="4" y="601"/>
                  </a:moveTo>
                  <a:lnTo>
                    <a:pt x="2" y="599"/>
                  </a:lnTo>
                  <a:lnTo>
                    <a:pt x="1463" y="599"/>
                  </a:lnTo>
                  <a:lnTo>
                    <a:pt x="1461" y="601"/>
                  </a:lnTo>
                  <a:lnTo>
                    <a:pt x="1461" y="2"/>
                  </a:lnTo>
                  <a:lnTo>
                    <a:pt x="1463" y="4"/>
                  </a:lnTo>
                  <a:lnTo>
                    <a:pt x="2" y="4"/>
                  </a:lnTo>
                  <a:lnTo>
                    <a:pt x="4" y="2"/>
                  </a:lnTo>
                  <a:lnTo>
                    <a:pt x="4" y="601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04" name="Freeform 12"/>
            <p:cNvSpPr>
              <a:spLocks noEditPoints="1"/>
            </p:cNvSpPr>
            <p:nvPr/>
          </p:nvSpPr>
          <p:spPr bwMode="auto">
            <a:xfrm>
              <a:off x="4538561" y="1676558"/>
              <a:ext cx="3936223" cy="1310771"/>
            </a:xfrm>
            <a:custGeom>
              <a:avLst/>
              <a:gdLst>
                <a:gd name="T0" fmla="*/ 0 w 1467"/>
                <a:gd name="T1" fmla="*/ 0 h 605"/>
                <a:gd name="T2" fmla="*/ 1467 w 1467"/>
                <a:gd name="T3" fmla="*/ 0 h 605"/>
                <a:gd name="T4" fmla="*/ 1467 w 1467"/>
                <a:gd name="T5" fmla="*/ 605 h 605"/>
                <a:gd name="T6" fmla="*/ 0 w 1467"/>
                <a:gd name="T7" fmla="*/ 605 h 605"/>
                <a:gd name="T8" fmla="*/ 0 w 1467"/>
                <a:gd name="T9" fmla="*/ 0 h 605"/>
                <a:gd name="T10" fmla="*/ 5 w 1467"/>
                <a:gd name="T11" fmla="*/ 602 h 605"/>
                <a:gd name="T12" fmla="*/ 3 w 1467"/>
                <a:gd name="T13" fmla="*/ 599 h 605"/>
                <a:gd name="T14" fmla="*/ 1464 w 1467"/>
                <a:gd name="T15" fmla="*/ 599 h 605"/>
                <a:gd name="T16" fmla="*/ 1461 w 1467"/>
                <a:gd name="T17" fmla="*/ 602 h 605"/>
                <a:gd name="T18" fmla="*/ 1461 w 1467"/>
                <a:gd name="T19" fmla="*/ 3 h 605"/>
                <a:gd name="T20" fmla="*/ 1464 w 1467"/>
                <a:gd name="T21" fmla="*/ 6 h 605"/>
                <a:gd name="T22" fmla="*/ 3 w 1467"/>
                <a:gd name="T23" fmla="*/ 6 h 605"/>
                <a:gd name="T24" fmla="*/ 5 w 1467"/>
                <a:gd name="T25" fmla="*/ 3 h 605"/>
                <a:gd name="T26" fmla="*/ 5 w 1467"/>
                <a:gd name="T27" fmla="*/ 602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67" h="605">
                  <a:moveTo>
                    <a:pt x="0" y="0"/>
                  </a:moveTo>
                  <a:lnTo>
                    <a:pt x="1467" y="0"/>
                  </a:lnTo>
                  <a:lnTo>
                    <a:pt x="1467" y="605"/>
                  </a:lnTo>
                  <a:lnTo>
                    <a:pt x="0" y="605"/>
                  </a:lnTo>
                  <a:lnTo>
                    <a:pt x="0" y="0"/>
                  </a:lnTo>
                  <a:close/>
                  <a:moveTo>
                    <a:pt x="5" y="602"/>
                  </a:moveTo>
                  <a:lnTo>
                    <a:pt x="3" y="599"/>
                  </a:lnTo>
                  <a:lnTo>
                    <a:pt x="1464" y="599"/>
                  </a:lnTo>
                  <a:lnTo>
                    <a:pt x="1461" y="602"/>
                  </a:lnTo>
                  <a:lnTo>
                    <a:pt x="1461" y="3"/>
                  </a:lnTo>
                  <a:lnTo>
                    <a:pt x="1464" y="6"/>
                  </a:lnTo>
                  <a:lnTo>
                    <a:pt x="3" y="6"/>
                  </a:lnTo>
                  <a:lnTo>
                    <a:pt x="5" y="3"/>
                  </a:lnTo>
                  <a:lnTo>
                    <a:pt x="5" y="602"/>
                  </a:lnTo>
                  <a:close/>
                </a:path>
              </a:pathLst>
            </a:custGeom>
            <a:solidFill>
              <a:srgbClr val="FFFFFF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05" name="Rectangle 13"/>
            <p:cNvSpPr>
              <a:spLocks noChangeArrowheads="1"/>
            </p:cNvSpPr>
            <p:nvPr/>
          </p:nvSpPr>
          <p:spPr bwMode="auto">
            <a:xfrm>
              <a:off x="4546611" y="1676558"/>
              <a:ext cx="3920124" cy="12999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06" name="Rectangle 14"/>
            <p:cNvSpPr>
              <a:spLocks noChangeArrowheads="1"/>
            </p:cNvSpPr>
            <p:nvPr/>
          </p:nvSpPr>
          <p:spPr bwMode="auto">
            <a:xfrm>
              <a:off x="4546611" y="2974330"/>
              <a:ext cx="3920124" cy="12999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07" name="Rectangle 15"/>
            <p:cNvSpPr>
              <a:spLocks noChangeArrowheads="1"/>
            </p:cNvSpPr>
            <p:nvPr/>
          </p:nvSpPr>
          <p:spPr bwMode="auto">
            <a:xfrm>
              <a:off x="8458685" y="1683058"/>
              <a:ext cx="16099" cy="1297772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08" name="Rectangle 16"/>
            <p:cNvSpPr>
              <a:spLocks noChangeArrowheads="1"/>
            </p:cNvSpPr>
            <p:nvPr/>
          </p:nvSpPr>
          <p:spPr bwMode="auto">
            <a:xfrm>
              <a:off x="4538561" y="1683058"/>
              <a:ext cx="13416" cy="1297772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09" name="Rectangle 17"/>
            <p:cNvSpPr>
              <a:spLocks noChangeArrowheads="1"/>
            </p:cNvSpPr>
            <p:nvPr/>
          </p:nvSpPr>
          <p:spPr bwMode="auto">
            <a:xfrm>
              <a:off x="4546611" y="2974330"/>
              <a:ext cx="3920124" cy="12999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10" name="Rectangle 18"/>
            <p:cNvSpPr>
              <a:spLocks noChangeArrowheads="1"/>
            </p:cNvSpPr>
            <p:nvPr/>
          </p:nvSpPr>
          <p:spPr bwMode="auto">
            <a:xfrm>
              <a:off x="4538561" y="1683058"/>
              <a:ext cx="13416" cy="1297772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11" name="Rectangle 19"/>
            <p:cNvSpPr>
              <a:spLocks noChangeArrowheads="1"/>
            </p:cNvSpPr>
            <p:nvPr/>
          </p:nvSpPr>
          <p:spPr bwMode="auto">
            <a:xfrm>
              <a:off x="4538561" y="2963497"/>
              <a:ext cx="13416" cy="17333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12" name="Rectangle 20"/>
            <p:cNvSpPr>
              <a:spLocks noChangeArrowheads="1"/>
            </p:cNvSpPr>
            <p:nvPr/>
          </p:nvSpPr>
          <p:spPr bwMode="auto">
            <a:xfrm>
              <a:off x="4538561" y="1683058"/>
              <a:ext cx="13416" cy="8666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13" name="Rectangle 21"/>
            <p:cNvSpPr>
              <a:spLocks noChangeArrowheads="1"/>
            </p:cNvSpPr>
            <p:nvPr/>
          </p:nvSpPr>
          <p:spPr bwMode="auto">
            <a:xfrm>
              <a:off x="4538561" y="2943998"/>
              <a:ext cx="13416" cy="36832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14" name="Rectangle 22"/>
            <p:cNvSpPr>
              <a:spLocks noChangeArrowheads="1"/>
            </p:cNvSpPr>
            <p:nvPr/>
          </p:nvSpPr>
          <p:spPr bwMode="auto">
            <a:xfrm>
              <a:off x="4538561" y="1683058"/>
              <a:ext cx="13416" cy="25999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15" name="Rectangle 23"/>
            <p:cNvSpPr>
              <a:spLocks noChangeArrowheads="1"/>
            </p:cNvSpPr>
            <p:nvPr/>
          </p:nvSpPr>
          <p:spPr bwMode="auto">
            <a:xfrm>
              <a:off x="4416575" y="3208740"/>
              <a:ext cx="21800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10</a:t>
              </a:r>
              <a:endParaRPr kumimoji="0" lang="en-US" sz="6000" b="0" i="0" u="none" strike="noStrike" cap="none" normalizeH="0" baseline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61916" name="Rectangle 24"/>
            <p:cNvSpPr>
              <a:spLocks noChangeArrowheads="1"/>
            </p:cNvSpPr>
            <p:nvPr/>
          </p:nvSpPr>
          <p:spPr bwMode="auto">
            <a:xfrm>
              <a:off x="4623180" y="3161075"/>
              <a:ext cx="7534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-</a:t>
              </a:r>
              <a:endParaRPr kumimoji="0" lang="en-US" sz="6000" b="0" i="0" u="none" strike="noStrike" cap="none" normalizeH="0" baseline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61917" name="Rectangle 25"/>
            <p:cNvSpPr>
              <a:spLocks noChangeArrowheads="1"/>
            </p:cNvSpPr>
            <p:nvPr/>
          </p:nvSpPr>
          <p:spPr bwMode="auto">
            <a:xfrm>
              <a:off x="4668794" y="3161075"/>
              <a:ext cx="10900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2</a:t>
              </a:r>
              <a:endParaRPr kumimoji="0" lang="en-US" sz="6000" b="0" i="0" u="none" strike="noStrike" cap="none" normalizeH="0" baseline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61918" name="Rectangle 26"/>
            <p:cNvSpPr>
              <a:spLocks noChangeArrowheads="1"/>
            </p:cNvSpPr>
            <p:nvPr/>
          </p:nvSpPr>
          <p:spPr bwMode="auto">
            <a:xfrm>
              <a:off x="4844444" y="2963497"/>
              <a:ext cx="13416" cy="17333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19" name="Rectangle 27"/>
            <p:cNvSpPr>
              <a:spLocks noChangeArrowheads="1"/>
            </p:cNvSpPr>
            <p:nvPr/>
          </p:nvSpPr>
          <p:spPr bwMode="auto">
            <a:xfrm>
              <a:off x="4844444" y="1683058"/>
              <a:ext cx="13416" cy="8666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20" name="Rectangle 28"/>
            <p:cNvSpPr>
              <a:spLocks noChangeArrowheads="1"/>
            </p:cNvSpPr>
            <p:nvPr/>
          </p:nvSpPr>
          <p:spPr bwMode="auto">
            <a:xfrm>
              <a:off x="5010801" y="2963497"/>
              <a:ext cx="13416" cy="17333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21" name="Rectangle 29"/>
            <p:cNvSpPr>
              <a:spLocks noChangeArrowheads="1"/>
            </p:cNvSpPr>
            <p:nvPr/>
          </p:nvSpPr>
          <p:spPr bwMode="auto">
            <a:xfrm>
              <a:off x="5010801" y="1683058"/>
              <a:ext cx="13416" cy="8666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22" name="Rectangle 30"/>
            <p:cNvSpPr>
              <a:spLocks noChangeArrowheads="1"/>
            </p:cNvSpPr>
            <p:nvPr/>
          </p:nvSpPr>
          <p:spPr bwMode="auto">
            <a:xfrm>
              <a:off x="5134227" y="2963497"/>
              <a:ext cx="16099" cy="17333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23" name="Rectangle 31"/>
            <p:cNvSpPr>
              <a:spLocks noChangeArrowheads="1"/>
            </p:cNvSpPr>
            <p:nvPr/>
          </p:nvSpPr>
          <p:spPr bwMode="auto">
            <a:xfrm>
              <a:off x="5134227" y="1683058"/>
              <a:ext cx="16099" cy="8666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24" name="Rectangle 32"/>
            <p:cNvSpPr>
              <a:spLocks noChangeArrowheads="1"/>
            </p:cNvSpPr>
            <p:nvPr/>
          </p:nvSpPr>
          <p:spPr bwMode="auto">
            <a:xfrm>
              <a:off x="5225455" y="2963497"/>
              <a:ext cx="13416" cy="17333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25" name="Rectangle 33"/>
            <p:cNvSpPr>
              <a:spLocks noChangeArrowheads="1"/>
            </p:cNvSpPr>
            <p:nvPr/>
          </p:nvSpPr>
          <p:spPr bwMode="auto">
            <a:xfrm>
              <a:off x="5225455" y="1683058"/>
              <a:ext cx="13416" cy="8666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26" name="Rectangle 34"/>
            <p:cNvSpPr>
              <a:spLocks noChangeArrowheads="1"/>
            </p:cNvSpPr>
            <p:nvPr/>
          </p:nvSpPr>
          <p:spPr bwMode="auto">
            <a:xfrm>
              <a:off x="5305950" y="2963497"/>
              <a:ext cx="13416" cy="17333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27" name="Rectangle 35"/>
            <p:cNvSpPr>
              <a:spLocks noChangeArrowheads="1"/>
            </p:cNvSpPr>
            <p:nvPr/>
          </p:nvSpPr>
          <p:spPr bwMode="auto">
            <a:xfrm>
              <a:off x="5305950" y="1683058"/>
              <a:ext cx="13416" cy="8666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28" name="Rectangle 36"/>
            <p:cNvSpPr>
              <a:spLocks noChangeArrowheads="1"/>
            </p:cNvSpPr>
            <p:nvPr/>
          </p:nvSpPr>
          <p:spPr bwMode="auto">
            <a:xfrm>
              <a:off x="5370347" y="2963497"/>
              <a:ext cx="16099" cy="17333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29" name="Rectangle 37"/>
            <p:cNvSpPr>
              <a:spLocks noChangeArrowheads="1"/>
            </p:cNvSpPr>
            <p:nvPr/>
          </p:nvSpPr>
          <p:spPr bwMode="auto">
            <a:xfrm>
              <a:off x="5370347" y="1683058"/>
              <a:ext cx="16099" cy="8666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30" name="Rectangle 38"/>
            <p:cNvSpPr>
              <a:spLocks noChangeArrowheads="1"/>
            </p:cNvSpPr>
            <p:nvPr/>
          </p:nvSpPr>
          <p:spPr bwMode="auto">
            <a:xfrm>
              <a:off x="5429377" y="2963497"/>
              <a:ext cx="13416" cy="17333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31" name="Rectangle 39"/>
            <p:cNvSpPr>
              <a:spLocks noChangeArrowheads="1"/>
            </p:cNvSpPr>
            <p:nvPr/>
          </p:nvSpPr>
          <p:spPr bwMode="auto">
            <a:xfrm>
              <a:off x="5429377" y="1683058"/>
              <a:ext cx="13416" cy="8666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32" name="Rectangle 40"/>
            <p:cNvSpPr>
              <a:spLocks noChangeArrowheads="1"/>
            </p:cNvSpPr>
            <p:nvPr/>
          </p:nvSpPr>
          <p:spPr bwMode="auto">
            <a:xfrm>
              <a:off x="5474991" y="2963497"/>
              <a:ext cx="13416" cy="17333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33" name="Rectangle 41"/>
            <p:cNvSpPr>
              <a:spLocks noChangeArrowheads="1"/>
            </p:cNvSpPr>
            <p:nvPr/>
          </p:nvSpPr>
          <p:spPr bwMode="auto">
            <a:xfrm>
              <a:off x="5474991" y="1683058"/>
              <a:ext cx="13416" cy="8666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34" name="Rectangle 42"/>
            <p:cNvSpPr>
              <a:spLocks noChangeArrowheads="1"/>
            </p:cNvSpPr>
            <p:nvPr/>
          </p:nvSpPr>
          <p:spPr bwMode="auto">
            <a:xfrm>
              <a:off x="5517922" y="2963497"/>
              <a:ext cx="16099" cy="17333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35" name="Rectangle 43"/>
            <p:cNvSpPr>
              <a:spLocks noChangeArrowheads="1"/>
            </p:cNvSpPr>
            <p:nvPr/>
          </p:nvSpPr>
          <p:spPr bwMode="auto">
            <a:xfrm>
              <a:off x="5517922" y="1683058"/>
              <a:ext cx="16099" cy="8666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36" name="Rectangle 44"/>
            <p:cNvSpPr>
              <a:spLocks noChangeArrowheads="1"/>
            </p:cNvSpPr>
            <p:nvPr/>
          </p:nvSpPr>
          <p:spPr bwMode="auto">
            <a:xfrm>
              <a:off x="5517922" y="2943998"/>
              <a:ext cx="16099" cy="36832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37" name="Rectangle 45"/>
            <p:cNvSpPr>
              <a:spLocks noChangeArrowheads="1"/>
            </p:cNvSpPr>
            <p:nvPr/>
          </p:nvSpPr>
          <p:spPr bwMode="auto">
            <a:xfrm>
              <a:off x="5517922" y="1683058"/>
              <a:ext cx="16099" cy="25999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38" name="Rectangle 46"/>
            <p:cNvSpPr>
              <a:spLocks noChangeArrowheads="1"/>
            </p:cNvSpPr>
            <p:nvPr/>
          </p:nvSpPr>
          <p:spPr bwMode="auto">
            <a:xfrm>
              <a:off x="5395935" y="3208740"/>
              <a:ext cx="21800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10</a:t>
              </a:r>
              <a:endParaRPr kumimoji="0" lang="en-US" sz="6000" b="0" i="0" u="none" strike="noStrike" cap="none" normalizeH="0" baseline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61939" name="Rectangle 47"/>
            <p:cNvSpPr>
              <a:spLocks noChangeArrowheads="1"/>
            </p:cNvSpPr>
            <p:nvPr/>
          </p:nvSpPr>
          <p:spPr bwMode="auto">
            <a:xfrm>
              <a:off x="5602540" y="3161075"/>
              <a:ext cx="7534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-</a:t>
              </a:r>
              <a:endParaRPr kumimoji="0" lang="en-US" sz="6000" b="0" i="0" u="none" strike="noStrike" cap="none" normalizeH="0" baseline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61940" name="Rectangle 48"/>
            <p:cNvSpPr>
              <a:spLocks noChangeArrowheads="1"/>
            </p:cNvSpPr>
            <p:nvPr/>
          </p:nvSpPr>
          <p:spPr bwMode="auto">
            <a:xfrm>
              <a:off x="5648154" y="3161075"/>
              <a:ext cx="8015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1</a:t>
              </a:r>
              <a:endParaRPr kumimoji="0" lang="en-US" sz="6000" b="0" i="0" u="none" strike="noStrike" cap="none" normalizeH="0" baseline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61941" name="Rectangle 49"/>
            <p:cNvSpPr>
              <a:spLocks noChangeArrowheads="1"/>
            </p:cNvSpPr>
            <p:nvPr/>
          </p:nvSpPr>
          <p:spPr bwMode="auto">
            <a:xfrm>
              <a:off x="5810388" y="2963497"/>
              <a:ext cx="16099" cy="17333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42" name="Rectangle 50"/>
            <p:cNvSpPr>
              <a:spLocks noChangeArrowheads="1"/>
            </p:cNvSpPr>
            <p:nvPr/>
          </p:nvSpPr>
          <p:spPr bwMode="auto">
            <a:xfrm>
              <a:off x="5810388" y="1683058"/>
              <a:ext cx="16099" cy="8666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43" name="Rectangle 51"/>
            <p:cNvSpPr>
              <a:spLocks noChangeArrowheads="1"/>
            </p:cNvSpPr>
            <p:nvPr/>
          </p:nvSpPr>
          <p:spPr bwMode="auto">
            <a:xfrm>
              <a:off x="5992844" y="2963497"/>
              <a:ext cx="13416" cy="17333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44" name="Rectangle 52"/>
            <p:cNvSpPr>
              <a:spLocks noChangeArrowheads="1"/>
            </p:cNvSpPr>
            <p:nvPr/>
          </p:nvSpPr>
          <p:spPr bwMode="auto">
            <a:xfrm>
              <a:off x="5992844" y="1683058"/>
              <a:ext cx="13416" cy="8666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45" name="Rectangle 53"/>
            <p:cNvSpPr>
              <a:spLocks noChangeArrowheads="1"/>
            </p:cNvSpPr>
            <p:nvPr/>
          </p:nvSpPr>
          <p:spPr bwMode="auto">
            <a:xfrm>
              <a:off x="6105538" y="2963497"/>
              <a:ext cx="13416" cy="17333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46" name="Rectangle 54"/>
            <p:cNvSpPr>
              <a:spLocks noChangeArrowheads="1"/>
            </p:cNvSpPr>
            <p:nvPr/>
          </p:nvSpPr>
          <p:spPr bwMode="auto">
            <a:xfrm>
              <a:off x="6105538" y="1683058"/>
              <a:ext cx="13416" cy="8666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47" name="Rectangle 55"/>
            <p:cNvSpPr>
              <a:spLocks noChangeArrowheads="1"/>
            </p:cNvSpPr>
            <p:nvPr/>
          </p:nvSpPr>
          <p:spPr bwMode="auto">
            <a:xfrm>
              <a:off x="6204815" y="2963497"/>
              <a:ext cx="16099" cy="17333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48" name="Rectangle 56"/>
            <p:cNvSpPr>
              <a:spLocks noChangeArrowheads="1"/>
            </p:cNvSpPr>
            <p:nvPr/>
          </p:nvSpPr>
          <p:spPr bwMode="auto">
            <a:xfrm>
              <a:off x="6204815" y="1683058"/>
              <a:ext cx="16099" cy="8666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49" name="Rectangle 57"/>
            <p:cNvSpPr>
              <a:spLocks noChangeArrowheads="1"/>
            </p:cNvSpPr>
            <p:nvPr/>
          </p:nvSpPr>
          <p:spPr bwMode="auto">
            <a:xfrm>
              <a:off x="6285311" y="2963497"/>
              <a:ext cx="13416" cy="17333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50" name="Rectangle 58"/>
            <p:cNvSpPr>
              <a:spLocks noChangeArrowheads="1"/>
            </p:cNvSpPr>
            <p:nvPr/>
          </p:nvSpPr>
          <p:spPr bwMode="auto">
            <a:xfrm>
              <a:off x="6285311" y="1683058"/>
              <a:ext cx="13416" cy="8666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51" name="Rectangle 59"/>
            <p:cNvSpPr>
              <a:spLocks noChangeArrowheads="1"/>
            </p:cNvSpPr>
            <p:nvPr/>
          </p:nvSpPr>
          <p:spPr bwMode="auto">
            <a:xfrm>
              <a:off x="6352390" y="2963497"/>
              <a:ext cx="13416" cy="17333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52" name="Rectangle 60"/>
            <p:cNvSpPr>
              <a:spLocks noChangeArrowheads="1"/>
            </p:cNvSpPr>
            <p:nvPr/>
          </p:nvSpPr>
          <p:spPr bwMode="auto">
            <a:xfrm>
              <a:off x="6352390" y="1683058"/>
              <a:ext cx="13416" cy="8666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53" name="Rectangle 61"/>
            <p:cNvSpPr>
              <a:spLocks noChangeArrowheads="1"/>
            </p:cNvSpPr>
            <p:nvPr/>
          </p:nvSpPr>
          <p:spPr bwMode="auto">
            <a:xfrm>
              <a:off x="6408737" y="2963497"/>
              <a:ext cx="13416" cy="17333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54" name="Rectangle 62"/>
            <p:cNvSpPr>
              <a:spLocks noChangeArrowheads="1"/>
            </p:cNvSpPr>
            <p:nvPr/>
          </p:nvSpPr>
          <p:spPr bwMode="auto">
            <a:xfrm>
              <a:off x="6408737" y="1683058"/>
              <a:ext cx="13416" cy="8666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55" name="Rectangle 63"/>
            <p:cNvSpPr>
              <a:spLocks noChangeArrowheads="1"/>
            </p:cNvSpPr>
            <p:nvPr/>
          </p:nvSpPr>
          <p:spPr bwMode="auto">
            <a:xfrm>
              <a:off x="6454351" y="2963497"/>
              <a:ext cx="13416" cy="17333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56" name="Rectangle 64"/>
            <p:cNvSpPr>
              <a:spLocks noChangeArrowheads="1"/>
            </p:cNvSpPr>
            <p:nvPr/>
          </p:nvSpPr>
          <p:spPr bwMode="auto">
            <a:xfrm>
              <a:off x="6454351" y="1683058"/>
              <a:ext cx="13416" cy="8666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57" name="Rectangle 65"/>
            <p:cNvSpPr>
              <a:spLocks noChangeArrowheads="1"/>
            </p:cNvSpPr>
            <p:nvPr/>
          </p:nvSpPr>
          <p:spPr bwMode="auto">
            <a:xfrm>
              <a:off x="6497282" y="2963497"/>
              <a:ext cx="16099" cy="17333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58" name="Rectangle 66"/>
            <p:cNvSpPr>
              <a:spLocks noChangeArrowheads="1"/>
            </p:cNvSpPr>
            <p:nvPr/>
          </p:nvSpPr>
          <p:spPr bwMode="auto">
            <a:xfrm>
              <a:off x="6497282" y="1683058"/>
              <a:ext cx="16099" cy="8666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59" name="Rectangle 67"/>
            <p:cNvSpPr>
              <a:spLocks noChangeArrowheads="1"/>
            </p:cNvSpPr>
            <p:nvPr/>
          </p:nvSpPr>
          <p:spPr bwMode="auto">
            <a:xfrm>
              <a:off x="6497282" y="2943998"/>
              <a:ext cx="16099" cy="36832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60" name="Rectangle 68"/>
            <p:cNvSpPr>
              <a:spLocks noChangeArrowheads="1"/>
            </p:cNvSpPr>
            <p:nvPr/>
          </p:nvSpPr>
          <p:spPr bwMode="auto">
            <a:xfrm>
              <a:off x="6497282" y="1683058"/>
              <a:ext cx="16099" cy="25999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61" name="Rectangle 69"/>
            <p:cNvSpPr>
              <a:spLocks noChangeArrowheads="1"/>
            </p:cNvSpPr>
            <p:nvPr/>
          </p:nvSpPr>
          <p:spPr bwMode="auto">
            <a:xfrm>
              <a:off x="6399444" y="3208740"/>
              <a:ext cx="21800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10</a:t>
              </a:r>
              <a:endParaRPr kumimoji="0" lang="en-US" sz="6000" b="0" i="0" u="none" strike="noStrike" cap="none" normalizeH="0" baseline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61962" name="Rectangle 70"/>
            <p:cNvSpPr>
              <a:spLocks noChangeArrowheads="1"/>
            </p:cNvSpPr>
            <p:nvPr/>
          </p:nvSpPr>
          <p:spPr bwMode="auto">
            <a:xfrm>
              <a:off x="6606048" y="3161075"/>
              <a:ext cx="10900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0</a:t>
              </a:r>
              <a:endParaRPr kumimoji="0" lang="en-US" sz="6000" b="0" i="0" u="none" strike="noStrike" cap="none" normalizeH="0" baseline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61963" name="Rectangle 71"/>
            <p:cNvSpPr>
              <a:spLocks noChangeArrowheads="1"/>
            </p:cNvSpPr>
            <p:nvPr/>
          </p:nvSpPr>
          <p:spPr bwMode="auto">
            <a:xfrm>
              <a:off x="6792431" y="2963497"/>
              <a:ext cx="13416" cy="17333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64" name="Rectangle 72"/>
            <p:cNvSpPr>
              <a:spLocks noChangeArrowheads="1"/>
            </p:cNvSpPr>
            <p:nvPr/>
          </p:nvSpPr>
          <p:spPr bwMode="auto">
            <a:xfrm>
              <a:off x="6792431" y="1683058"/>
              <a:ext cx="13416" cy="8666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65" name="Rectangle 73"/>
            <p:cNvSpPr>
              <a:spLocks noChangeArrowheads="1"/>
            </p:cNvSpPr>
            <p:nvPr/>
          </p:nvSpPr>
          <p:spPr bwMode="auto">
            <a:xfrm>
              <a:off x="6961472" y="2963497"/>
              <a:ext cx="13416" cy="17333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66" name="Rectangle 74"/>
            <p:cNvSpPr>
              <a:spLocks noChangeArrowheads="1"/>
            </p:cNvSpPr>
            <p:nvPr/>
          </p:nvSpPr>
          <p:spPr bwMode="auto">
            <a:xfrm>
              <a:off x="6961472" y="1683058"/>
              <a:ext cx="13416" cy="8666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67" name="Rectangle 75"/>
            <p:cNvSpPr>
              <a:spLocks noChangeArrowheads="1"/>
            </p:cNvSpPr>
            <p:nvPr/>
          </p:nvSpPr>
          <p:spPr bwMode="auto">
            <a:xfrm>
              <a:off x="7084898" y="2963497"/>
              <a:ext cx="13416" cy="17333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68" name="Rectangle 76"/>
            <p:cNvSpPr>
              <a:spLocks noChangeArrowheads="1"/>
            </p:cNvSpPr>
            <p:nvPr/>
          </p:nvSpPr>
          <p:spPr bwMode="auto">
            <a:xfrm>
              <a:off x="7084898" y="1683058"/>
              <a:ext cx="13416" cy="8666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69" name="Rectangle 77"/>
            <p:cNvSpPr>
              <a:spLocks noChangeArrowheads="1"/>
            </p:cNvSpPr>
            <p:nvPr/>
          </p:nvSpPr>
          <p:spPr bwMode="auto">
            <a:xfrm>
              <a:off x="7186859" y="2963497"/>
              <a:ext cx="13416" cy="17333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70" name="Rectangle 78"/>
            <p:cNvSpPr>
              <a:spLocks noChangeArrowheads="1"/>
            </p:cNvSpPr>
            <p:nvPr/>
          </p:nvSpPr>
          <p:spPr bwMode="auto">
            <a:xfrm>
              <a:off x="7186859" y="1683058"/>
              <a:ext cx="13416" cy="8666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71" name="Rectangle 79"/>
            <p:cNvSpPr>
              <a:spLocks noChangeArrowheads="1"/>
            </p:cNvSpPr>
            <p:nvPr/>
          </p:nvSpPr>
          <p:spPr bwMode="auto">
            <a:xfrm>
              <a:off x="7264671" y="2963497"/>
              <a:ext cx="13416" cy="17333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72" name="Rectangle 80"/>
            <p:cNvSpPr>
              <a:spLocks noChangeArrowheads="1"/>
            </p:cNvSpPr>
            <p:nvPr/>
          </p:nvSpPr>
          <p:spPr bwMode="auto">
            <a:xfrm>
              <a:off x="7264671" y="1683058"/>
              <a:ext cx="13416" cy="8666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73" name="Rectangle 81"/>
            <p:cNvSpPr>
              <a:spLocks noChangeArrowheads="1"/>
            </p:cNvSpPr>
            <p:nvPr/>
          </p:nvSpPr>
          <p:spPr bwMode="auto">
            <a:xfrm>
              <a:off x="7321017" y="2963497"/>
              <a:ext cx="16099" cy="17333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74" name="Rectangle 82"/>
            <p:cNvSpPr>
              <a:spLocks noChangeArrowheads="1"/>
            </p:cNvSpPr>
            <p:nvPr/>
          </p:nvSpPr>
          <p:spPr bwMode="auto">
            <a:xfrm>
              <a:off x="7321017" y="1683058"/>
              <a:ext cx="16099" cy="8666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75" name="Rectangle 83"/>
            <p:cNvSpPr>
              <a:spLocks noChangeArrowheads="1"/>
            </p:cNvSpPr>
            <p:nvPr/>
          </p:nvSpPr>
          <p:spPr bwMode="auto">
            <a:xfrm>
              <a:off x="7377364" y="2963497"/>
              <a:ext cx="16099" cy="17333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76" name="Rectangle 84"/>
            <p:cNvSpPr>
              <a:spLocks noChangeArrowheads="1"/>
            </p:cNvSpPr>
            <p:nvPr/>
          </p:nvSpPr>
          <p:spPr bwMode="auto">
            <a:xfrm>
              <a:off x="7377364" y="1683058"/>
              <a:ext cx="16099" cy="8666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77" name="Rectangle 85"/>
            <p:cNvSpPr>
              <a:spLocks noChangeArrowheads="1"/>
            </p:cNvSpPr>
            <p:nvPr/>
          </p:nvSpPr>
          <p:spPr bwMode="auto">
            <a:xfrm>
              <a:off x="7433711" y="2963497"/>
              <a:ext cx="13416" cy="17333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78" name="Rectangle 86"/>
            <p:cNvSpPr>
              <a:spLocks noChangeArrowheads="1"/>
            </p:cNvSpPr>
            <p:nvPr/>
          </p:nvSpPr>
          <p:spPr bwMode="auto">
            <a:xfrm>
              <a:off x="7433711" y="1683058"/>
              <a:ext cx="13416" cy="8666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79" name="Rectangle 87"/>
            <p:cNvSpPr>
              <a:spLocks noChangeArrowheads="1"/>
            </p:cNvSpPr>
            <p:nvPr/>
          </p:nvSpPr>
          <p:spPr bwMode="auto">
            <a:xfrm>
              <a:off x="7479325" y="2963497"/>
              <a:ext cx="13416" cy="17333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80" name="Rectangle 88"/>
            <p:cNvSpPr>
              <a:spLocks noChangeArrowheads="1"/>
            </p:cNvSpPr>
            <p:nvPr/>
          </p:nvSpPr>
          <p:spPr bwMode="auto">
            <a:xfrm>
              <a:off x="7479325" y="1683058"/>
              <a:ext cx="13416" cy="8666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81" name="Rectangle 89"/>
            <p:cNvSpPr>
              <a:spLocks noChangeArrowheads="1"/>
            </p:cNvSpPr>
            <p:nvPr/>
          </p:nvSpPr>
          <p:spPr bwMode="auto">
            <a:xfrm>
              <a:off x="7479325" y="2943998"/>
              <a:ext cx="13416" cy="36832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82" name="Rectangle 90"/>
            <p:cNvSpPr>
              <a:spLocks noChangeArrowheads="1"/>
            </p:cNvSpPr>
            <p:nvPr/>
          </p:nvSpPr>
          <p:spPr bwMode="auto">
            <a:xfrm>
              <a:off x="7479325" y="1683058"/>
              <a:ext cx="13416" cy="25999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83" name="Rectangle 91"/>
            <p:cNvSpPr>
              <a:spLocks noChangeArrowheads="1"/>
            </p:cNvSpPr>
            <p:nvPr/>
          </p:nvSpPr>
          <p:spPr bwMode="auto">
            <a:xfrm>
              <a:off x="7378804" y="3208740"/>
              <a:ext cx="21800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10</a:t>
              </a:r>
              <a:endParaRPr kumimoji="0" lang="en-US" sz="6000" b="0" i="0" u="none" strike="noStrike" cap="none" normalizeH="0" baseline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61984" name="Rectangle 92"/>
            <p:cNvSpPr>
              <a:spLocks noChangeArrowheads="1"/>
            </p:cNvSpPr>
            <p:nvPr/>
          </p:nvSpPr>
          <p:spPr bwMode="auto">
            <a:xfrm>
              <a:off x="7585408" y="3161075"/>
              <a:ext cx="8015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1</a:t>
              </a:r>
              <a:endParaRPr kumimoji="0" lang="en-US" sz="6000" b="0" i="0" u="none" strike="noStrike" cap="none" normalizeH="0" baseline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61985" name="Rectangle 93"/>
            <p:cNvSpPr>
              <a:spLocks noChangeArrowheads="1"/>
            </p:cNvSpPr>
            <p:nvPr/>
          </p:nvSpPr>
          <p:spPr bwMode="auto">
            <a:xfrm>
              <a:off x="7771791" y="2963497"/>
              <a:ext cx="16099" cy="17333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86" name="Rectangle 94"/>
            <p:cNvSpPr>
              <a:spLocks noChangeArrowheads="1"/>
            </p:cNvSpPr>
            <p:nvPr/>
          </p:nvSpPr>
          <p:spPr bwMode="auto">
            <a:xfrm>
              <a:off x="7771791" y="1683058"/>
              <a:ext cx="16099" cy="8666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87" name="Rectangle 95"/>
            <p:cNvSpPr>
              <a:spLocks noChangeArrowheads="1"/>
            </p:cNvSpPr>
            <p:nvPr/>
          </p:nvSpPr>
          <p:spPr bwMode="auto">
            <a:xfrm>
              <a:off x="7940832" y="2963497"/>
              <a:ext cx="13416" cy="17333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88" name="Rectangle 96"/>
            <p:cNvSpPr>
              <a:spLocks noChangeArrowheads="1"/>
            </p:cNvSpPr>
            <p:nvPr/>
          </p:nvSpPr>
          <p:spPr bwMode="auto">
            <a:xfrm>
              <a:off x="7940832" y="1683058"/>
              <a:ext cx="13416" cy="8666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89" name="Rectangle 97"/>
            <p:cNvSpPr>
              <a:spLocks noChangeArrowheads="1"/>
            </p:cNvSpPr>
            <p:nvPr/>
          </p:nvSpPr>
          <p:spPr bwMode="auto">
            <a:xfrm>
              <a:off x="8064258" y="2963497"/>
              <a:ext cx="16099" cy="17333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90" name="Rectangle 98"/>
            <p:cNvSpPr>
              <a:spLocks noChangeArrowheads="1"/>
            </p:cNvSpPr>
            <p:nvPr/>
          </p:nvSpPr>
          <p:spPr bwMode="auto">
            <a:xfrm>
              <a:off x="8064258" y="1683058"/>
              <a:ext cx="16099" cy="8666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91" name="Rectangle 99"/>
            <p:cNvSpPr>
              <a:spLocks noChangeArrowheads="1"/>
            </p:cNvSpPr>
            <p:nvPr/>
          </p:nvSpPr>
          <p:spPr bwMode="auto">
            <a:xfrm>
              <a:off x="8155486" y="2963497"/>
              <a:ext cx="13416" cy="17333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92" name="Rectangle 100"/>
            <p:cNvSpPr>
              <a:spLocks noChangeArrowheads="1"/>
            </p:cNvSpPr>
            <p:nvPr/>
          </p:nvSpPr>
          <p:spPr bwMode="auto">
            <a:xfrm>
              <a:off x="8155486" y="1683058"/>
              <a:ext cx="13416" cy="8666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93" name="Rectangle 101"/>
            <p:cNvSpPr>
              <a:spLocks noChangeArrowheads="1"/>
            </p:cNvSpPr>
            <p:nvPr/>
          </p:nvSpPr>
          <p:spPr bwMode="auto">
            <a:xfrm>
              <a:off x="8233298" y="2963497"/>
              <a:ext cx="16099" cy="17333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94" name="Rectangle 102"/>
            <p:cNvSpPr>
              <a:spLocks noChangeArrowheads="1"/>
            </p:cNvSpPr>
            <p:nvPr/>
          </p:nvSpPr>
          <p:spPr bwMode="auto">
            <a:xfrm>
              <a:off x="8233298" y="1683058"/>
              <a:ext cx="16099" cy="8666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95" name="Rectangle 103"/>
            <p:cNvSpPr>
              <a:spLocks noChangeArrowheads="1"/>
            </p:cNvSpPr>
            <p:nvPr/>
          </p:nvSpPr>
          <p:spPr bwMode="auto">
            <a:xfrm>
              <a:off x="8300378" y="2963497"/>
              <a:ext cx="16099" cy="17333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96" name="Rectangle 104"/>
            <p:cNvSpPr>
              <a:spLocks noChangeArrowheads="1"/>
            </p:cNvSpPr>
            <p:nvPr/>
          </p:nvSpPr>
          <p:spPr bwMode="auto">
            <a:xfrm>
              <a:off x="8300378" y="1683058"/>
              <a:ext cx="16099" cy="8666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97" name="Rectangle 105"/>
            <p:cNvSpPr>
              <a:spLocks noChangeArrowheads="1"/>
            </p:cNvSpPr>
            <p:nvPr/>
          </p:nvSpPr>
          <p:spPr bwMode="auto">
            <a:xfrm>
              <a:off x="8359407" y="2963497"/>
              <a:ext cx="13416" cy="17333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98" name="Rectangle 106"/>
            <p:cNvSpPr>
              <a:spLocks noChangeArrowheads="1"/>
            </p:cNvSpPr>
            <p:nvPr/>
          </p:nvSpPr>
          <p:spPr bwMode="auto">
            <a:xfrm>
              <a:off x="8359407" y="1683058"/>
              <a:ext cx="13416" cy="8666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999" name="Rectangle 107"/>
            <p:cNvSpPr>
              <a:spLocks noChangeArrowheads="1"/>
            </p:cNvSpPr>
            <p:nvPr/>
          </p:nvSpPr>
          <p:spPr bwMode="auto">
            <a:xfrm>
              <a:off x="8415754" y="2963497"/>
              <a:ext cx="13416" cy="17333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00" name="Rectangle 108"/>
            <p:cNvSpPr>
              <a:spLocks noChangeArrowheads="1"/>
            </p:cNvSpPr>
            <p:nvPr/>
          </p:nvSpPr>
          <p:spPr bwMode="auto">
            <a:xfrm>
              <a:off x="8415754" y="1683058"/>
              <a:ext cx="13416" cy="8666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01" name="Rectangle 109"/>
            <p:cNvSpPr>
              <a:spLocks noChangeArrowheads="1"/>
            </p:cNvSpPr>
            <p:nvPr/>
          </p:nvSpPr>
          <p:spPr bwMode="auto">
            <a:xfrm>
              <a:off x="8458685" y="2963497"/>
              <a:ext cx="16099" cy="17333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02" name="Rectangle 110"/>
            <p:cNvSpPr>
              <a:spLocks noChangeArrowheads="1"/>
            </p:cNvSpPr>
            <p:nvPr/>
          </p:nvSpPr>
          <p:spPr bwMode="auto">
            <a:xfrm>
              <a:off x="8458685" y="1683058"/>
              <a:ext cx="16099" cy="8666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03" name="Rectangle 111"/>
            <p:cNvSpPr>
              <a:spLocks noChangeArrowheads="1"/>
            </p:cNvSpPr>
            <p:nvPr/>
          </p:nvSpPr>
          <p:spPr bwMode="auto">
            <a:xfrm>
              <a:off x="8458685" y="2943998"/>
              <a:ext cx="16099" cy="36832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04" name="Rectangle 112"/>
            <p:cNvSpPr>
              <a:spLocks noChangeArrowheads="1"/>
            </p:cNvSpPr>
            <p:nvPr/>
          </p:nvSpPr>
          <p:spPr bwMode="auto">
            <a:xfrm>
              <a:off x="8458685" y="1683058"/>
              <a:ext cx="16099" cy="25999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05" name="Rectangle 113"/>
            <p:cNvSpPr>
              <a:spLocks noChangeArrowheads="1"/>
            </p:cNvSpPr>
            <p:nvPr/>
          </p:nvSpPr>
          <p:spPr bwMode="auto">
            <a:xfrm>
              <a:off x="8360847" y="3208740"/>
              <a:ext cx="21800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10</a:t>
              </a:r>
              <a:endParaRPr kumimoji="0" lang="en-US" sz="6000" b="0" i="0" u="none" strike="noStrike" cap="none" normalizeH="0" baseline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62006" name="Rectangle 114"/>
            <p:cNvSpPr>
              <a:spLocks noChangeArrowheads="1"/>
            </p:cNvSpPr>
            <p:nvPr/>
          </p:nvSpPr>
          <p:spPr bwMode="auto">
            <a:xfrm>
              <a:off x="8567452" y="3161075"/>
              <a:ext cx="10900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2</a:t>
              </a:r>
              <a:endParaRPr kumimoji="0" lang="en-US" sz="6000" b="0" i="0" u="none" strike="noStrike" cap="none" normalizeH="0" baseline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62007" name="Freeform 115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08" name="Freeform 116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09" name="Freeform 117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10" name="Freeform 118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11" name="Freeform 119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12" name="Freeform 120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13" name="Freeform 121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14" name="Freeform 122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15" name="Freeform 123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16" name="Freeform 124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17" name="Freeform 125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18" name="Freeform 126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19" name="Freeform 127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20" name="Freeform 128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21" name="Freeform 129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22" name="Freeform 130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23" name="Freeform 131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24" name="Freeform 132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25" name="Rectangle 133"/>
            <p:cNvSpPr>
              <a:spLocks noChangeArrowheads="1"/>
            </p:cNvSpPr>
            <p:nvPr/>
          </p:nvSpPr>
          <p:spPr bwMode="auto">
            <a:xfrm>
              <a:off x="4546611" y="2974330"/>
              <a:ext cx="42931" cy="12999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26" name="Rectangle 134"/>
            <p:cNvSpPr>
              <a:spLocks noChangeArrowheads="1"/>
            </p:cNvSpPr>
            <p:nvPr/>
          </p:nvSpPr>
          <p:spPr bwMode="auto">
            <a:xfrm>
              <a:off x="8421121" y="2974330"/>
              <a:ext cx="45614" cy="12999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27" name="Rectangle 135"/>
            <p:cNvSpPr>
              <a:spLocks noChangeArrowheads="1"/>
            </p:cNvSpPr>
            <p:nvPr/>
          </p:nvSpPr>
          <p:spPr bwMode="auto">
            <a:xfrm>
              <a:off x="4034505" y="2974236"/>
              <a:ext cx="21800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10</a:t>
              </a:r>
              <a:endParaRPr kumimoji="0" lang="en-US" sz="6000" b="0" i="0" u="none" strike="noStrike" cap="none" normalizeH="0" baseline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62028" name="Rectangle 136"/>
            <p:cNvSpPr>
              <a:spLocks noChangeArrowheads="1"/>
            </p:cNvSpPr>
            <p:nvPr/>
          </p:nvSpPr>
          <p:spPr bwMode="auto">
            <a:xfrm>
              <a:off x="4211595" y="2926572"/>
              <a:ext cx="7534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-</a:t>
              </a:r>
              <a:endParaRPr kumimoji="0" lang="en-US" sz="6000" b="0" i="0" u="none" strike="noStrike" cap="none" normalizeH="0" baseline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62029" name="Rectangle 137"/>
            <p:cNvSpPr>
              <a:spLocks noChangeArrowheads="1"/>
            </p:cNvSpPr>
            <p:nvPr/>
          </p:nvSpPr>
          <p:spPr bwMode="auto">
            <a:xfrm>
              <a:off x="4257209" y="2926572"/>
              <a:ext cx="10900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4</a:t>
              </a:r>
              <a:endParaRPr kumimoji="0" lang="en-US" sz="6000" b="0" i="0" u="none" strike="noStrike" cap="none" normalizeH="0" baseline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62030" name="Freeform 138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31" name="Freeform 139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32" name="Freeform 140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33" name="Freeform 141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34" name="Freeform 142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35" name="Freeform 143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36" name="Freeform 144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37" name="Freeform 145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38" name="Freeform 146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39" name="Freeform 147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40" name="Freeform 148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41" name="Freeform 149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42" name="Freeform 150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43" name="Freeform 151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44" name="Freeform 152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45" name="Freeform 153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46" name="Freeform 154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47" name="Freeform 155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48" name="Rectangle 156"/>
            <p:cNvSpPr>
              <a:spLocks noChangeArrowheads="1"/>
            </p:cNvSpPr>
            <p:nvPr/>
          </p:nvSpPr>
          <p:spPr bwMode="auto">
            <a:xfrm>
              <a:off x="4546611" y="2103371"/>
              <a:ext cx="42931" cy="10833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49" name="Rectangle 157"/>
            <p:cNvSpPr>
              <a:spLocks noChangeArrowheads="1"/>
            </p:cNvSpPr>
            <p:nvPr/>
          </p:nvSpPr>
          <p:spPr bwMode="auto">
            <a:xfrm>
              <a:off x="8421121" y="2103371"/>
              <a:ext cx="45614" cy="10833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50" name="Rectangle 158"/>
            <p:cNvSpPr>
              <a:spLocks noChangeArrowheads="1"/>
            </p:cNvSpPr>
            <p:nvPr/>
          </p:nvSpPr>
          <p:spPr bwMode="auto">
            <a:xfrm>
              <a:off x="4034505" y="2103277"/>
              <a:ext cx="21800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10</a:t>
              </a:r>
              <a:endParaRPr kumimoji="0" lang="en-US" sz="6000" b="0" i="0" u="none" strike="noStrike" cap="none" normalizeH="0" baseline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62051" name="Rectangle 159"/>
            <p:cNvSpPr>
              <a:spLocks noChangeArrowheads="1"/>
            </p:cNvSpPr>
            <p:nvPr/>
          </p:nvSpPr>
          <p:spPr bwMode="auto">
            <a:xfrm>
              <a:off x="4211595" y="2055613"/>
              <a:ext cx="10900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0</a:t>
              </a:r>
              <a:endParaRPr kumimoji="0" lang="en-US" sz="6000" b="0" i="0" u="none" strike="noStrike" cap="none" normalizeH="0" baseline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62052" name="Freeform 160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53" name="Freeform 161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54" name="Freeform 162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55" name="Freeform 163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56" name="Freeform 164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57" name="Freeform 165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58" name="Freeform 166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59" name="Freeform 167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60" name="Freeform 168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61" name="Freeform 169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62" name="Freeform 170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63" name="Freeform 171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64" name="Freeform 172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65" name="Freeform 173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66" name="Freeform 174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67" name="Freeform 175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68" name="Freeform 176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69" name="Freeform 177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70" name="Rectangle 178"/>
            <p:cNvSpPr>
              <a:spLocks noChangeArrowheads="1"/>
            </p:cNvSpPr>
            <p:nvPr/>
          </p:nvSpPr>
          <p:spPr bwMode="auto">
            <a:xfrm>
              <a:off x="4546611" y="1676558"/>
              <a:ext cx="42931" cy="12999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71" name="Rectangle 179"/>
            <p:cNvSpPr>
              <a:spLocks noChangeArrowheads="1"/>
            </p:cNvSpPr>
            <p:nvPr/>
          </p:nvSpPr>
          <p:spPr bwMode="auto">
            <a:xfrm>
              <a:off x="8421121" y="1676558"/>
              <a:ext cx="45614" cy="12999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72" name="Rectangle 180"/>
            <p:cNvSpPr>
              <a:spLocks noChangeArrowheads="1"/>
            </p:cNvSpPr>
            <p:nvPr/>
          </p:nvSpPr>
          <p:spPr bwMode="auto">
            <a:xfrm>
              <a:off x="4034505" y="1676464"/>
              <a:ext cx="21800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10</a:t>
              </a:r>
              <a:endParaRPr kumimoji="0" lang="en-US" sz="6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62073" name="Rectangle 181"/>
            <p:cNvSpPr>
              <a:spLocks noChangeArrowheads="1"/>
            </p:cNvSpPr>
            <p:nvPr/>
          </p:nvSpPr>
          <p:spPr bwMode="auto">
            <a:xfrm>
              <a:off x="4211595" y="1628800"/>
              <a:ext cx="10900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2</a:t>
              </a:r>
              <a:endParaRPr kumimoji="0" lang="en-US" sz="6000" b="0" i="0" u="none" strike="noStrike" cap="none" normalizeH="0" baseline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62074" name="Freeform 182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75" name="Freeform 183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76" name="Freeform 184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77" name="Freeform 185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78" name="Freeform 186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79" name="Freeform 187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80" name="Freeform 188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81" name="Freeform 189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82" name="Freeform 190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83" name="Freeform 191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84" name="Freeform 192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85" name="Freeform 193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86" name="Freeform 194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87" name="Freeform 195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88" name="Freeform 196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89" name="Freeform 197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90" name="Freeform 198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91" name="Freeform 199"/>
            <p:cNvSpPr>
              <a:spLocks/>
            </p:cNvSpPr>
            <p:nvPr/>
          </p:nvSpPr>
          <p:spPr bwMode="auto">
            <a:xfrm>
              <a:off x="4541245" y="2976496"/>
              <a:ext cx="10733" cy="8666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0 w 4"/>
                <a:gd name="T5" fmla="*/ 4 h 4"/>
                <a:gd name="T6" fmla="*/ 0 w 4"/>
                <a:gd name="T7" fmla="*/ 4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92" name="Rectangle 200"/>
            <p:cNvSpPr>
              <a:spLocks noChangeArrowheads="1"/>
            </p:cNvSpPr>
            <p:nvPr/>
          </p:nvSpPr>
          <p:spPr bwMode="auto">
            <a:xfrm>
              <a:off x="4546611" y="1676558"/>
              <a:ext cx="3920124" cy="12999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93" name="Rectangle 201"/>
            <p:cNvSpPr>
              <a:spLocks noChangeArrowheads="1"/>
            </p:cNvSpPr>
            <p:nvPr/>
          </p:nvSpPr>
          <p:spPr bwMode="auto">
            <a:xfrm>
              <a:off x="4546611" y="2974330"/>
              <a:ext cx="3920124" cy="12999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94" name="Rectangle 202"/>
            <p:cNvSpPr>
              <a:spLocks noChangeArrowheads="1"/>
            </p:cNvSpPr>
            <p:nvPr/>
          </p:nvSpPr>
          <p:spPr bwMode="auto">
            <a:xfrm>
              <a:off x="8458685" y="1683058"/>
              <a:ext cx="16099" cy="1297772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95" name="Rectangle 203"/>
            <p:cNvSpPr>
              <a:spLocks noChangeArrowheads="1"/>
            </p:cNvSpPr>
            <p:nvPr/>
          </p:nvSpPr>
          <p:spPr bwMode="auto">
            <a:xfrm>
              <a:off x="4538561" y="1683058"/>
              <a:ext cx="13416" cy="1297772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96" name="Freeform 204"/>
            <p:cNvSpPr>
              <a:spLocks/>
            </p:cNvSpPr>
            <p:nvPr/>
          </p:nvSpPr>
          <p:spPr bwMode="auto">
            <a:xfrm>
              <a:off x="4546611" y="1737222"/>
              <a:ext cx="3928173" cy="1189443"/>
            </a:xfrm>
            <a:custGeom>
              <a:avLst/>
              <a:gdLst>
                <a:gd name="T0" fmla="*/ 0 w 17433"/>
                <a:gd name="T1" fmla="*/ 0 h 6549"/>
                <a:gd name="T2" fmla="*/ 3700 w 17433"/>
                <a:gd name="T3" fmla="*/ 0 h 6549"/>
                <a:gd name="T4" fmla="*/ 3714 w 17433"/>
                <a:gd name="T5" fmla="*/ 2 h 6549"/>
                <a:gd name="T6" fmla="*/ 6964 w 17433"/>
                <a:gd name="T7" fmla="*/ 903 h 6549"/>
                <a:gd name="T8" fmla="*/ 6975 w 17433"/>
                <a:gd name="T9" fmla="*/ 908 h 6549"/>
                <a:gd name="T10" fmla="*/ 10775 w 17433"/>
                <a:gd name="T11" fmla="*/ 2959 h 6549"/>
                <a:gd name="T12" fmla="*/ 10764 w 17433"/>
                <a:gd name="T13" fmla="*/ 2955 h 6549"/>
                <a:gd name="T14" fmla="*/ 14364 w 17433"/>
                <a:gd name="T15" fmla="*/ 3956 h 6549"/>
                <a:gd name="T16" fmla="*/ 14383 w 17433"/>
                <a:gd name="T17" fmla="*/ 3966 h 6549"/>
                <a:gd name="T18" fmla="*/ 17433 w 17433"/>
                <a:gd name="T19" fmla="*/ 6468 h 6549"/>
                <a:gd name="T20" fmla="*/ 17367 w 17433"/>
                <a:gd name="T21" fmla="*/ 6549 h 6549"/>
                <a:gd name="T22" fmla="*/ 14317 w 17433"/>
                <a:gd name="T23" fmla="*/ 4046 h 6549"/>
                <a:gd name="T24" fmla="*/ 14337 w 17433"/>
                <a:gd name="T25" fmla="*/ 4056 h 6549"/>
                <a:gd name="T26" fmla="*/ 10737 w 17433"/>
                <a:gd name="T27" fmla="*/ 3055 h 6549"/>
                <a:gd name="T28" fmla="*/ 10726 w 17433"/>
                <a:gd name="T29" fmla="*/ 3051 h 6549"/>
                <a:gd name="T30" fmla="*/ 6926 w 17433"/>
                <a:gd name="T31" fmla="*/ 999 h 6549"/>
                <a:gd name="T32" fmla="*/ 6937 w 17433"/>
                <a:gd name="T33" fmla="*/ 1003 h 6549"/>
                <a:gd name="T34" fmla="*/ 3687 w 17433"/>
                <a:gd name="T35" fmla="*/ 103 h 6549"/>
                <a:gd name="T36" fmla="*/ 3700 w 17433"/>
                <a:gd name="T37" fmla="*/ 104 h 6549"/>
                <a:gd name="T38" fmla="*/ 0 w 17433"/>
                <a:gd name="T39" fmla="*/ 104 h 6549"/>
                <a:gd name="T40" fmla="*/ 0 w 17433"/>
                <a:gd name="T41" fmla="*/ 0 h 6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7433" h="6549">
                  <a:moveTo>
                    <a:pt x="0" y="0"/>
                  </a:moveTo>
                  <a:lnTo>
                    <a:pt x="3700" y="0"/>
                  </a:lnTo>
                  <a:cubicBezTo>
                    <a:pt x="3705" y="0"/>
                    <a:pt x="3710" y="1"/>
                    <a:pt x="3714" y="2"/>
                  </a:cubicBezTo>
                  <a:lnTo>
                    <a:pt x="6964" y="903"/>
                  </a:lnTo>
                  <a:cubicBezTo>
                    <a:pt x="6968" y="904"/>
                    <a:pt x="6972" y="906"/>
                    <a:pt x="6975" y="908"/>
                  </a:cubicBezTo>
                  <a:lnTo>
                    <a:pt x="10775" y="2959"/>
                  </a:lnTo>
                  <a:lnTo>
                    <a:pt x="10764" y="2955"/>
                  </a:lnTo>
                  <a:lnTo>
                    <a:pt x="14364" y="3956"/>
                  </a:lnTo>
                  <a:cubicBezTo>
                    <a:pt x="14371" y="3958"/>
                    <a:pt x="14378" y="3961"/>
                    <a:pt x="14383" y="3966"/>
                  </a:cubicBezTo>
                  <a:lnTo>
                    <a:pt x="17433" y="6468"/>
                  </a:lnTo>
                  <a:lnTo>
                    <a:pt x="17367" y="6549"/>
                  </a:lnTo>
                  <a:lnTo>
                    <a:pt x="14317" y="4046"/>
                  </a:lnTo>
                  <a:lnTo>
                    <a:pt x="14337" y="4056"/>
                  </a:lnTo>
                  <a:lnTo>
                    <a:pt x="10737" y="3055"/>
                  </a:lnTo>
                  <a:cubicBezTo>
                    <a:pt x="10733" y="3054"/>
                    <a:pt x="10729" y="3053"/>
                    <a:pt x="10726" y="3051"/>
                  </a:cubicBezTo>
                  <a:lnTo>
                    <a:pt x="6926" y="999"/>
                  </a:lnTo>
                  <a:lnTo>
                    <a:pt x="6937" y="1003"/>
                  </a:lnTo>
                  <a:lnTo>
                    <a:pt x="3687" y="103"/>
                  </a:lnTo>
                  <a:lnTo>
                    <a:pt x="3700" y="104"/>
                  </a:lnTo>
                  <a:lnTo>
                    <a:pt x="0" y="1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FF66"/>
            </a:solidFill>
            <a:ln w="0" cap="flat">
              <a:solidFill>
                <a:srgbClr val="66FF66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97" name="Freeform 205"/>
            <p:cNvSpPr>
              <a:spLocks/>
            </p:cNvSpPr>
            <p:nvPr/>
          </p:nvSpPr>
          <p:spPr bwMode="auto">
            <a:xfrm>
              <a:off x="4637839" y="1737222"/>
              <a:ext cx="3748400" cy="1133113"/>
            </a:xfrm>
            <a:custGeom>
              <a:avLst/>
              <a:gdLst>
                <a:gd name="T0" fmla="*/ 350 w 16634"/>
                <a:gd name="T1" fmla="*/ 0 h 6244"/>
                <a:gd name="T2" fmla="*/ 1050 w 16634"/>
                <a:gd name="T3" fmla="*/ 0 h 6244"/>
                <a:gd name="T4" fmla="*/ 1408 w 16634"/>
                <a:gd name="T5" fmla="*/ 1 h 6244"/>
                <a:gd name="T6" fmla="*/ 1750 w 16634"/>
                <a:gd name="T7" fmla="*/ 50 h 6244"/>
                <a:gd name="T8" fmla="*/ 2108 w 16634"/>
                <a:gd name="T9" fmla="*/ 51 h 6244"/>
                <a:gd name="T10" fmla="*/ 2450 w 16634"/>
                <a:gd name="T11" fmla="*/ 101 h 6244"/>
                <a:gd name="T12" fmla="*/ 2808 w 16634"/>
                <a:gd name="T13" fmla="*/ 101 h 6244"/>
                <a:gd name="T14" fmla="*/ 3508 w 16634"/>
                <a:gd name="T15" fmla="*/ 201 h 6244"/>
                <a:gd name="T16" fmla="*/ 4263 w 16634"/>
                <a:gd name="T17" fmla="*/ 352 h 6244"/>
                <a:gd name="T18" fmla="*/ 4958 w 16634"/>
                <a:gd name="T19" fmla="*/ 501 h 6244"/>
                <a:gd name="T20" fmla="*/ 5671 w 16634"/>
                <a:gd name="T21" fmla="*/ 755 h 6244"/>
                <a:gd name="T22" fmla="*/ 6371 w 16634"/>
                <a:gd name="T23" fmla="*/ 1005 h 6244"/>
                <a:gd name="T24" fmla="*/ 7071 w 16634"/>
                <a:gd name="T25" fmla="*/ 1255 h 6244"/>
                <a:gd name="T26" fmla="*/ 7771 w 16634"/>
                <a:gd name="T27" fmla="*/ 1605 h 6244"/>
                <a:gd name="T28" fmla="*/ 8524 w 16634"/>
                <a:gd name="T29" fmla="*/ 1957 h 6244"/>
                <a:gd name="T30" fmla="*/ 9221 w 16634"/>
                <a:gd name="T31" fmla="*/ 2255 h 6244"/>
                <a:gd name="T32" fmla="*/ 9921 w 16634"/>
                <a:gd name="T33" fmla="*/ 2606 h 6244"/>
                <a:gd name="T34" fmla="*/ 10621 w 16634"/>
                <a:gd name="T35" fmla="*/ 2906 h 6244"/>
                <a:gd name="T36" fmla="*/ 11315 w 16634"/>
                <a:gd name="T37" fmla="*/ 3103 h 6244"/>
                <a:gd name="T38" fmla="*/ 12015 w 16634"/>
                <a:gd name="T39" fmla="*/ 3354 h 6244"/>
                <a:gd name="T40" fmla="*/ 12763 w 16634"/>
                <a:gd name="T41" fmla="*/ 3503 h 6244"/>
                <a:gd name="T42" fmla="*/ 13100 w 16634"/>
                <a:gd name="T43" fmla="*/ 3502 h 6244"/>
                <a:gd name="T44" fmla="*/ 13458 w 16634"/>
                <a:gd name="T45" fmla="*/ 3552 h 6244"/>
                <a:gd name="T46" fmla="*/ 13826 w 16634"/>
                <a:gd name="T47" fmla="*/ 3608 h 6244"/>
                <a:gd name="T48" fmla="*/ 14187 w 16634"/>
                <a:gd name="T49" fmla="*/ 3817 h 6244"/>
                <a:gd name="T50" fmla="*/ 14890 w 16634"/>
                <a:gd name="T51" fmla="*/ 4570 h 6244"/>
                <a:gd name="T52" fmla="*/ 15584 w 16634"/>
                <a:gd name="T53" fmla="*/ 5215 h 6244"/>
                <a:gd name="T54" fmla="*/ 16287 w 16634"/>
                <a:gd name="T55" fmla="*/ 5868 h 6244"/>
                <a:gd name="T56" fmla="*/ 16567 w 16634"/>
                <a:gd name="T57" fmla="*/ 6244 h 6244"/>
                <a:gd name="T58" fmla="*/ 15867 w 16634"/>
                <a:gd name="T59" fmla="*/ 5594 h 6244"/>
                <a:gd name="T60" fmla="*/ 15164 w 16634"/>
                <a:gd name="T61" fmla="*/ 4991 h 6244"/>
                <a:gd name="T62" fmla="*/ 14464 w 16634"/>
                <a:gd name="T63" fmla="*/ 4241 h 6244"/>
                <a:gd name="T64" fmla="*/ 14125 w 16634"/>
                <a:gd name="T65" fmla="*/ 3899 h 6244"/>
                <a:gd name="T66" fmla="*/ 13793 w 16634"/>
                <a:gd name="T67" fmla="*/ 3705 h 6244"/>
                <a:gd name="T68" fmla="*/ 13093 w 16634"/>
                <a:gd name="T69" fmla="*/ 3605 h 6244"/>
                <a:gd name="T70" fmla="*/ 12750 w 16634"/>
                <a:gd name="T71" fmla="*/ 3606 h 6244"/>
                <a:gd name="T72" fmla="*/ 12343 w 16634"/>
                <a:gd name="T73" fmla="*/ 3505 h 6244"/>
                <a:gd name="T74" fmla="*/ 11630 w 16634"/>
                <a:gd name="T75" fmla="*/ 3351 h 6244"/>
                <a:gd name="T76" fmla="*/ 10936 w 16634"/>
                <a:gd name="T77" fmla="*/ 3103 h 6244"/>
                <a:gd name="T78" fmla="*/ 10230 w 16634"/>
                <a:gd name="T79" fmla="*/ 2851 h 6244"/>
                <a:gd name="T80" fmla="*/ 9525 w 16634"/>
                <a:gd name="T81" fmla="*/ 2548 h 6244"/>
                <a:gd name="T82" fmla="*/ 8830 w 16634"/>
                <a:gd name="T83" fmla="*/ 2201 h 6244"/>
                <a:gd name="T84" fmla="*/ 8080 w 16634"/>
                <a:gd name="T85" fmla="*/ 1851 h 6244"/>
                <a:gd name="T86" fmla="*/ 7375 w 16634"/>
                <a:gd name="T87" fmla="*/ 1548 h 6244"/>
                <a:gd name="T88" fmla="*/ 6686 w 16634"/>
                <a:gd name="T89" fmla="*/ 1203 h 6244"/>
                <a:gd name="T90" fmla="*/ 5986 w 16634"/>
                <a:gd name="T91" fmla="*/ 953 h 6244"/>
                <a:gd name="T92" fmla="*/ 5286 w 16634"/>
                <a:gd name="T93" fmla="*/ 703 h 6244"/>
                <a:gd name="T94" fmla="*/ 4586 w 16634"/>
                <a:gd name="T95" fmla="*/ 553 h 6244"/>
                <a:gd name="T96" fmla="*/ 3843 w 16634"/>
                <a:gd name="T97" fmla="*/ 354 h 6244"/>
                <a:gd name="T98" fmla="*/ 3143 w 16634"/>
                <a:gd name="T99" fmla="*/ 254 h 6244"/>
                <a:gd name="T100" fmla="*/ 2800 w 16634"/>
                <a:gd name="T101" fmla="*/ 205 h 6244"/>
                <a:gd name="T102" fmla="*/ 2443 w 16634"/>
                <a:gd name="T103" fmla="*/ 204 h 6244"/>
                <a:gd name="T104" fmla="*/ 2100 w 16634"/>
                <a:gd name="T105" fmla="*/ 154 h 6244"/>
                <a:gd name="T106" fmla="*/ 1743 w 16634"/>
                <a:gd name="T107" fmla="*/ 154 h 6244"/>
                <a:gd name="T108" fmla="*/ 1400 w 16634"/>
                <a:gd name="T109" fmla="*/ 104 h 6244"/>
                <a:gd name="T110" fmla="*/ 700 w 16634"/>
                <a:gd name="T111" fmla="*/ 104 h 6244"/>
                <a:gd name="T112" fmla="*/ 0 w 16634"/>
                <a:gd name="T113" fmla="*/ 104 h 6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6634" h="6244">
                  <a:moveTo>
                    <a:pt x="0" y="0"/>
                  </a:moveTo>
                  <a:lnTo>
                    <a:pt x="350" y="0"/>
                  </a:lnTo>
                  <a:lnTo>
                    <a:pt x="700" y="0"/>
                  </a:lnTo>
                  <a:lnTo>
                    <a:pt x="1050" y="0"/>
                  </a:lnTo>
                  <a:lnTo>
                    <a:pt x="1400" y="0"/>
                  </a:lnTo>
                  <a:cubicBezTo>
                    <a:pt x="1403" y="0"/>
                    <a:pt x="1405" y="1"/>
                    <a:pt x="1408" y="1"/>
                  </a:cubicBezTo>
                  <a:lnTo>
                    <a:pt x="1758" y="51"/>
                  </a:lnTo>
                  <a:lnTo>
                    <a:pt x="1750" y="50"/>
                  </a:lnTo>
                  <a:lnTo>
                    <a:pt x="2100" y="50"/>
                  </a:lnTo>
                  <a:cubicBezTo>
                    <a:pt x="2103" y="50"/>
                    <a:pt x="2105" y="51"/>
                    <a:pt x="2108" y="51"/>
                  </a:cubicBezTo>
                  <a:lnTo>
                    <a:pt x="2458" y="101"/>
                  </a:lnTo>
                  <a:lnTo>
                    <a:pt x="2450" y="101"/>
                  </a:lnTo>
                  <a:lnTo>
                    <a:pt x="2800" y="101"/>
                  </a:lnTo>
                  <a:cubicBezTo>
                    <a:pt x="2803" y="101"/>
                    <a:pt x="2805" y="101"/>
                    <a:pt x="2808" y="101"/>
                  </a:cubicBezTo>
                  <a:lnTo>
                    <a:pt x="3158" y="151"/>
                  </a:lnTo>
                  <a:lnTo>
                    <a:pt x="3508" y="201"/>
                  </a:lnTo>
                  <a:lnTo>
                    <a:pt x="3858" y="251"/>
                  </a:lnTo>
                  <a:lnTo>
                    <a:pt x="4263" y="352"/>
                  </a:lnTo>
                  <a:lnTo>
                    <a:pt x="4615" y="453"/>
                  </a:lnTo>
                  <a:lnTo>
                    <a:pt x="4958" y="501"/>
                  </a:lnTo>
                  <a:lnTo>
                    <a:pt x="5315" y="603"/>
                  </a:lnTo>
                  <a:lnTo>
                    <a:pt x="5671" y="755"/>
                  </a:lnTo>
                  <a:lnTo>
                    <a:pt x="6015" y="853"/>
                  </a:lnTo>
                  <a:lnTo>
                    <a:pt x="6371" y="1005"/>
                  </a:lnTo>
                  <a:lnTo>
                    <a:pt x="6715" y="1103"/>
                  </a:lnTo>
                  <a:lnTo>
                    <a:pt x="7071" y="1255"/>
                  </a:lnTo>
                  <a:lnTo>
                    <a:pt x="7426" y="1458"/>
                  </a:lnTo>
                  <a:lnTo>
                    <a:pt x="7771" y="1605"/>
                  </a:lnTo>
                  <a:lnTo>
                    <a:pt x="8121" y="1755"/>
                  </a:lnTo>
                  <a:lnTo>
                    <a:pt x="8524" y="1957"/>
                  </a:lnTo>
                  <a:lnTo>
                    <a:pt x="8871" y="2105"/>
                  </a:lnTo>
                  <a:lnTo>
                    <a:pt x="9221" y="2255"/>
                  </a:lnTo>
                  <a:lnTo>
                    <a:pt x="9576" y="2458"/>
                  </a:lnTo>
                  <a:lnTo>
                    <a:pt x="9921" y="2606"/>
                  </a:lnTo>
                  <a:lnTo>
                    <a:pt x="10271" y="2756"/>
                  </a:lnTo>
                  <a:lnTo>
                    <a:pt x="10621" y="2906"/>
                  </a:lnTo>
                  <a:lnTo>
                    <a:pt x="10965" y="3003"/>
                  </a:lnTo>
                  <a:lnTo>
                    <a:pt x="11315" y="3103"/>
                  </a:lnTo>
                  <a:lnTo>
                    <a:pt x="11671" y="3256"/>
                  </a:lnTo>
                  <a:lnTo>
                    <a:pt x="12015" y="3354"/>
                  </a:lnTo>
                  <a:lnTo>
                    <a:pt x="12358" y="3402"/>
                  </a:lnTo>
                  <a:lnTo>
                    <a:pt x="12763" y="3503"/>
                  </a:lnTo>
                  <a:lnTo>
                    <a:pt x="12750" y="3502"/>
                  </a:lnTo>
                  <a:lnTo>
                    <a:pt x="13100" y="3502"/>
                  </a:lnTo>
                  <a:cubicBezTo>
                    <a:pt x="13103" y="3502"/>
                    <a:pt x="13105" y="3502"/>
                    <a:pt x="13108" y="3502"/>
                  </a:cubicBezTo>
                  <a:lnTo>
                    <a:pt x="13458" y="3552"/>
                  </a:lnTo>
                  <a:lnTo>
                    <a:pt x="13808" y="3602"/>
                  </a:lnTo>
                  <a:cubicBezTo>
                    <a:pt x="13814" y="3603"/>
                    <a:pt x="13821" y="3605"/>
                    <a:pt x="13826" y="3608"/>
                  </a:cubicBezTo>
                  <a:lnTo>
                    <a:pt x="14176" y="3809"/>
                  </a:lnTo>
                  <a:cubicBezTo>
                    <a:pt x="14180" y="3811"/>
                    <a:pt x="14184" y="3814"/>
                    <a:pt x="14187" y="3817"/>
                  </a:cubicBezTo>
                  <a:lnTo>
                    <a:pt x="14537" y="4167"/>
                  </a:lnTo>
                  <a:lnTo>
                    <a:pt x="14890" y="4570"/>
                  </a:lnTo>
                  <a:lnTo>
                    <a:pt x="15237" y="4917"/>
                  </a:lnTo>
                  <a:lnTo>
                    <a:pt x="15584" y="5215"/>
                  </a:lnTo>
                  <a:lnTo>
                    <a:pt x="15934" y="5515"/>
                  </a:lnTo>
                  <a:lnTo>
                    <a:pt x="16287" y="5868"/>
                  </a:lnTo>
                  <a:lnTo>
                    <a:pt x="16634" y="6165"/>
                  </a:lnTo>
                  <a:lnTo>
                    <a:pt x="16567" y="6244"/>
                  </a:lnTo>
                  <a:lnTo>
                    <a:pt x="16214" y="5941"/>
                  </a:lnTo>
                  <a:lnTo>
                    <a:pt x="15867" y="5594"/>
                  </a:lnTo>
                  <a:lnTo>
                    <a:pt x="15517" y="5294"/>
                  </a:lnTo>
                  <a:lnTo>
                    <a:pt x="15164" y="4991"/>
                  </a:lnTo>
                  <a:lnTo>
                    <a:pt x="14811" y="4638"/>
                  </a:lnTo>
                  <a:lnTo>
                    <a:pt x="14464" y="4241"/>
                  </a:lnTo>
                  <a:lnTo>
                    <a:pt x="14114" y="3890"/>
                  </a:lnTo>
                  <a:lnTo>
                    <a:pt x="14125" y="3899"/>
                  </a:lnTo>
                  <a:lnTo>
                    <a:pt x="13775" y="3699"/>
                  </a:lnTo>
                  <a:lnTo>
                    <a:pt x="13793" y="3705"/>
                  </a:lnTo>
                  <a:lnTo>
                    <a:pt x="13443" y="3655"/>
                  </a:lnTo>
                  <a:lnTo>
                    <a:pt x="13093" y="3605"/>
                  </a:lnTo>
                  <a:lnTo>
                    <a:pt x="13100" y="3606"/>
                  </a:lnTo>
                  <a:lnTo>
                    <a:pt x="12750" y="3606"/>
                  </a:lnTo>
                  <a:cubicBezTo>
                    <a:pt x="12746" y="3606"/>
                    <a:pt x="12742" y="3605"/>
                    <a:pt x="12738" y="3604"/>
                  </a:cubicBezTo>
                  <a:lnTo>
                    <a:pt x="12343" y="3505"/>
                  </a:lnTo>
                  <a:lnTo>
                    <a:pt x="11986" y="3454"/>
                  </a:lnTo>
                  <a:lnTo>
                    <a:pt x="11630" y="3351"/>
                  </a:lnTo>
                  <a:lnTo>
                    <a:pt x="11286" y="3203"/>
                  </a:lnTo>
                  <a:lnTo>
                    <a:pt x="10936" y="3103"/>
                  </a:lnTo>
                  <a:lnTo>
                    <a:pt x="10580" y="3001"/>
                  </a:lnTo>
                  <a:lnTo>
                    <a:pt x="10230" y="2851"/>
                  </a:lnTo>
                  <a:lnTo>
                    <a:pt x="9880" y="2701"/>
                  </a:lnTo>
                  <a:lnTo>
                    <a:pt x="9525" y="2548"/>
                  </a:lnTo>
                  <a:lnTo>
                    <a:pt x="9180" y="2351"/>
                  </a:lnTo>
                  <a:lnTo>
                    <a:pt x="8830" y="2201"/>
                  </a:lnTo>
                  <a:lnTo>
                    <a:pt x="8477" y="2050"/>
                  </a:lnTo>
                  <a:lnTo>
                    <a:pt x="8080" y="1851"/>
                  </a:lnTo>
                  <a:lnTo>
                    <a:pt x="7730" y="1701"/>
                  </a:lnTo>
                  <a:lnTo>
                    <a:pt x="7375" y="1548"/>
                  </a:lnTo>
                  <a:lnTo>
                    <a:pt x="7030" y="1351"/>
                  </a:lnTo>
                  <a:lnTo>
                    <a:pt x="6686" y="1203"/>
                  </a:lnTo>
                  <a:lnTo>
                    <a:pt x="6330" y="1101"/>
                  </a:lnTo>
                  <a:lnTo>
                    <a:pt x="5986" y="953"/>
                  </a:lnTo>
                  <a:lnTo>
                    <a:pt x="5630" y="851"/>
                  </a:lnTo>
                  <a:lnTo>
                    <a:pt x="5286" y="703"/>
                  </a:lnTo>
                  <a:lnTo>
                    <a:pt x="4943" y="604"/>
                  </a:lnTo>
                  <a:lnTo>
                    <a:pt x="4586" y="553"/>
                  </a:lnTo>
                  <a:lnTo>
                    <a:pt x="4238" y="453"/>
                  </a:lnTo>
                  <a:lnTo>
                    <a:pt x="3843" y="354"/>
                  </a:lnTo>
                  <a:lnTo>
                    <a:pt x="3493" y="304"/>
                  </a:lnTo>
                  <a:lnTo>
                    <a:pt x="3143" y="254"/>
                  </a:lnTo>
                  <a:lnTo>
                    <a:pt x="2793" y="204"/>
                  </a:lnTo>
                  <a:lnTo>
                    <a:pt x="2800" y="205"/>
                  </a:lnTo>
                  <a:lnTo>
                    <a:pt x="2450" y="205"/>
                  </a:lnTo>
                  <a:cubicBezTo>
                    <a:pt x="2448" y="205"/>
                    <a:pt x="2446" y="204"/>
                    <a:pt x="2443" y="204"/>
                  </a:cubicBezTo>
                  <a:lnTo>
                    <a:pt x="2093" y="154"/>
                  </a:lnTo>
                  <a:lnTo>
                    <a:pt x="2100" y="154"/>
                  </a:lnTo>
                  <a:lnTo>
                    <a:pt x="1750" y="154"/>
                  </a:lnTo>
                  <a:cubicBezTo>
                    <a:pt x="1748" y="154"/>
                    <a:pt x="1746" y="154"/>
                    <a:pt x="1743" y="154"/>
                  </a:cubicBezTo>
                  <a:lnTo>
                    <a:pt x="1393" y="104"/>
                  </a:lnTo>
                  <a:lnTo>
                    <a:pt x="1400" y="104"/>
                  </a:lnTo>
                  <a:lnTo>
                    <a:pt x="1050" y="104"/>
                  </a:lnTo>
                  <a:lnTo>
                    <a:pt x="700" y="104"/>
                  </a:lnTo>
                  <a:lnTo>
                    <a:pt x="350" y="104"/>
                  </a:lnTo>
                  <a:lnTo>
                    <a:pt x="0" y="1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33CC"/>
            </a:solidFill>
            <a:ln w="0" cap="flat">
              <a:solidFill>
                <a:srgbClr val="FF33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98" name="Rectangle 206"/>
            <p:cNvSpPr>
              <a:spLocks noChangeArrowheads="1"/>
            </p:cNvSpPr>
            <p:nvPr/>
          </p:nvSpPr>
          <p:spPr bwMode="auto">
            <a:xfrm>
              <a:off x="4546611" y="3555266"/>
              <a:ext cx="3920124" cy="1297772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099" name="Freeform 207"/>
            <p:cNvSpPr>
              <a:spLocks noEditPoints="1"/>
            </p:cNvSpPr>
            <p:nvPr/>
          </p:nvSpPr>
          <p:spPr bwMode="auto">
            <a:xfrm>
              <a:off x="4541245" y="3550933"/>
              <a:ext cx="3930856" cy="1306438"/>
            </a:xfrm>
            <a:custGeom>
              <a:avLst/>
              <a:gdLst>
                <a:gd name="T0" fmla="*/ 0 w 1465"/>
                <a:gd name="T1" fmla="*/ 0 h 603"/>
                <a:gd name="T2" fmla="*/ 1465 w 1465"/>
                <a:gd name="T3" fmla="*/ 0 h 603"/>
                <a:gd name="T4" fmla="*/ 1465 w 1465"/>
                <a:gd name="T5" fmla="*/ 603 h 603"/>
                <a:gd name="T6" fmla="*/ 0 w 1465"/>
                <a:gd name="T7" fmla="*/ 603 h 603"/>
                <a:gd name="T8" fmla="*/ 0 w 1465"/>
                <a:gd name="T9" fmla="*/ 0 h 603"/>
                <a:gd name="T10" fmla="*/ 4 w 1465"/>
                <a:gd name="T11" fmla="*/ 601 h 603"/>
                <a:gd name="T12" fmla="*/ 2 w 1465"/>
                <a:gd name="T13" fmla="*/ 599 h 603"/>
                <a:gd name="T14" fmla="*/ 1463 w 1465"/>
                <a:gd name="T15" fmla="*/ 599 h 603"/>
                <a:gd name="T16" fmla="*/ 1461 w 1465"/>
                <a:gd name="T17" fmla="*/ 601 h 603"/>
                <a:gd name="T18" fmla="*/ 1461 w 1465"/>
                <a:gd name="T19" fmla="*/ 2 h 603"/>
                <a:gd name="T20" fmla="*/ 1463 w 1465"/>
                <a:gd name="T21" fmla="*/ 4 h 603"/>
                <a:gd name="T22" fmla="*/ 2 w 1465"/>
                <a:gd name="T23" fmla="*/ 4 h 603"/>
                <a:gd name="T24" fmla="*/ 4 w 1465"/>
                <a:gd name="T25" fmla="*/ 2 h 603"/>
                <a:gd name="T26" fmla="*/ 4 w 1465"/>
                <a:gd name="T27" fmla="*/ 601 h 6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65" h="603">
                  <a:moveTo>
                    <a:pt x="0" y="0"/>
                  </a:moveTo>
                  <a:lnTo>
                    <a:pt x="1465" y="0"/>
                  </a:lnTo>
                  <a:lnTo>
                    <a:pt x="1465" y="603"/>
                  </a:lnTo>
                  <a:lnTo>
                    <a:pt x="0" y="603"/>
                  </a:lnTo>
                  <a:lnTo>
                    <a:pt x="0" y="0"/>
                  </a:lnTo>
                  <a:close/>
                  <a:moveTo>
                    <a:pt x="4" y="601"/>
                  </a:moveTo>
                  <a:lnTo>
                    <a:pt x="2" y="599"/>
                  </a:lnTo>
                  <a:lnTo>
                    <a:pt x="1463" y="599"/>
                  </a:lnTo>
                  <a:lnTo>
                    <a:pt x="1461" y="601"/>
                  </a:lnTo>
                  <a:lnTo>
                    <a:pt x="1461" y="2"/>
                  </a:lnTo>
                  <a:lnTo>
                    <a:pt x="1463" y="4"/>
                  </a:lnTo>
                  <a:lnTo>
                    <a:pt x="2" y="4"/>
                  </a:lnTo>
                  <a:lnTo>
                    <a:pt x="4" y="2"/>
                  </a:lnTo>
                  <a:lnTo>
                    <a:pt x="4" y="601"/>
                  </a:lnTo>
                  <a:close/>
                </a:path>
              </a:pathLst>
            </a:cu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100" name="Freeform 208"/>
            <p:cNvSpPr>
              <a:spLocks noEditPoints="1"/>
            </p:cNvSpPr>
            <p:nvPr/>
          </p:nvSpPr>
          <p:spPr bwMode="auto">
            <a:xfrm>
              <a:off x="4538561" y="3548766"/>
              <a:ext cx="3936223" cy="1310771"/>
            </a:xfrm>
            <a:custGeom>
              <a:avLst/>
              <a:gdLst>
                <a:gd name="T0" fmla="*/ 0 w 1467"/>
                <a:gd name="T1" fmla="*/ 0 h 605"/>
                <a:gd name="T2" fmla="*/ 1467 w 1467"/>
                <a:gd name="T3" fmla="*/ 0 h 605"/>
                <a:gd name="T4" fmla="*/ 1467 w 1467"/>
                <a:gd name="T5" fmla="*/ 605 h 605"/>
                <a:gd name="T6" fmla="*/ 0 w 1467"/>
                <a:gd name="T7" fmla="*/ 605 h 605"/>
                <a:gd name="T8" fmla="*/ 0 w 1467"/>
                <a:gd name="T9" fmla="*/ 0 h 605"/>
                <a:gd name="T10" fmla="*/ 5 w 1467"/>
                <a:gd name="T11" fmla="*/ 602 h 605"/>
                <a:gd name="T12" fmla="*/ 3 w 1467"/>
                <a:gd name="T13" fmla="*/ 599 h 605"/>
                <a:gd name="T14" fmla="*/ 1464 w 1467"/>
                <a:gd name="T15" fmla="*/ 599 h 605"/>
                <a:gd name="T16" fmla="*/ 1461 w 1467"/>
                <a:gd name="T17" fmla="*/ 602 h 605"/>
                <a:gd name="T18" fmla="*/ 1461 w 1467"/>
                <a:gd name="T19" fmla="*/ 3 h 605"/>
                <a:gd name="T20" fmla="*/ 1464 w 1467"/>
                <a:gd name="T21" fmla="*/ 5 h 605"/>
                <a:gd name="T22" fmla="*/ 3 w 1467"/>
                <a:gd name="T23" fmla="*/ 5 h 605"/>
                <a:gd name="T24" fmla="*/ 5 w 1467"/>
                <a:gd name="T25" fmla="*/ 3 h 605"/>
                <a:gd name="T26" fmla="*/ 5 w 1467"/>
                <a:gd name="T27" fmla="*/ 602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67" h="605">
                  <a:moveTo>
                    <a:pt x="0" y="0"/>
                  </a:moveTo>
                  <a:lnTo>
                    <a:pt x="1467" y="0"/>
                  </a:lnTo>
                  <a:lnTo>
                    <a:pt x="1467" y="605"/>
                  </a:lnTo>
                  <a:lnTo>
                    <a:pt x="0" y="605"/>
                  </a:lnTo>
                  <a:lnTo>
                    <a:pt x="0" y="0"/>
                  </a:lnTo>
                  <a:close/>
                  <a:moveTo>
                    <a:pt x="5" y="602"/>
                  </a:moveTo>
                  <a:lnTo>
                    <a:pt x="3" y="599"/>
                  </a:lnTo>
                  <a:lnTo>
                    <a:pt x="1464" y="599"/>
                  </a:lnTo>
                  <a:lnTo>
                    <a:pt x="1461" y="602"/>
                  </a:lnTo>
                  <a:lnTo>
                    <a:pt x="1461" y="3"/>
                  </a:lnTo>
                  <a:lnTo>
                    <a:pt x="1464" y="5"/>
                  </a:lnTo>
                  <a:lnTo>
                    <a:pt x="3" y="5"/>
                  </a:lnTo>
                  <a:lnTo>
                    <a:pt x="5" y="3"/>
                  </a:lnTo>
                  <a:lnTo>
                    <a:pt x="5" y="602"/>
                  </a:lnTo>
                  <a:close/>
                </a:path>
              </a:pathLst>
            </a:cu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2101" name="Rectangle 209"/>
            <p:cNvSpPr>
              <a:spLocks noChangeArrowheads="1"/>
            </p:cNvSpPr>
            <p:nvPr/>
          </p:nvSpPr>
          <p:spPr bwMode="auto">
            <a:xfrm>
              <a:off x="4546611" y="3548766"/>
              <a:ext cx="3920124" cy="10833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6" name="Rectangle 211"/>
            <p:cNvSpPr>
              <a:spLocks noChangeArrowheads="1"/>
            </p:cNvSpPr>
            <p:nvPr/>
          </p:nvSpPr>
          <p:spPr bwMode="auto">
            <a:xfrm>
              <a:off x="4546611" y="4846538"/>
              <a:ext cx="3920123" cy="12999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7" name="Rectangle 212"/>
            <p:cNvSpPr>
              <a:spLocks noChangeArrowheads="1"/>
            </p:cNvSpPr>
            <p:nvPr/>
          </p:nvSpPr>
          <p:spPr bwMode="auto">
            <a:xfrm>
              <a:off x="8458685" y="3555266"/>
              <a:ext cx="16099" cy="1297772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8" name="Rectangle 213"/>
            <p:cNvSpPr>
              <a:spLocks noChangeArrowheads="1"/>
            </p:cNvSpPr>
            <p:nvPr/>
          </p:nvSpPr>
          <p:spPr bwMode="auto">
            <a:xfrm>
              <a:off x="4538561" y="3555266"/>
              <a:ext cx="13416" cy="1297772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9" name="Rectangle 214"/>
            <p:cNvSpPr>
              <a:spLocks noChangeArrowheads="1"/>
            </p:cNvSpPr>
            <p:nvPr/>
          </p:nvSpPr>
          <p:spPr bwMode="auto">
            <a:xfrm>
              <a:off x="4546611" y="4846538"/>
              <a:ext cx="3920123" cy="12999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0" name="Rectangle 215"/>
            <p:cNvSpPr>
              <a:spLocks noChangeArrowheads="1"/>
            </p:cNvSpPr>
            <p:nvPr/>
          </p:nvSpPr>
          <p:spPr bwMode="auto">
            <a:xfrm>
              <a:off x="4538561" y="3555266"/>
              <a:ext cx="13416" cy="1297772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1" name="Rectangle 216"/>
            <p:cNvSpPr>
              <a:spLocks noChangeArrowheads="1"/>
            </p:cNvSpPr>
            <p:nvPr/>
          </p:nvSpPr>
          <p:spPr bwMode="auto">
            <a:xfrm>
              <a:off x="4538561" y="4835705"/>
              <a:ext cx="13416" cy="17333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2" name="Rectangle 217"/>
            <p:cNvSpPr>
              <a:spLocks noChangeArrowheads="1"/>
            </p:cNvSpPr>
            <p:nvPr/>
          </p:nvSpPr>
          <p:spPr bwMode="auto">
            <a:xfrm>
              <a:off x="4538561" y="3555266"/>
              <a:ext cx="13416" cy="8666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3" name="Rectangle 218"/>
            <p:cNvSpPr>
              <a:spLocks noChangeArrowheads="1"/>
            </p:cNvSpPr>
            <p:nvPr/>
          </p:nvSpPr>
          <p:spPr bwMode="auto">
            <a:xfrm>
              <a:off x="4538561" y="4816206"/>
              <a:ext cx="13416" cy="36832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4" name="Rectangle 219"/>
            <p:cNvSpPr>
              <a:spLocks noChangeArrowheads="1"/>
            </p:cNvSpPr>
            <p:nvPr/>
          </p:nvSpPr>
          <p:spPr bwMode="auto">
            <a:xfrm>
              <a:off x="4538561" y="3555266"/>
              <a:ext cx="13416" cy="25999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5" name="Rectangle 220"/>
            <p:cNvSpPr>
              <a:spLocks noChangeArrowheads="1"/>
            </p:cNvSpPr>
            <p:nvPr/>
          </p:nvSpPr>
          <p:spPr bwMode="auto">
            <a:xfrm>
              <a:off x="4416574" y="5015654"/>
              <a:ext cx="21800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10</a:t>
              </a:r>
              <a:endParaRPr kumimoji="0" lang="en-US" sz="6000" b="0" i="0" u="none" strike="noStrike" cap="none" normalizeH="0" baseline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6" name="Rectangle 221"/>
            <p:cNvSpPr>
              <a:spLocks noChangeArrowheads="1"/>
            </p:cNvSpPr>
            <p:nvPr/>
          </p:nvSpPr>
          <p:spPr bwMode="auto">
            <a:xfrm>
              <a:off x="4623179" y="4967990"/>
              <a:ext cx="7534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-</a:t>
              </a:r>
              <a:endParaRPr kumimoji="0" lang="en-US" sz="6000" b="0" i="0" u="none" strike="noStrike" cap="none" normalizeH="0" baseline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7" name="Rectangle 222"/>
            <p:cNvSpPr>
              <a:spLocks noChangeArrowheads="1"/>
            </p:cNvSpPr>
            <p:nvPr/>
          </p:nvSpPr>
          <p:spPr bwMode="auto">
            <a:xfrm>
              <a:off x="4668793" y="4967990"/>
              <a:ext cx="10900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2</a:t>
              </a:r>
              <a:endParaRPr kumimoji="0" lang="en-US" sz="6000" b="0" i="0" u="none" strike="noStrike" cap="none" normalizeH="0" baseline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8" name="Rectangle 223"/>
            <p:cNvSpPr>
              <a:spLocks noChangeArrowheads="1"/>
            </p:cNvSpPr>
            <p:nvPr/>
          </p:nvSpPr>
          <p:spPr bwMode="auto">
            <a:xfrm>
              <a:off x="4844443" y="4835705"/>
              <a:ext cx="13416" cy="17333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9" name="Rectangle 224"/>
            <p:cNvSpPr>
              <a:spLocks noChangeArrowheads="1"/>
            </p:cNvSpPr>
            <p:nvPr/>
          </p:nvSpPr>
          <p:spPr bwMode="auto">
            <a:xfrm>
              <a:off x="4844443" y="3555266"/>
              <a:ext cx="13416" cy="8666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20" name="Rectangle 225"/>
            <p:cNvSpPr>
              <a:spLocks noChangeArrowheads="1"/>
            </p:cNvSpPr>
            <p:nvPr/>
          </p:nvSpPr>
          <p:spPr bwMode="auto">
            <a:xfrm>
              <a:off x="5010800" y="4835705"/>
              <a:ext cx="13416" cy="17333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21" name="Rectangle 226"/>
            <p:cNvSpPr>
              <a:spLocks noChangeArrowheads="1"/>
            </p:cNvSpPr>
            <p:nvPr/>
          </p:nvSpPr>
          <p:spPr bwMode="auto">
            <a:xfrm>
              <a:off x="5010800" y="3555266"/>
              <a:ext cx="13416" cy="8666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22" name="Rectangle 227"/>
            <p:cNvSpPr>
              <a:spLocks noChangeArrowheads="1"/>
            </p:cNvSpPr>
            <p:nvPr/>
          </p:nvSpPr>
          <p:spPr bwMode="auto">
            <a:xfrm>
              <a:off x="5134227" y="4835705"/>
              <a:ext cx="16099" cy="17333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23" name="Rectangle 228"/>
            <p:cNvSpPr>
              <a:spLocks noChangeArrowheads="1"/>
            </p:cNvSpPr>
            <p:nvPr/>
          </p:nvSpPr>
          <p:spPr bwMode="auto">
            <a:xfrm>
              <a:off x="5134227" y="3555266"/>
              <a:ext cx="16099" cy="8666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24" name="Rectangle 229"/>
            <p:cNvSpPr>
              <a:spLocks noChangeArrowheads="1"/>
            </p:cNvSpPr>
            <p:nvPr/>
          </p:nvSpPr>
          <p:spPr bwMode="auto">
            <a:xfrm>
              <a:off x="5225455" y="4835705"/>
              <a:ext cx="13416" cy="17333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25" name="Rectangle 230"/>
            <p:cNvSpPr>
              <a:spLocks noChangeArrowheads="1"/>
            </p:cNvSpPr>
            <p:nvPr/>
          </p:nvSpPr>
          <p:spPr bwMode="auto">
            <a:xfrm>
              <a:off x="5225455" y="3555266"/>
              <a:ext cx="13416" cy="8666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26" name="Rectangle 231"/>
            <p:cNvSpPr>
              <a:spLocks noChangeArrowheads="1"/>
            </p:cNvSpPr>
            <p:nvPr/>
          </p:nvSpPr>
          <p:spPr bwMode="auto">
            <a:xfrm>
              <a:off x="5305950" y="4835705"/>
              <a:ext cx="13416" cy="17333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27" name="Rectangle 232"/>
            <p:cNvSpPr>
              <a:spLocks noChangeArrowheads="1"/>
            </p:cNvSpPr>
            <p:nvPr/>
          </p:nvSpPr>
          <p:spPr bwMode="auto">
            <a:xfrm>
              <a:off x="5305950" y="3555266"/>
              <a:ext cx="13416" cy="8666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28" name="Rectangle 233"/>
            <p:cNvSpPr>
              <a:spLocks noChangeArrowheads="1"/>
            </p:cNvSpPr>
            <p:nvPr/>
          </p:nvSpPr>
          <p:spPr bwMode="auto">
            <a:xfrm>
              <a:off x="5370346" y="4835705"/>
              <a:ext cx="16099" cy="17333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29" name="Rectangle 234"/>
            <p:cNvSpPr>
              <a:spLocks noChangeArrowheads="1"/>
            </p:cNvSpPr>
            <p:nvPr/>
          </p:nvSpPr>
          <p:spPr bwMode="auto">
            <a:xfrm>
              <a:off x="5370346" y="3555266"/>
              <a:ext cx="16099" cy="8666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30" name="Rectangle 235"/>
            <p:cNvSpPr>
              <a:spLocks noChangeArrowheads="1"/>
            </p:cNvSpPr>
            <p:nvPr/>
          </p:nvSpPr>
          <p:spPr bwMode="auto">
            <a:xfrm>
              <a:off x="5429376" y="4835705"/>
              <a:ext cx="13416" cy="17333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31" name="Rectangle 236"/>
            <p:cNvSpPr>
              <a:spLocks noChangeArrowheads="1"/>
            </p:cNvSpPr>
            <p:nvPr/>
          </p:nvSpPr>
          <p:spPr bwMode="auto">
            <a:xfrm>
              <a:off x="5429376" y="3555266"/>
              <a:ext cx="13416" cy="8666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792" name="Rectangle 237"/>
            <p:cNvSpPr>
              <a:spLocks noChangeArrowheads="1"/>
            </p:cNvSpPr>
            <p:nvPr/>
          </p:nvSpPr>
          <p:spPr bwMode="auto">
            <a:xfrm>
              <a:off x="5474990" y="4835705"/>
              <a:ext cx="13416" cy="17333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793" name="Rectangle 238"/>
            <p:cNvSpPr>
              <a:spLocks noChangeArrowheads="1"/>
            </p:cNvSpPr>
            <p:nvPr/>
          </p:nvSpPr>
          <p:spPr bwMode="auto">
            <a:xfrm>
              <a:off x="5474990" y="3555266"/>
              <a:ext cx="13416" cy="8666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795" name="Rectangle 239"/>
            <p:cNvSpPr>
              <a:spLocks noChangeArrowheads="1"/>
            </p:cNvSpPr>
            <p:nvPr/>
          </p:nvSpPr>
          <p:spPr bwMode="auto">
            <a:xfrm>
              <a:off x="5517921" y="4835705"/>
              <a:ext cx="16099" cy="17333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799" name="Rectangle 240"/>
            <p:cNvSpPr>
              <a:spLocks noChangeArrowheads="1"/>
            </p:cNvSpPr>
            <p:nvPr/>
          </p:nvSpPr>
          <p:spPr bwMode="auto">
            <a:xfrm>
              <a:off x="5517921" y="3555266"/>
              <a:ext cx="16099" cy="8666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00" name="Rectangle 241"/>
            <p:cNvSpPr>
              <a:spLocks noChangeArrowheads="1"/>
            </p:cNvSpPr>
            <p:nvPr/>
          </p:nvSpPr>
          <p:spPr bwMode="auto">
            <a:xfrm>
              <a:off x="5517921" y="4816206"/>
              <a:ext cx="16099" cy="36832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01" name="Rectangle 242"/>
            <p:cNvSpPr>
              <a:spLocks noChangeArrowheads="1"/>
            </p:cNvSpPr>
            <p:nvPr/>
          </p:nvSpPr>
          <p:spPr bwMode="auto">
            <a:xfrm>
              <a:off x="5517921" y="3555266"/>
              <a:ext cx="16099" cy="25999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02" name="Rectangle 243"/>
            <p:cNvSpPr>
              <a:spLocks noChangeArrowheads="1"/>
            </p:cNvSpPr>
            <p:nvPr/>
          </p:nvSpPr>
          <p:spPr bwMode="auto">
            <a:xfrm>
              <a:off x="5395934" y="5015654"/>
              <a:ext cx="21800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10</a:t>
              </a:r>
              <a:endParaRPr kumimoji="0" lang="en-US" sz="6000" b="0" i="0" u="none" strike="noStrike" cap="none" normalizeH="0" baseline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61803" name="Rectangle 244"/>
            <p:cNvSpPr>
              <a:spLocks noChangeArrowheads="1"/>
            </p:cNvSpPr>
            <p:nvPr/>
          </p:nvSpPr>
          <p:spPr bwMode="auto">
            <a:xfrm>
              <a:off x="5602539" y="4967990"/>
              <a:ext cx="7534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-</a:t>
              </a:r>
              <a:endParaRPr kumimoji="0" lang="en-US" sz="6000" b="0" i="0" u="none" strike="noStrike" cap="none" normalizeH="0" baseline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61804" name="Rectangle 245"/>
            <p:cNvSpPr>
              <a:spLocks noChangeArrowheads="1"/>
            </p:cNvSpPr>
            <p:nvPr/>
          </p:nvSpPr>
          <p:spPr bwMode="auto">
            <a:xfrm>
              <a:off x="5648153" y="4967990"/>
              <a:ext cx="8015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1</a:t>
              </a:r>
              <a:endParaRPr kumimoji="0" lang="en-US" sz="6000" b="0" i="0" u="none" strike="noStrike" cap="none" normalizeH="0" baseline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61805" name="Rectangle 246"/>
            <p:cNvSpPr>
              <a:spLocks noChangeArrowheads="1"/>
            </p:cNvSpPr>
            <p:nvPr/>
          </p:nvSpPr>
          <p:spPr bwMode="auto">
            <a:xfrm>
              <a:off x="5810388" y="4835705"/>
              <a:ext cx="16099" cy="17333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06" name="Rectangle 247"/>
            <p:cNvSpPr>
              <a:spLocks noChangeArrowheads="1"/>
            </p:cNvSpPr>
            <p:nvPr/>
          </p:nvSpPr>
          <p:spPr bwMode="auto">
            <a:xfrm>
              <a:off x="5810388" y="3555266"/>
              <a:ext cx="16099" cy="8666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07" name="Rectangle 248"/>
            <p:cNvSpPr>
              <a:spLocks noChangeArrowheads="1"/>
            </p:cNvSpPr>
            <p:nvPr/>
          </p:nvSpPr>
          <p:spPr bwMode="auto">
            <a:xfrm>
              <a:off x="5992844" y="4835705"/>
              <a:ext cx="13416" cy="17333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08" name="Rectangle 249"/>
            <p:cNvSpPr>
              <a:spLocks noChangeArrowheads="1"/>
            </p:cNvSpPr>
            <p:nvPr/>
          </p:nvSpPr>
          <p:spPr bwMode="auto">
            <a:xfrm>
              <a:off x="5992844" y="3555266"/>
              <a:ext cx="13416" cy="8666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09" name="Rectangle 250"/>
            <p:cNvSpPr>
              <a:spLocks noChangeArrowheads="1"/>
            </p:cNvSpPr>
            <p:nvPr/>
          </p:nvSpPr>
          <p:spPr bwMode="auto">
            <a:xfrm>
              <a:off x="6105537" y="4835705"/>
              <a:ext cx="13416" cy="17333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10" name="Rectangle 251"/>
            <p:cNvSpPr>
              <a:spLocks noChangeArrowheads="1"/>
            </p:cNvSpPr>
            <p:nvPr/>
          </p:nvSpPr>
          <p:spPr bwMode="auto">
            <a:xfrm>
              <a:off x="6105537" y="3555266"/>
              <a:ext cx="13416" cy="8666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11" name="Rectangle 252"/>
            <p:cNvSpPr>
              <a:spLocks noChangeArrowheads="1"/>
            </p:cNvSpPr>
            <p:nvPr/>
          </p:nvSpPr>
          <p:spPr bwMode="auto">
            <a:xfrm>
              <a:off x="6204815" y="4835705"/>
              <a:ext cx="16099" cy="17333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12" name="Rectangle 253"/>
            <p:cNvSpPr>
              <a:spLocks noChangeArrowheads="1"/>
            </p:cNvSpPr>
            <p:nvPr/>
          </p:nvSpPr>
          <p:spPr bwMode="auto">
            <a:xfrm>
              <a:off x="6204815" y="3555266"/>
              <a:ext cx="16099" cy="8666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13" name="Rectangle 254"/>
            <p:cNvSpPr>
              <a:spLocks noChangeArrowheads="1"/>
            </p:cNvSpPr>
            <p:nvPr/>
          </p:nvSpPr>
          <p:spPr bwMode="auto">
            <a:xfrm>
              <a:off x="6285310" y="4835705"/>
              <a:ext cx="13416" cy="17333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14" name="Rectangle 255"/>
            <p:cNvSpPr>
              <a:spLocks noChangeArrowheads="1"/>
            </p:cNvSpPr>
            <p:nvPr/>
          </p:nvSpPr>
          <p:spPr bwMode="auto">
            <a:xfrm>
              <a:off x="6285310" y="3555266"/>
              <a:ext cx="13416" cy="8666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15" name="Rectangle 256"/>
            <p:cNvSpPr>
              <a:spLocks noChangeArrowheads="1"/>
            </p:cNvSpPr>
            <p:nvPr/>
          </p:nvSpPr>
          <p:spPr bwMode="auto">
            <a:xfrm>
              <a:off x="6352390" y="4835705"/>
              <a:ext cx="13416" cy="17333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16" name="Rectangle 257"/>
            <p:cNvSpPr>
              <a:spLocks noChangeArrowheads="1"/>
            </p:cNvSpPr>
            <p:nvPr/>
          </p:nvSpPr>
          <p:spPr bwMode="auto">
            <a:xfrm>
              <a:off x="6352390" y="3555266"/>
              <a:ext cx="13416" cy="8666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17" name="Rectangle 258"/>
            <p:cNvSpPr>
              <a:spLocks noChangeArrowheads="1"/>
            </p:cNvSpPr>
            <p:nvPr/>
          </p:nvSpPr>
          <p:spPr bwMode="auto">
            <a:xfrm>
              <a:off x="6408736" y="4835705"/>
              <a:ext cx="13416" cy="17333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18" name="Rectangle 259"/>
            <p:cNvSpPr>
              <a:spLocks noChangeArrowheads="1"/>
            </p:cNvSpPr>
            <p:nvPr/>
          </p:nvSpPr>
          <p:spPr bwMode="auto">
            <a:xfrm>
              <a:off x="6408736" y="3555266"/>
              <a:ext cx="13416" cy="8666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19" name="Rectangle 260"/>
            <p:cNvSpPr>
              <a:spLocks noChangeArrowheads="1"/>
            </p:cNvSpPr>
            <p:nvPr/>
          </p:nvSpPr>
          <p:spPr bwMode="auto">
            <a:xfrm>
              <a:off x="6454350" y="4835705"/>
              <a:ext cx="13416" cy="17333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20" name="Rectangle 261"/>
            <p:cNvSpPr>
              <a:spLocks noChangeArrowheads="1"/>
            </p:cNvSpPr>
            <p:nvPr/>
          </p:nvSpPr>
          <p:spPr bwMode="auto">
            <a:xfrm>
              <a:off x="6454350" y="3555266"/>
              <a:ext cx="13416" cy="8666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21" name="Rectangle 262"/>
            <p:cNvSpPr>
              <a:spLocks noChangeArrowheads="1"/>
            </p:cNvSpPr>
            <p:nvPr/>
          </p:nvSpPr>
          <p:spPr bwMode="auto">
            <a:xfrm>
              <a:off x="6497281" y="4835705"/>
              <a:ext cx="16099" cy="17333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22" name="Rectangle 263"/>
            <p:cNvSpPr>
              <a:spLocks noChangeArrowheads="1"/>
            </p:cNvSpPr>
            <p:nvPr/>
          </p:nvSpPr>
          <p:spPr bwMode="auto">
            <a:xfrm>
              <a:off x="6497281" y="3555266"/>
              <a:ext cx="16099" cy="8666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23" name="Rectangle 264"/>
            <p:cNvSpPr>
              <a:spLocks noChangeArrowheads="1"/>
            </p:cNvSpPr>
            <p:nvPr/>
          </p:nvSpPr>
          <p:spPr bwMode="auto">
            <a:xfrm>
              <a:off x="6497281" y="4816206"/>
              <a:ext cx="16099" cy="36832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24" name="Rectangle 265"/>
            <p:cNvSpPr>
              <a:spLocks noChangeArrowheads="1"/>
            </p:cNvSpPr>
            <p:nvPr/>
          </p:nvSpPr>
          <p:spPr bwMode="auto">
            <a:xfrm>
              <a:off x="6497281" y="3555266"/>
              <a:ext cx="16099" cy="25999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25" name="Rectangle 266"/>
            <p:cNvSpPr>
              <a:spLocks noChangeArrowheads="1"/>
            </p:cNvSpPr>
            <p:nvPr/>
          </p:nvSpPr>
          <p:spPr bwMode="auto">
            <a:xfrm>
              <a:off x="6399443" y="5015654"/>
              <a:ext cx="21800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10</a:t>
              </a:r>
              <a:endParaRPr kumimoji="0" lang="en-US" sz="6000" b="0" i="0" u="none" strike="noStrike" cap="none" normalizeH="0" baseline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61826" name="Rectangle 267"/>
            <p:cNvSpPr>
              <a:spLocks noChangeArrowheads="1"/>
            </p:cNvSpPr>
            <p:nvPr/>
          </p:nvSpPr>
          <p:spPr bwMode="auto">
            <a:xfrm>
              <a:off x="6606048" y="4967990"/>
              <a:ext cx="10900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0</a:t>
              </a:r>
              <a:endParaRPr kumimoji="0" lang="en-US" sz="6000" b="0" i="0" u="none" strike="noStrike" cap="none" normalizeH="0" baseline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61827" name="Rectangle 268"/>
            <p:cNvSpPr>
              <a:spLocks noChangeArrowheads="1"/>
            </p:cNvSpPr>
            <p:nvPr/>
          </p:nvSpPr>
          <p:spPr bwMode="auto">
            <a:xfrm>
              <a:off x="6792431" y="4835705"/>
              <a:ext cx="13416" cy="17333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28" name="Rectangle 269"/>
            <p:cNvSpPr>
              <a:spLocks noChangeArrowheads="1"/>
            </p:cNvSpPr>
            <p:nvPr/>
          </p:nvSpPr>
          <p:spPr bwMode="auto">
            <a:xfrm>
              <a:off x="6792431" y="3555266"/>
              <a:ext cx="13416" cy="8666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29" name="Rectangle 270"/>
            <p:cNvSpPr>
              <a:spLocks noChangeArrowheads="1"/>
            </p:cNvSpPr>
            <p:nvPr/>
          </p:nvSpPr>
          <p:spPr bwMode="auto">
            <a:xfrm>
              <a:off x="6961471" y="4835705"/>
              <a:ext cx="13416" cy="17333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30" name="Rectangle 271"/>
            <p:cNvSpPr>
              <a:spLocks noChangeArrowheads="1"/>
            </p:cNvSpPr>
            <p:nvPr/>
          </p:nvSpPr>
          <p:spPr bwMode="auto">
            <a:xfrm>
              <a:off x="6961471" y="3555266"/>
              <a:ext cx="13416" cy="8666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31" name="Rectangle 272"/>
            <p:cNvSpPr>
              <a:spLocks noChangeArrowheads="1"/>
            </p:cNvSpPr>
            <p:nvPr/>
          </p:nvSpPr>
          <p:spPr bwMode="auto">
            <a:xfrm>
              <a:off x="7084897" y="4835705"/>
              <a:ext cx="13416" cy="17333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32" name="Rectangle 273"/>
            <p:cNvSpPr>
              <a:spLocks noChangeArrowheads="1"/>
            </p:cNvSpPr>
            <p:nvPr/>
          </p:nvSpPr>
          <p:spPr bwMode="auto">
            <a:xfrm>
              <a:off x="7084897" y="3555266"/>
              <a:ext cx="13416" cy="8666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33" name="Rectangle 274"/>
            <p:cNvSpPr>
              <a:spLocks noChangeArrowheads="1"/>
            </p:cNvSpPr>
            <p:nvPr/>
          </p:nvSpPr>
          <p:spPr bwMode="auto">
            <a:xfrm>
              <a:off x="7186858" y="4835705"/>
              <a:ext cx="13416" cy="17333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34" name="Rectangle 275"/>
            <p:cNvSpPr>
              <a:spLocks noChangeArrowheads="1"/>
            </p:cNvSpPr>
            <p:nvPr/>
          </p:nvSpPr>
          <p:spPr bwMode="auto">
            <a:xfrm>
              <a:off x="7186858" y="3555266"/>
              <a:ext cx="13416" cy="8666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35" name="Rectangle 276"/>
            <p:cNvSpPr>
              <a:spLocks noChangeArrowheads="1"/>
            </p:cNvSpPr>
            <p:nvPr/>
          </p:nvSpPr>
          <p:spPr bwMode="auto">
            <a:xfrm>
              <a:off x="7264670" y="4835705"/>
              <a:ext cx="13416" cy="17333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36" name="Rectangle 277"/>
            <p:cNvSpPr>
              <a:spLocks noChangeArrowheads="1"/>
            </p:cNvSpPr>
            <p:nvPr/>
          </p:nvSpPr>
          <p:spPr bwMode="auto">
            <a:xfrm>
              <a:off x="7264670" y="3555266"/>
              <a:ext cx="13416" cy="8666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37" name="Rectangle 278"/>
            <p:cNvSpPr>
              <a:spLocks noChangeArrowheads="1"/>
            </p:cNvSpPr>
            <p:nvPr/>
          </p:nvSpPr>
          <p:spPr bwMode="auto">
            <a:xfrm>
              <a:off x="7321017" y="4835705"/>
              <a:ext cx="16099" cy="17333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38" name="Rectangle 279"/>
            <p:cNvSpPr>
              <a:spLocks noChangeArrowheads="1"/>
            </p:cNvSpPr>
            <p:nvPr/>
          </p:nvSpPr>
          <p:spPr bwMode="auto">
            <a:xfrm>
              <a:off x="7321017" y="3555266"/>
              <a:ext cx="16099" cy="8666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39" name="Rectangle 280"/>
            <p:cNvSpPr>
              <a:spLocks noChangeArrowheads="1"/>
            </p:cNvSpPr>
            <p:nvPr/>
          </p:nvSpPr>
          <p:spPr bwMode="auto">
            <a:xfrm>
              <a:off x="7377364" y="4835705"/>
              <a:ext cx="16099" cy="17333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40" name="Rectangle 281"/>
            <p:cNvSpPr>
              <a:spLocks noChangeArrowheads="1"/>
            </p:cNvSpPr>
            <p:nvPr/>
          </p:nvSpPr>
          <p:spPr bwMode="auto">
            <a:xfrm>
              <a:off x="7377364" y="3555266"/>
              <a:ext cx="16099" cy="8666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41" name="Rectangle 282"/>
            <p:cNvSpPr>
              <a:spLocks noChangeArrowheads="1"/>
            </p:cNvSpPr>
            <p:nvPr/>
          </p:nvSpPr>
          <p:spPr bwMode="auto">
            <a:xfrm>
              <a:off x="7433710" y="4835705"/>
              <a:ext cx="13416" cy="17333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42" name="Rectangle 283"/>
            <p:cNvSpPr>
              <a:spLocks noChangeArrowheads="1"/>
            </p:cNvSpPr>
            <p:nvPr/>
          </p:nvSpPr>
          <p:spPr bwMode="auto">
            <a:xfrm>
              <a:off x="7433710" y="3555266"/>
              <a:ext cx="13416" cy="8666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43" name="Rectangle 284"/>
            <p:cNvSpPr>
              <a:spLocks noChangeArrowheads="1"/>
            </p:cNvSpPr>
            <p:nvPr/>
          </p:nvSpPr>
          <p:spPr bwMode="auto">
            <a:xfrm>
              <a:off x="7479324" y="4835705"/>
              <a:ext cx="13416" cy="17333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44" name="Rectangle 285"/>
            <p:cNvSpPr>
              <a:spLocks noChangeArrowheads="1"/>
            </p:cNvSpPr>
            <p:nvPr/>
          </p:nvSpPr>
          <p:spPr bwMode="auto">
            <a:xfrm>
              <a:off x="7479324" y="3555266"/>
              <a:ext cx="13416" cy="8666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45" name="Rectangle 286"/>
            <p:cNvSpPr>
              <a:spLocks noChangeArrowheads="1"/>
            </p:cNvSpPr>
            <p:nvPr/>
          </p:nvSpPr>
          <p:spPr bwMode="auto">
            <a:xfrm>
              <a:off x="7479324" y="4816206"/>
              <a:ext cx="13416" cy="36832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46" name="Rectangle 287"/>
            <p:cNvSpPr>
              <a:spLocks noChangeArrowheads="1"/>
            </p:cNvSpPr>
            <p:nvPr/>
          </p:nvSpPr>
          <p:spPr bwMode="auto">
            <a:xfrm>
              <a:off x="7479324" y="3555266"/>
              <a:ext cx="13416" cy="25999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47" name="Rectangle 288"/>
            <p:cNvSpPr>
              <a:spLocks noChangeArrowheads="1"/>
            </p:cNvSpPr>
            <p:nvPr/>
          </p:nvSpPr>
          <p:spPr bwMode="auto">
            <a:xfrm>
              <a:off x="7378803" y="5015654"/>
              <a:ext cx="21800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10</a:t>
              </a:r>
              <a:endParaRPr kumimoji="0" lang="en-US" sz="6000" b="0" i="0" u="none" strike="noStrike" cap="none" normalizeH="0" baseline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61848" name="Rectangle 289"/>
            <p:cNvSpPr>
              <a:spLocks noChangeArrowheads="1"/>
            </p:cNvSpPr>
            <p:nvPr/>
          </p:nvSpPr>
          <p:spPr bwMode="auto">
            <a:xfrm>
              <a:off x="7585408" y="4967990"/>
              <a:ext cx="8015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1</a:t>
              </a:r>
              <a:endParaRPr kumimoji="0" lang="en-US" sz="6000" b="0" i="0" u="none" strike="noStrike" cap="none" normalizeH="0" baseline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61849" name="Rectangle 290"/>
            <p:cNvSpPr>
              <a:spLocks noChangeArrowheads="1"/>
            </p:cNvSpPr>
            <p:nvPr/>
          </p:nvSpPr>
          <p:spPr bwMode="auto">
            <a:xfrm>
              <a:off x="7771791" y="4835705"/>
              <a:ext cx="16099" cy="17333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50" name="Rectangle 291"/>
            <p:cNvSpPr>
              <a:spLocks noChangeArrowheads="1"/>
            </p:cNvSpPr>
            <p:nvPr/>
          </p:nvSpPr>
          <p:spPr bwMode="auto">
            <a:xfrm>
              <a:off x="7771791" y="3555266"/>
              <a:ext cx="16099" cy="8666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51" name="Rectangle 292"/>
            <p:cNvSpPr>
              <a:spLocks noChangeArrowheads="1"/>
            </p:cNvSpPr>
            <p:nvPr/>
          </p:nvSpPr>
          <p:spPr bwMode="auto">
            <a:xfrm>
              <a:off x="7940831" y="4835705"/>
              <a:ext cx="13416" cy="17333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52" name="Rectangle 293"/>
            <p:cNvSpPr>
              <a:spLocks noChangeArrowheads="1"/>
            </p:cNvSpPr>
            <p:nvPr/>
          </p:nvSpPr>
          <p:spPr bwMode="auto">
            <a:xfrm>
              <a:off x="7940831" y="3555266"/>
              <a:ext cx="13416" cy="8666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53" name="Rectangle 294"/>
            <p:cNvSpPr>
              <a:spLocks noChangeArrowheads="1"/>
            </p:cNvSpPr>
            <p:nvPr/>
          </p:nvSpPr>
          <p:spPr bwMode="auto">
            <a:xfrm>
              <a:off x="8064257" y="4835705"/>
              <a:ext cx="16099" cy="17333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54" name="Rectangle 295"/>
            <p:cNvSpPr>
              <a:spLocks noChangeArrowheads="1"/>
            </p:cNvSpPr>
            <p:nvPr/>
          </p:nvSpPr>
          <p:spPr bwMode="auto">
            <a:xfrm>
              <a:off x="8064257" y="3555266"/>
              <a:ext cx="16099" cy="8666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55" name="Rectangle 296"/>
            <p:cNvSpPr>
              <a:spLocks noChangeArrowheads="1"/>
            </p:cNvSpPr>
            <p:nvPr/>
          </p:nvSpPr>
          <p:spPr bwMode="auto">
            <a:xfrm>
              <a:off x="8155485" y="4835705"/>
              <a:ext cx="13416" cy="17333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56" name="Rectangle 297"/>
            <p:cNvSpPr>
              <a:spLocks noChangeArrowheads="1"/>
            </p:cNvSpPr>
            <p:nvPr/>
          </p:nvSpPr>
          <p:spPr bwMode="auto">
            <a:xfrm>
              <a:off x="8155485" y="3555266"/>
              <a:ext cx="13416" cy="8666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57" name="Rectangle 298"/>
            <p:cNvSpPr>
              <a:spLocks noChangeArrowheads="1"/>
            </p:cNvSpPr>
            <p:nvPr/>
          </p:nvSpPr>
          <p:spPr bwMode="auto">
            <a:xfrm>
              <a:off x="8233298" y="4835705"/>
              <a:ext cx="16099" cy="17333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58" name="Rectangle 299"/>
            <p:cNvSpPr>
              <a:spLocks noChangeArrowheads="1"/>
            </p:cNvSpPr>
            <p:nvPr/>
          </p:nvSpPr>
          <p:spPr bwMode="auto">
            <a:xfrm>
              <a:off x="8233298" y="3555266"/>
              <a:ext cx="16099" cy="8666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59" name="Rectangle 300"/>
            <p:cNvSpPr>
              <a:spLocks noChangeArrowheads="1"/>
            </p:cNvSpPr>
            <p:nvPr/>
          </p:nvSpPr>
          <p:spPr bwMode="auto">
            <a:xfrm>
              <a:off x="8300377" y="4835705"/>
              <a:ext cx="16099" cy="17333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60" name="Rectangle 301"/>
            <p:cNvSpPr>
              <a:spLocks noChangeArrowheads="1"/>
            </p:cNvSpPr>
            <p:nvPr/>
          </p:nvSpPr>
          <p:spPr bwMode="auto">
            <a:xfrm>
              <a:off x="8300377" y="3555266"/>
              <a:ext cx="16099" cy="8666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61" name="Rectangle 302"/>
            <p:cNvSpPr>
              <a:spLocks noChangeArrowheads="1"/>
            </p:cNvSpPr>
            <p:nvPr/>
          </p:nvSpPr>
          <p:spPr bwMode="auto">
            <a:xfrm>
              <a:off x="8359407" y="4835705"/>
              <a:ext cx="13416" cy="17333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62" name="Rectangle 303"/>
            <p:cNvSpPr>
              <a:spLocks noChangeArrowheads="1"/>
            </p:cNvSpPr>
            <p:nvPr/>
          </p:nvSpPr>
          <p:spPr bwMode="auto">
            <a:xfrm>
              <a:off x="8359407" y="3555266"/>
              <a:ext cx="13416" cy="8666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63" name="Rectangle 304"/>
            <p:cNvSpPr>
              <a:spLocks noChangeArrowheads="1"/>
            </p:cNvSpPr>
            <p:nvPr/>
          </p:nvSpPr>
          <p:spPr bwMode="auto">
            <a:xfrm>
              <a:off x="8415754" y="4835705"/>
              <a:ext cx="13416" cy="17333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64" name="Rectangle 305"/>
            <p:cNvSpPr>
              <a:spLocks noChangeArrowheads="1"/>
            </p:cNvSpPr>
            <p:nvPr/>
          </p:nvSpPr>
          <p:spPr bwMode="auto">
            <a:xfrm>
              <a:off x="8415754" y="3555266"/>
              <a:ext cx="13416" cy="8666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65" name="Rectangle 306"/>
            <p:cNvSpPr>
              <a:spLocks noChangeArrowheads="1"/>
            </p:cNvSpPr>
            <p:nvPr/>
          </p:nvSpPr>
          <p:spPr bwMode="auto">
            <a:xfrm>
              <a:off x="8458685" y="4835705"/>
              <a:ext cx="16099" cy="17333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66" name="Rectangle 307"/>
            <p:cNvSpPr>
              <a:spLocks noChangeArrowheads="1"/>
            </p:cNvSpPr>
            <p:nvPr/>
          </p:nvSpPr>
          <p:spPr bwMode="auto">
            <a:xfrm>
              <a:off x="8458685" y="3555266"/>
              <a:ext cx="16099" cy="8666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67" name="Rectangle 308"/>
            <p:cNvSpPr>
              <a:spLocks noChangeArrowheads="1"/>
            </p:cNvSpPr>
            <p:nvPr/>
          </p:nvSpPr>
          <p:spPr bwMode="auto">
            <a:xfrm>
              <a:off x="8458685" y="4816206"/>
              <a:ext cx="16099" cy="36832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68" name="Rectangle 309"/>
            <p:cNvSpPr>
              <a:spLocks noChangeArrowheads="1"/>
            </p:cNvSpPr>
            <p:nvPr/>
          </p:nvSpPr>
          <p:spPr bwMode="auto">
            <a:xfrm>
              <a:off x="8458685" y="3555266"/>
              <a:ext cx="16099" cy="25999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69" name="Rectangle 310"/>
            <p:cNvSpPr>
              <a:spLocks noChangeArrowheads="1"/>
            </p:cNvSpPr>
            <p:nvPr/>
          </p:nvSpPr>
          <p:spPr bwMode="auto">
            <a:xfrm>
              <a:off x="8360846" y="5015654"/>
              <a:ext cx="21800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10</a:t>
              </a:r>
              <a:endParaRPr kumimoji="0" lang="en-US" sz="6000" b="0" i="0" u="none" strike="noStrike" cap="none" normalizeH="0" baseline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61870" name="Rectangle 311"/>
            <p:cNvSpPr>
              <a:spLocks noChangeArrowheads="1"/>
            </p:cNvSpPr>
            <p:nvPr/>
          </p:nvSpPr>
          <p:spPr bwMode="auto">
            <a:xfrm>
              <a:off x="8567451" y="4967990"/>
              <a:ext cx="10900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2</a:t>
              </a:r>
              <a:endParaRPr kumimoji="0" lang="en-US" sz="6000" b="0" i="0" u="none" strike="noStrike" cap="none" normalizeH="0" baseline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61871" name="Rectangle 312"/>
            <p:cNvSpPr>
              <a:spLocks noChangeArrowheads="1"/>
            </p:cNvSpPr>
            <p:nvPr/>
          </p:nvSpPr>
          <p:spPr bwMode="auto">
            <a:xfrm>
              <a:off x="4546611" y="4757709"/>
              <a:ext cx="42931" cy="10833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72" name="Rectangle 313"/>
            <p:cNvSpPr>
              <a:spLocks noChangeArrowheads="1"/>
            </p:cNvSpPr>
            <p:nvPr/>
          </p:nvSpPr>
          <p:spPr bwMode="auto">
            <a:xfrm>
              <a:off x="8421120" y="4757709"/>
              <a:ext cx="45614" cy="10833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73" name="Rectangle 314"/>
            <p:cNvSpPr>
              <a:spLocks noChangeArrowheads="1"/>
            </p:cNvSpPr>
            <p:nvPr/>
          </p:nvSpPr>
          <p:spPr bwMode="auto">
            <a:xfrm>
              <a:off x="3962497" y="4779498"/>
              <a:ext cx="8496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-</a:t>
              </a:r>
              <a:endParaRPr kumimoji="0" lang="en-US" sz="6000" b="0" i="0" u="none" strike="noStrike" cap="none" normalizeH="0" baseline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61874" name="Rectangle 315"/>
            <p:cNvSpPr>
              <a:spLocks noChangeArrowheads="1"/>
            </p:cNvSpPr>
            <p:nvPr/>
          </p:nvSpPr>
          <p:spPr bwMode="auto">
            <a:xfrm>
              <a:off x="4013477" y="4779498"/>
              <a:ext cx="375103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270</a:t>
              </a:r>
              <a:endParaRPr kumimoji="0" lang="en-US" sz="6000" b="0" i="0" u="none" strike="noStrike" cap="none" normalizeH="0" baseline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61875" name="Rectangle 316"/>
            <p:cNvSpPr>
              <a:spLocks noChangeArrowheads="1"/>
            </p:cNvSpPr>
            <p:nvPr/>
          </p:nvSpPr>
          <p:spPr bwMode="auto">
            <a:xfrm>
              <a:off x="4546611" y="4382893"/>
              <a:ext cx="42931" cy="12999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76" name="Rectangle 317"/>
            <p:cNvSpPr>
              <a:spLocks noChangeArrowheads="1"/>
            </p:cNvSpPr>
            <p:nvPr/>
          </p:nvSpPr>
          <p:spPr bwMode="auto">
            <a:xfrm>
              <a:off x="8421120" y="4382893"/>
              <a:ext cx="45614" cy="12999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77" name="Rectangle 318"/>
            <p:cNvSpPr>
              <a:spLocks noChangeArrowheads="1"/>
            </p:cNvSpPr>
            <p:nvPr/>
          </p:nvSpPr>
          <p:spPr bwMode="auto">
            <a:xfrm>
              <a:off x="3962497" y="4406849"/>
              <a:ext cx="8496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-</a:t>
              </a:r>
              <a:endParaRPr kumimoji="0" lang="en-US" sz="6000" b="0" i="0" u="none" strike="noStrike" cap="none" normalizeH="0" baseline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61878" name="Rectangle 319"/>
            <p:cNvSpPr>
              <a:spLocks noChangeArrowheads="1"/>
            </p:cNvSpPr>
            <p:nvPr/>
          </p:nvSpPr>
          <p:spPr bwMode="auto">
            <a:xfrm>
              <a:off x="4013477" y="4406849"/>
              <a:ext cx="343043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180</a:t>
              </a:r>
              <a:endParaRPr kumimoji="0" lang="en-US" sz="6000" b="0" i="0" u="none" strike="noStrike" cap="none" normalizeH="0" baseline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61879" name="Rectangle 320"/>
            <p:cNvSpPr>
              <a:spLocks noChangeArrowheads="1"/>
            </p:cNvSpPr>
            <p:nvPr/>
          </p:nvSpPr>
          <p:spPr bwMode="auto">
            <a:xfrm>
              <a:off x="4546611" y="4003744"/>
              <a:ext cx="42931" cy="10833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80" name="Rectangle 321"/>
            <p:cNvSpPr>
              <a:spLocks noChangeArrowheads="1"/>
            </p:cNvSpPr>
            <p:nvPr/>
          </p:nvSpPr>
          <p:spPr bwMode="auto">
            <a:xfrm>
              <a:off x="8421120" y="4003744"/>
              <a:ext cx="45614" cy="10833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81" name="Rectangle 322"/>
            <p:cNvSpPr>
              <a:spLocks noChangeArrowheads="1"/>
            </p:cNvSpPr>
            <p:nvPr/>
          </p:nvSpPr>
          <p:spPr bwMode="auto">
            <a:xfrm>
              <a:off x="4040309" y="4025534"/>
              <a:ext cx="8496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-</a:t>
              </a:r>
              <a:endParaRPr kumimoji="0" lang="en-US" sz="6000" b="0" i="0" u="none" strike="noStrike" cap="none" normalizeH="0" baseline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61882" name="Rectangle 323"/>
            <p:cNvSpPr>
              <a:spLocks noChangeArrowheads="1"/>
            </p:cNvSpPr>
            <p:nvPr/>
          </p:nvSpPr>
          <p:spPr bwMode="auto">
            <a:xfrm>
              <a:off x="4091290" y="4025534"/>
              <a:ext cx="25006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90</a:t>
              </a:r>
              <a:endParaRPr kumimoji="0" lang="en-US" sz="6000" b="0" i="0" u="none" strike="noStrike" cap="none" normalizeH="0" baseline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61883" name="Rectangle 324"/>
            <p:cNvSpPr>
              <a:spLocks noChangeArrowheads="1"/>
            </p:cNvSpPr>
            <p:nvPr/>
          </p:nvSpPr>
          <p:spPr bwMode="auto">
            <a:xfrm>
              <a:off x="4546611" y="3631095"/>
              <a:ext cx="42931" cy="10833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84" name="Rectangle 325"/>
            <p:cNvSpPr>
              <a:spLocks noChangeArrowheads="1"/>
            </p:cNvSpPr>
            <p:nvPr/>
          </p:nvSpPr>
          <p:spPr bwMode="auto">
            <a:xfrm>
              <a:off x="8421120" y="3631095"/>
              <a:ext cx="45614" cy="10833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85" name="Rectangle 326"/>
            <p:cNvSpPr>
              <a:spLocks noChangeArrowheads="1"/>
            </p:cNvSpPr>
            <p:nvPr/>
          </p:nvSpPr>
          <p:spPr bwMode="auto">
            <a:xfrm>
              <a:off x="4163735" y="3652885"/>
              <a:ext cx="12503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0</a:t>
              </a:r>
              <a:endParaRPr kumimoji="0" lang="en-US" sz="6000" b="0" i="0" u="none" strike="noStrike" cap="none" normalizeH="0" baseline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61886" name="Rectangle 327"/>
            <p:cNvSpPr>
              <a:spLocks noChangeArrowheads="1"/>
            </p:cNvSpPr>
            <p:nvPr/>
          </p:nvSpPr>
          <p:spPr bwMode="auto">
            <a:xfrm>
              <a:off x="4546611" y="3548766"/>
              <a:ext cx="3920123" cy="10833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87" name="Rectangle 328"/>
            <p:cNvSpPr>
              <a:spLocks noChangeArrowheads="1"/>
            </p:cNvSpPr>
            <p:nvPr/>
          </p:nvSpPr>
          <p:spPr bwMode="auto">
            <a:xfrm>
              <a:off x="4546611" y="4846538"/>
              <a:ext cx="3920123" cy="12999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88" name="Rectangle 329"/>
            <p:cNvSpPr>
              <a:spLocks noChangeArrowheads="1"/>
            </p:cNvSpPr>
            <p:nvPr/>
          </p:nvSpPr>
          <p:spPr bwMode="auto">
            <a:xfrm>
              <a:off x="8458685" y="3555266"/>
              <a:ext cx="16099" cy="1297772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89" name="Rectangle 330"/>
            <p:cNvSpPr>
              <a:spLocks noChangeArrowheads="1"/>
            </p:cNvSpPr>
            <p:nvPr/>
          </p:nvSpPr>
          <p:spPr bwMode="auto">
            <a:xfrm>
              <a:off x="4538561" y="3555266"/>
              <a:ext cx="13416" cy="1297772"/>
            </a:xfrm>
            <a:prstGeom prst="rect">
              <a:avLst/>
            </a:prstGeom>
            <a:noFill/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90" name="Freeform 331"/>
            <p:cNvSpPr>
              <a:spLocks/>
            </p:cNvSpPr>
            <p:nvPr/>
          </p:nvSpPr>
          <p:spPr bwMode="auto">
            <a:xfrm>
              <a:off x="4546611" y="3628929"/>
              <a:ext cx="3920123" cy="1143946"/>
            </a:xfrm>
            <a:custGeom>
              <a:avLst/>
              <a:gdLst>
                <a:gd name="T0" fmla="*/ 0 w 17400"/>
                <a:gd name="T1" fmla="*/ 0 h 6304"/>
                <a:gd name="T2" fmla="*/ 3700 w 17400"/>
                <a:gd name="T3" fmla="*/ 0 h 6304"/>
                <a:gd name="T4" fmla="*/ 3752 w 17400"/>
                <a:gd name="T5" fmla="*/ 52 h 6304"/>
                <a:gd name="T6" fmla="*/ 3752 w 17400"/>
                <a:gd name="T7" fmla="*/ 2102 h 6304"/>
                <a:gd name="T8" fmla="*/ 3700 w 17400"/>
                <a:gd name="T9" fmla="*/ 2050 h 6304"/>
                <a:gd name="T10" fmla="*/ 6950 w 17400"/>
                <a:gd name="T11" fmla="*/ 2050 h 6304"/>
                <a:gd name="T12" fmla="*/ 7002 w 17400"/>
                <a:gd name="T13" fmla="*/ 2102 h 6304"/>
                <a:gd name="T14" fmla="*/ 7002 w 17400"/>
                <a:gd name="T15" fmla="*/ 4202 h 6304"/>
                <a:gd name="T16" fmla="*/ 6950 w 17400"/>
                <a:gd name="T17" fmla="*/ 4150 h 6304"/>
                <a:gd name="T18" fmla="*/ 10750 w 17400"/>
                <a:gd name="T19" fmla="*/ 4150 h 6304"/>
                <a:gd name="T20" fmla="*/ 10698 w 17400"/>
                <a:gd name="T21" fmla="*/ 4202 h 6304"/>
                <a:gd name="T22" fmla="*/ 10698 w 17400"/>
                <a:gd name="T23" fmla="*/ 2102 h 6304"/>
                <a:gd name="T24" fmla="*/ 10750 w 17400"/>
                <a:gd name="T25" fmla="*/ 2050 h 6304"/>
                <a:gd name="T26" fmla="*/ 14350 w 17400"/>
                <a:gd name="T27" fmla="*/ 2050 h 6304"/>
                <a:gd name="T28" fmla="*/ 14402 w 17400"/>
                <a:gd name="T29" fmla="*/ 2102 h 6304"/>
                <a:gd name="T30" fmla="*/ 14402 w 17400"/>
                <a:gd name="T31" fmla="*/ 6252 h 6304"/>
                <a:gd name="T32" fmla="*/ 14350 w 17400"/>
                <a:gd name="T33" fmla="*/ 6200 h 6304"/>
                <a:gd name="T34" fmla="*/ 17400 w 17400"/>
                <a:gd name="T35" fmla="*/ 6200 h 6304"/>
                <a:gd name="T36" fmla="*/ 17400 w 17400"/>
                <a:gd name="T37" fmla="*/ 6304 h 6304"/>
                <a:gd name="T38" fmla="*/ 14350 w 17400"/>
                <a:gd name="T39" fmla="*/ 6304 h 6304"/>
                <a:gd name="T40" fmla="*/ 14298 w 17400"/>
                <a:gd name="T41" fmla="*/ 6252 h 6304"/>
                <a:gd name="T42" fmla="*/ 14298 w 17400"/>
                <a:gd name="T43" fmla="*/ 2102 h 6304"/>
                <a:gd name="T44" fmla="*/ 14350 w 17400"/>
                <a:gd name="T45" fmla="*/ 2154 h 6304"/>
                <a:gd name="T46" fmla="*/ 10750 w 17400"/>
                <a:gd name="T47" fmla="*/ 2154 h 6304"/>
                <a:gd name="T48" fmla="*/ 10802 w 17400"/>
                <a:gd name="T49" fmla="*/ 2102 h 6304"/>
                <a:gd name="T50" fmla="*/ 10802 w 17400"/>
                <a:gd name="T51" fmla="*/ 4202 h 6304"/>
                <a:gd name="T52" fmla="*/ 10750 w 17400"/>
                <a:gd name="T53" fmla="*/ 4254 h 6304"/>
                <a:gd name="T54" fmla="*/ 6950 w 17400"/>
                <a:gd name="T55" fmla="*/ 4254 h 6304"/>
                <a:gd name="T56" fmla="*/ 6898 w 17400"/>
                <a:gd name="T57" fmla="*/ 4202 h 6304"/>
                <a:gd name="T58" fmla="*/ 6898 w 17400"/>
                <a:gd name="T59" fmla="*/ 2102 h 6304"/>
                <a:gd name="T60" fmla="*/ 6950 w 17400"/>
                <a:gd name="T61" fmla="*/ 2154 h 6304"/>
                <a:gd name="T62" fmla="*/ 3700 w 17400"/>
                <a:gd name="T63" fmla="*/ 2154 h 6304"/>
                <a:gd name="T64" fmla="*/ 3648 w 17400"/>
                <a:gd name="T65" fmla="*/ 2102 h 6304"/>
                <a:gd name="T66" fmla="*/ 3648 w 17400"/>
                <a:gd name="T67" fmla="*/ 52 h 6304"/>
                <a:gd name="T68" fmla="*/ 3700 w 17400"/>
                <a:gd name="T69" fmla="*/ 104 h 6304"/>
                <a:gd name="T70" fmla="*/ 0 w 17400"/>
                <a:gd name="T71" fmla="*/ 104 h 6304"/>
                <a:gd name="T72" fmla="*/ 0 w 17400"/>
                <a:gd name="T73" fmla="*/ 0 h 6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7400" h="6304">
                  <a:moveTo>
                    <a:pt x="0" y="0"/>
                  </a:moveTo>
                  <a:lnTo>
                    <a:pt x="3700" y="0"/>
                  </a:lnTo>
                  <a:cubicBezTo>
                    <a:pt x="3729" y="0"/>
                    <a:pt x="3752" y="24"/>
                    <a:pt x="3752" y="52"/>
                  </a:cubicBezTo>
                  <a:lnTo>
                    <a:pt x="3752" y="2102"/>
                  </a:lnTo>
                  <a:lnTo>
                    <a:pt x="3700" y="2050"/>
                  </a:lnTo>
                  <a:lnTo>
                    <a:pt x="6950" y="2050"/>
                  </a:lnTo>
                  <a:cubicBezTo>
                    <a:pt x="6979" y="2050"/>
                    <a:pt x="7002" y="2074"/>
                    <a:pt x="7002" y="2102"/>
                  </a:cubicBezTo>
                  <a:lnTo>
                    <a:pt x="7002" y="4202"/>
                  </a:lnTo>
                  <a:lnTo>
                    <a:pt x="6950" y="4150"/>
                  </a:lnTo>
                  <a:lnTo>
                    <a:pt x="10750" y="4150"/>
                  </a:lnTo>
                  <a:lnTo>
                    <a:pt x="10698" y="4202"/>
                  </a:lnTo>
                  <a:lnTo>
                    <a:pt x="10698" y="2102"/>
                  </a:lnTo>
                  <a:cubicBezTo>
                    <a:pt x="10698" y="2074"/>
                    <a:pt x="10722" y="2050"/>
                    <a:pt x="10750" y="2050"/>
                  </a:cubicBezTo>
                  <a:lnTo>
                    <a:pt x="14350" y="2050"/>
                  </a:lnTo>
                  <a:cubicBezTo>
                    <a:pt x="14379" y="2050"/>
                    <a:pt x="14402" y="2074"/>
                    <a:pt x="14402" y="2102"/>
                  </a:cubicBezTo>
                  <a:lnTo>
                    <a:pt x="14402" y="6252"/>
                  </a:lnTo>
                  <a:lnTo>
                    <a:pt x="14350" y="6200"/>
                  </a:lnTo>
                  <a:lnTo>
                    <a:pt x="17400" y="6200"/>
                  </a:lnTo>
                  <a:lnTo>
                    <a:pt x="17400" y="6304"/>
                  </a:lnTo>
                  <a:lnTo>
                    <a:pt x="14350" y="6304"/>
                  </a:lnTo>
                  <a:cubicBezTo>
                    <a:pt x="14322" y="6304"/>
                    <a:pt x="14298" y="6281"/>
                    <a:pt x="14298" y="6252"/>
                  </a:cubicBezTo>
                  <a:lnTo>
                    <a:pt x="14298" y="2102"/>
                  </a:lnTo>
                  <a:lnTo>
                    <a:pt x="14350" y="2154"/>
                  </a:lnTo>
                  <a:lnTo>
                    <a:pt x="10750" y="2154"/>
                  </a:lnTo>
                  <a:lnTo>
                    <a:pt x="10802" y="2102"/>
                  </a:lnTo>
                  <a:lnTo>
                    <a:pt x="10802" y="4202"/>
                  </a:lnTo>
                  <a:cubicBezTo>
                    <a:pt x="10802" y="4231"/>
                    <a:pt x="10779" y="4254"/>
                    <a:pt x="10750" y="4254"/>
                  </a:cubicBezTo>
                  <a:lnTo>
                    <a:pt x="6950" y="4254"/>
                  </a:lnTo>
                  <a:cubicBezTo>
                    <a:pt x="6922" y="4254"/>
                    <a:pt x="6898" y="4231"/>
                    <a:pt x="6898" y="4202"/>
                  </a:cubicBezTo>
                  <a:lnTo>
                    <a:pt x="6898" y="2102"/>
                  </a:lnTo>
                  <a:lnTo>
                    <a:pt x="6950" y="2154"/>
                  </a:lnTo>
                  <a:lnTo>
                    <a:pt x="3700" y="2154"/>
                  </a:lnTo>
                  <a:cubicBezTo>
                    <a:pt x="3672" y="2154"/>
                    <a:pt x="3648" y="2131"/>
                    <a:pt x="3648" y="2102"/>
                  </a:cubicBezTo>
                  <a:lnTo>
                    <a:pt x="3648" y="52"/>
                  </a:lnTo>
                  <a:lnTo>
                    <a:pt x="3700" y="104"/>
                  </a:lnTo>
                  <a:lnTo>
                    <a:pt x="0" y="1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33CC"/>
            </a:solidFill>
            <a:ln w="0" cap="flat">
              <a:solidFill>
                <a:srgbClr val="FF33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95" name="Freeform 336"/>
            <p:cNvSpPr>
              <a:spLocks/>
            </p:cNvSpPr>
            <p:nvPr/>
          </p:nvSpPr>
          <p:spPr bwMode="auto">
            <a:xfrm>
              <a:off x="4635156" y="3674427"/>
              <a:ext cx="3743034" cy="1070283"/>
            </a:xfrm>
            <a:custGeom>
              <a:avLst/>
              <a:gdLst>
                <a:gd name="T0" fmla="*/ 715 w 16615"/>
                <a:gd name="T1" fmla="*/ 100 h 5903"/>
                <a:gd name="T2" fmla="*/ 1772 w 16615"/>
                <a:gd name="T3" fmla="*/ 351 h 5903"/>
                <a:gd name="T4" fmla="*/ 2828 w 16615"/>
                <a:gd name="T5" fmla="*/ 754 h 5903"/>
                <a:gd name="T6" fmla="*/ 3878 w 16615"/>
                <a:gd name="T7" fmla="*/ 1254 h 5903"/>
                <a:gd name="T8" fmla="*/ 4633 w 16615"/>
                <a:gd name="T9" fmla="*/ 1606 h 5903"/>
                <a:gd name="T10" fmla="*/ 5678 w 16615"/>
                <a:gd name="T11" fmla="*/ 2054 h 5903"/>
                <a:gd name="T12" fmla="*/ 6372 w 16615"/>
                <a:gd name="T13" fmla="*/ 2351 h 5903"/>
                <a:gd name="T14" fmla="*/ 7422 w 16615"/>
                <a:gd name="T15" fmla="*/ 2751 h 5903"/>
                <a:gd name="T16" fmla="*/ 8107 w 16615"/>
                <a:gd name="T17" fmla="*/ 2899 h 5903"/>
                <a:gd name="T18" fmla="*/ 8865 w 16615"/>
                <a:gd name="T19" fmla="*/ 2950 h 5903"/>
                <a:gd name="T20" fmla="*/ 9207 w 16615"/>
                <a:gd name="T21" fmla="*/ 2899 h 5903"/>
                <a:gd name="T22" fmla="*/ 9900 w 16615"/>
                <a:gd name="T23" fmla="*/ 2850 h 5903"/>
                <a:gd name="T24" fmla="*/ 10950 w 16615"/>
                <a:gd name="T25" fmla="*/ 2650 h 5903"/>
                <a:gd name="T26" fmla="*/ 11657 w 16615"/>
                <a:gd name="T27" fmla="*/ 2599 h 5903"/>
                <a:gd name="T28" fmla="*/ 12015 w 16615"/>
                <a:gd name="T29" fmla="*/ 2550 h 5903"/>
                <a:gd name="T30" fmla="*/ 12778 w 16615"/>
                <a:gd name="T31" fmla="*/ 2654 h 5903"/>
                <a:gd name="T32" fmla="*/ 13494 w 16615"/>
                <a:gd name="T33" fmla="*/ 3165 h 5903"/>
                <a:gd name="T34" fmla="*/ 13855 w 16615"/>
                <a:gd name="T35" fmla="*/ 3731 h 5903"/>
                <a:gd name="T36" fmla="*/ 14551 w 16615"/>
                <a:gd name="T37" fmla="*/ 5074 h 5903"/>
                <a:gd name="T38" fmla="*/ 14883 w 16615"/>
                <a:gd name="T39" fmla="*/ 5356 h 5903"/>
                <a:gd name="T40" fmla="*/ 15572 w 16615"/>
                <a:gd name="T41" fmla="*/ 5651 h 5903"/>
                <a:gd name="T42" fmla="*/ 16615 w 16615"/>
                <a:gd name="T43" fmla="*/ 5800 h 5903"/>
                <a:gd name="T44" fmla="*/ 15900 w 16615"/>
                <a:gd name="T45" fmla="*/ 5803 h 5903"/>
                <a:gd name="T46" fmla="*/ 15182 w 16615"/>
                <a:gd name="T47" fmla="*/ 5647 h 5903"/>
                <a:gd name="T48" fmla="*/ 14474 w 16615"/>
                <a:gd name="T49" fmla="*/ 5141 h 5903"/>
                <a:gd name="T50" fmla="*/ 14110 w 16615"/>
                <a:gd name="T51" fmla="*/ 4572 h 5903"/>
                <a:gd name="T52" fmla="*/ 13414 w 16615"/>
                <a:gd name="T53" fmla="*/ 3229 h 5903"/>
                <a:gd name="T54" fmla="*/ 13087 w 16615"/>
                <a:gd name="T55" fmla="*/ 2899 h 5903"/>
                <a:gd name="T56" fmla="*/ 12350 w 16615"/>
                <a:gd name="T57" fmla="*/ 2703 h 5903"/>
                <a:gd name="T58" fmla="*/ 11665 w 16615"/>
                <a:gd name="T59" fmla="*/ 2703 h 5903"/>
                <a:gd name="T60" fmla="*/ 11315 w 16615"/>
                <a:gd name="T61" fmla="*/ 2703 h 5903"/>
                <a:gd name="T62" fmla="*/ 10265 w 16615"/>
                <a:gd name="T63" fmla="*/ 2903 h 5903"/>
                <a:gd name="T64" fmla="*/ 9557 w 16615"/>
                <a:gd name="T65" fmla="*/ 3003 h 5903"/>
                <a:gd name="T66" fmla="*/ 8865 w 16615"/>
                <a:gd name="T67" fmla="*/ 3053 h 5903"/>
                <a:gd name="T68" fmla="*/ 8507 w 16615"/>
                <a:gd name="T69" fmla="*/ 3003 h 5903"/>
                <a:gd name="T70" fmla="*/ 7743 w 16615"/>
                <a:gd name="T71" fmla="*/ 2951 h 5903"/>
                <a:gd name="T72" fmla="*/ 6687 w 16615"/>
                <a:gd name="T73" fmla="*/ 2599 h 5903"/>
                <a:gd name="T74" fmla="*/ 5982 w 16615"/>
                <a:gd name="T75" fmla="*/ 2347 h 5903"/>
                <a:gd name="T76" fmla="*/ 4937 w 16615"/>
                <a:gd name="T77" fmla="*/ 1849 h 5903"/>
                <a:gd name="T78" fmla="*/ 4239 w 16615"/>
                <a:gd name="T79" fmla="*/ 1500 h 5903"/>
                <a:gd name="T80" fmla="*/ 3137 w 16615"/>
                <a:gd name="T81" fmla="*/ 999 h 5903"/>
                <a:gd name="T82" fmla="*/ 2087 w 16615"/>
                <a:gd name="T83" fmla="*/ 599 h 5903"/>
                <a:gd name="T84" fmla="*/ 1043 w 16615"/>
                <a:gd name="T85" fmla="*/ 301 h 5903"/>
                <a:gd name="T86" fmla="*/ 0 w 16615"/>
                <a:gd name="T87" fmla="*/ 103 h 5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6615" h="5903">
                  <a:moveTo>
                    <a:pt x="15" y="0"/>
                  </a:moveTo>
                  <a:lnTo>
                    <a:pt x="365" y="50"/>
                  </a:lnTo>
                  <a:lnTo>
                    <a:pt x="715" y="100"/>
                  </a:lnTo>
                  <a:lnTo>
                    <a:pt x="1072" y="201"/>
                  </a:lnTo>
                  <a:lnTo>
                    <a:pt x="1415" y="250"/>
                  </a:lnTo>
                  <a:lnTo>
                    <a:pt x="1772" y="351"/>
                  </a:lnTo>
                  <a:lnTo>
                    <a:pt x="2128" y="504"/>
                  </a:lnTo>
                  <a:lnTo>
                    <a:pt x="2472" y="601"/>
                  </a:lnTo>
                  <a:lnTo>
                    <a:pt x="2828" y="754"/>
                  </a:lnTo>
                  <a:lnTo>
                    <a:pt x="3178" y="904"/>
                  </a:lnTo>
                  <a:lnTo>
                    <a:pt x="3533" y="1106"/>
                  </a:lnTo>
                  <a:lnTo>
                    <a:pt x="3878" y="1254"/>
                  </a:lnTo>
                  <a:lnTo>
                    <a:pt x="4276" y="1403"/>
                  </a:lnTo>
                  <a:cubicBezTo>
                    <a:pt x="4278" y="1404"/>
                    <a:pt x="4281" y="1405"/>
                    <a:pt x="4283" y="1406"/>
                  </a:cubicBezTo>
                  <a:lnTo>
                    <a:pt x="4633" y="1606"/>
                  </a:lnTo>
                  <a:lnTo>
                    <a:pt x="4978" y="1754"/>
                  </a:lnTo>
                  <a:lnTo>
                    <a:pt x="5328" y="1904"/>
                  </a:lnTo>
                  <a:lnTo>
                    <a:pt x="5678" y="2054"/>
                  </a:lnTo>
                  <a:lnTo>
                    <a:pt x="6033" y="2256"/>
                  </a:lnTo>
                  <a:lnTo>
                    <a:pt x="6022" y="2251"/>
                  </a:lnTo>
                  <a:lnTo>
                    <a:pt x="6372" y="2351"/>
                  </a:lnTo>
                  <a:lnTo>
                    <a:pt x="6728" y="2504"/>
                  </a:lnTo>
                  <a:lnTo>
                    <a:pt x="7078" y="2654"/>
                  </a:lnTo>
                  <a:lnTo>
                    <a:pt x="7422" y="2751"/>
                  </a:lnTo>
                  <a:lnTo>
                    <a:pt x="7772" y="2851"/>
                  </a:lnTo>
                  <a:lnTo>
                    <a:pt x="8115" y="2900"/>
                  </a:lnTo>
                  <a:lnTo>
                    <a:pt x="8107" y="2899"/>
                  </a:lnTo>
                  <a:lnTo>
                    <a:pt x="8507" y="2899"/>
                  </a:lnTo>
                  <a:cubicBezTo>
                    <a:pt x="8510" y="2899"/>
                    <a:pt x="8512" y="2900"/>
                    <a:pt x="8515" y="2900"/>
                  </a:cubicBezTo>
                  <a:lnTo>
                    <a:pt x="8865" y="2950"/>
                  </a:lnTo>
                  <a:lnTo>
                    <a:pt x="8850" y="2950"/>
                  </a:lnTo>
                  <a:lnTo>
                    <a:pt x="9200" y="2900"/>
                  </a:lnTo>
                  <a:cubicBezTo>
                    <a:pt x="9203" y="2900"/>
                    <a:pt x="9205" y="2899"/>
                    <a:pt x="9207" y="2899"/>
                  </a:cubicBezTo>
                  <a:lnTo>
                    <a:pt x="9557" y="2899"/>
                  </a:lnTo>
                  <a:lnTo>
                    <a:pt x="9550" y="2900"/>
                  </a:lnTo>
                  <a:lnTo>
                    <a:pt x="9900" y="2850"/>
                  </a:lnTo>
                  <a:lnTo>
                    <a:pt x="10250" y="2800"/>
                  </a:lnTo>
                  <a:lnTo>
                    <a:pt x="10593" y="2701"/>
                  </a:lnTo>
                  <a:lnTo>
                    <a:pt x="10950" y="2650"/>
                  </a:lnTo>
                  <a:lnTo>
                    <a:pt x="11300" y="2600"/>
                  </a:lnTo>
                  <a:cubicBezTo>
                    <a:pt x="11303" y="2600"/>
                    <a:pt x="11305" y="2599"/>
                    <a:pt x="11307" y="2599"/>
                  </a:cubicBezTo>
                  <a:lnTo>
                    <a:pt x="11657" y="2599"/>
                  </a:lnTo>
                  <a:lnTo>
                    <a:pt x="11650" y="2600"/>
                  </a:lnTo>
                  <a:lnTo>
                    <a:pt x="12000" y="2550"/>
                  </a:lnTo>
                  <a:cubicBezTo>
                    <a:pt x="12005" y="2549"/>
                    <a:pt x="12010" y="2549"/>
                    <a:pt x="12015" y="2550"/>
                  </a:cubicBezTo>
                  <a:lnTo>
                    <a:pt x="12365" y="2600"/>
                  </a:lnTo>
                  <a:lnTo>
                    <a:pt x="12764" y="2650"/>
                  </a:lnTo>
                  <a:cubicBezTo>
                    <a:pt x="12769" y="2650"/>
                    <a:pt x="12773" y="2652"/>
                    <a:pt x="12778" y="2654"/>
                  </a:cubicBezTo>
                  <a:lnTo>
                    <a:pt x="13128" y="2804"/>
                  </a:lnTo>
                  <a:cubicBezTo>
                    <a:pt x="13134" y="2806"/>
                    <a:pt x="13140" y="2810"/>
                    <a:pt x="13144" y="2815"/>
                  </a:cubicBezTo>
                  <a:lnTo>
                    <a:pt x="13494" y="3165"/>
                  </a:lnTo>
                  <a:cubicBezTo>
                    <a:pt x="13497" y="3167"/>
                    <a:pt x="13499" y="3170"/>
                    <a:pt x="13501" y="3174"/>
                  </a:cubicBezTo>
                  <a:lnTo>
                    <a:pt x="13851" y="3724"/>
                  </a:lnTo>
                  <a:cubicBezTo>
                    <a:pt x="13853" y="3726"/>
                    <a:pt x="13854" y="3728"/>
                    <a:pt x="13855" y="3731"/>
                  </a:cubicBezTo>
                  <a:lnTo>
                    <a:pt x="14205" y="4531"/>
                  </a:lnTo>
                  <a:lnTo>
                    <a:pt x="14201" y="4524"/>
                  </a:lnTo>
                  <a:lnTo>
                    <a:pt x="14551" y="5074"/>
                  </a:lnTo>
                  <a:lnTo>
                    <a:pt x="14541" y="5062"/>
                  </a:lnTo>
                  <a:lnTo>
                    <a:pt x="14891" y="5362"/>
                  </a:lnTo>
                  <a:lnTo>
                    <a:pt x="14883" y="5356"/>
                  </a:lnTo>
                  <a:lnTo>
                    <a:pt x="15233" y="5556"/>
                  </a:lnTo>
                  <a:lnTo>
                    <a:pt x="15222" y="5551"/>
                  </a:lnTo>
                  <a:lnTo>
                    <a:pt x="15572" y="5651"/>
                  </a:lnTo>
                  <a:lnTo>
                    <a:pt x="15915" y="5700"/>
                  </a:lnTo>
                  <a:lnTo>
                    <a:pt x="16265" y="5750"/>
                  </a:lnTo>
                  <a:lnTo>
                    <a:pt x="16615" y="5800"/>
                  </a:lnTo>
                  <a:lnTo>
                    <a:pt x="16600" y="5903"/>
                  </a:lnTo>
                  <a:lnTo>
                    <a:pt x="16250" y="5853"/>
                  </a:lnTo>
                  <a:lnTo>
                    <a:pt x="15900" y="5803"/>
                  </a:lnTo>
                  <a:lnTo>
                    <a:pt x="15543" y="5751"/>
                  </a:lnTo>
                  <a:lnTo>
                    <a:pt x="15193" y="5651"/>
                  </a:lnTo>
                  <a:cubicBezTo>
                    <a:pt x="15189" y="5650"/>
                    <a:pt x="15185" y="5649"/>
                    <a:pt x="15182" y="5647"/>
                  </a:cubicBezTo>
                  <a:lnTo>
                    <a:pt x="14832" y="5447"/>
                  </a:lnTo>
                  <a:cubicBezTo>
                    <a:pt x="14829" y="5445"/>
                    <a:pt x="14826" y="5443"/>
                    <a:pt x="14824" y="5441"/>
                  </a:cubicBezTo>
                  <a:lnTo>
                    <a:pt x="14474" y="5141"/>
                  </a:lnTo>
                  <a:cubicBezTo>
                    <a:pt x="14470" y="5138"/>
                    <a:pt x="14466" y="5134"/>
                    <a:pt x="14464" y="5129"/>
                  </a:cubicBezTo>
                  <a:lnTo>
                    <a:pt x="14114" y="4579"/>
                  </a:lnTo>
                  <a:cubicBezTo>
                    <a:pt x="14112" y="4577"/>
                    <a:pt x="14111" y="4575"/>
                    <a:pt x="14110" y="4572"/>
                  </a:cubicBezTo>
                  <a:lnTo>
                    <a:pt x="13760" y="3772"/>
                  </a:lnTo>
                  <a:lnTo>
                    <a:pt x="13764" y="3779"/>
                  </a:lnTo>
                  <a:lnTo>
                    <a:pt x="13414" y="3229"/>
                  </a:lnTo>
                  <a:lnTo>
                    <a:pt x="13421" y="3238"/>
                  </a:lnTo>
                  <a:lnTo>
                    <a:pt x="13071" y="2888"/>
                  </a:lnTo>
                  <a:lnTo>
                    <a:pt x="13087" y="2899"/>
                  </a:lnTo>
                  <a:lnTo>
                    <a:pt x="12737" y="2749"/>
                  </a:lnTo>
                  <a:lnTo>
                    <a:pt x="12751" y="2753"/>
                  </a:lnTo>
                  <a:lnTo>
                    <a:pt x="12350" y="2703"/>
                  </a:lnTo>
                  <a:lnTo>
                    <a:pt x="12000" y="2653"/>
                  </a:lnTo>
                  <a:lnTo>
                    <a:pt x="12015" y="2653"/>
                  </a:lnTo>
                  <a:lnTo>
                    <a:pt x="11665" y="2703"/>
                  </a:lnTo>
                  <a:cubicBezTo>
                    <a:pt x="11662" y="2703"/>
                    <a:pt x="11660" y="2703"/>
                    <a:pt x="11657" y="2703"/>
                  </a:cubicBezTo>
                  <a:lnTo>
                    <a:pt x="11307" y="2703"/>
                  </a:lnTo>
                  <a:lnTo>
                    <a:pt x="11315" y="2703"/>
                  </a:lnTo>
                  <a:lnTo>
                    <a:pt x="10965" y="2753"/>
                  </a:lnTo>
                  <a:lnTo>
                    <a:pt x="10622" y="2801"/>
                  </a:lnTo>
                  <a:lnTo>
                    <a:pt x="10265" y="2903"/>
                  </a:lnTo>
                  <a:lnTo>
                    <a:pt x="9915" y="2953"/>
                  </a:lnTo>
                  <a:lnTo>
                    <a:pt x="9565" y="3003"/>
                  </a:lnTo>
                  <a:cubicBezTo>
                    <a:pt x="9562" y="3003"/>
                    <a:pt x="9560" y="3003"/>
                    <a:pt x="9557" y="3003"/>
                  </a:cubicBezTo>
                  <a:lnTo>
                    <a:pt x="9207" y="3003"/>
                  </a:lnTo>
                  <a:lnTo>
                    <a:pt x="9215" y="3003"/>
                  </a:lnTo>
                  <a:lnTo>
                    <a:pt x="8865" y="3053"/>
                  </a:lnTo>
                  <a:cubicBezTo>
                    <a:pt x="8860" y="3054"/>
                    <a:pt x="8855" y="3054"/>
                    <a:pt x="8850" y="3053"/>
                  </a:cubicBezTo>
                  <a:lnTo>
                    <a:pt x="8500" y="3003"/>
                  </a:lnTo>
                  <a:lnTo>
                    <a:pt x="8507" y="3003"/>
                  </a:lnTo>
                  <a:lnTo>
                    <a:pt x="8107" y="3003"/>
                  </a:lnTo>
                  <a:cubicBezTo>
                    <a:pt x="8105" y="3003"/>
                    <a:pt x="8103" y="3003"/>
                    <a:pt x="8100" y="3003"/>
                  </a:cubicBezTo>
                  <a:lnTo>
                    <a:pt x="7743" y="2951"/>
                  </a:lnTo>
                  <a:lnTo>
                    <a:pt x="7393" y="2851"/>
                  </a:lnTo>
                  <a:lnTo>
                    <a:pt x="7037" y="2749"/>
                  </a:lnTo>
                  <a:lnTo>
                    <a:pt x="6687" y="2599"/>
                  </a:lnTo>
                  <a:lnTo>
                    <a:pt x="6343" y="2451"/>
                  </a:lnTo>
                  <a:lnTo>
                    <a:pt x="5993" y="2351"/>
                  </a:lnTo>
                  <a:cubicBezTo>
                    <a:pt x="5989" y="2350"/>
                    <a:pt x="5985" y="2349"/>
                    <a:pt x="5982" y="2347"/>
                  </a:cubicBezTo>
                  <a:lnTo>
                    <a:pt x="5637" y="2149"/>
                  </a:lnTo>
                  <a:lnTo>
                    <a:pt x="5287" y="1999"/>
                  </a:lnTo>
                  <a:lnTo>
                    <a:pt x="4937" y="1849"/>
                  </a:lnTo>
                  <a:lnTo>
                    <a:pt x="4582" y="1697"/>
                  </a:lnTo>
                  <a:lnTo>
                    <a:pt x="4232" y="1497"/>
                  </a:lnTo>
                  <a:lnTo>
                    <a:pt x="4239" y="1500"/>
                  </a:lnTo>
                  <a:lnTo>
                    <a:pt x="3837" y="1349"/>
                  </a:lnTo>
                  <a:lnTo>
                    <a:pt x="3482" y="1197"/>
                  </a:lnTo>
                  <a:lnTo>
                    <a:pt x="3137" y="999"/>
                  </a:lnTo>
                  <a:lnTo>
                    <a:pt x="2787" y="849"/>
                  </a:lnTo>
                  <a:lnTo>
                    <a:pt x="2443" y="701"/>
                  </a:lnTo>
                  <a:lnTo>
                    <a:pt x="2087" y="599"/>
                  </a:lnTo>
                  <a:lnTo>
                    <a:pt x="1743" y="451"/>
                  </a:lnTo>
                  <a:lnTo>
                    <a:pt x="1400" y="353"/>
                  </a:lnTo>
                  <a:lnTo>
                    <a:pt x="1043" y="301"/>
                  </a:lnTo>
                  <a:lnTo>
                    <a:pt x="700" y="203"/>
                  </a:lnTo>
                  <a:lnTo>
                    <a:pt x="350" y="153"/>
                  </a:lnTo>
                  <a:lnTo>
                    <a:pt x="0" y="103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F9933"/>
            </a:solidFill>
            <a:ln w="0" cap="flat">
              <a:solidFill>
                <a:srgbClr val="FF993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6000">
                <a:latin typeface="+mn-lt"/>
              </a:endParaRPr>
            </a:p>
          </p:txBody>
        </p:sp>
        <p:sp>
          <p:nvSpPr>
            <p:cNvPr id="161896" name="Rectangle 337"/>
            <p:cNvSpPr>
              <a:spLocks noChangeArrowheads="1"/>
            </p:cNvSpPr>
            <p:nvPr/>
          </p:nvSpPr>
          <p:spPr bwMode="auto">
            <a:xfrm>
              <a:off x="6699959" y="5184646"/>
              <a:ext cx="27251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2000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ω</a:t>
              </a:r>
              <a:r>
                <a:rPr kumimoji="0" lang="en-GB" sz="2000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 </a:t>
              </a:r>
              <a:endParaRPr kumimoji="0" lang="en-US" sz="54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61897" name="Rectangle 338"/>
            <p:cNvSpPr>
              <a:spLocks noChangeArrowheads="1"/>
            </p:cNvSpPr>
            <p:nvPr/>
          </p:nvSpPr>
          <p:spPr bwMode="auto">
            <a:xfrm>
              <a:off x="6970960" y="5184646"/>
              <a:ext cx="66204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rad/s</a:t>
              </a:r>
              <a:endParaRPr kumimoji="0" lang="en-US" sz="54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61898" name="Rectangle 339"/>
            <p:cNvSpPr>
              <a:spLocks noChangeArrowheads="1"/>
            </p:cNvSpPr>
            <p:nvPr/>
          </p:nvSpPr>
          <p:spPr bwMode="auto">
            <a:xfrm rot="5400000">
              <a:off x="3257582" y="4197268"/>
              <a:ext cx="81272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Phase</a:t>
              </a:r>
            </a:p>
          </p:txBody>
        </p:sp>
        <p:sp>
          <p:nvSpPr>
            <p:cNvPr id="161901" name="Rectangle 342"/>
            <p:cNvSpPr>
              <a:spLocks noChangeArrowheads="1"/>
            </p:cNvSpPr>
            <p:nvPr/>
          </p:nvSpPr>
          <p:spPr bwMode="auto">
            <a:xfrm rot="5400000">
              <a:off x="3372794" y="2297192"/>
              <a:ext cx="61555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Gain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</p:grpSp>
      <p:sp>
        <p:nvSpPr>
          <p:cNvPr id="162103" name="Rectangle 3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62104" name="Object 16210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7810082"/>
              </p:ext>
            </p:extLst>
          </p:nvPr>
        </p:nvGraphicFramePr>
        <p:xfrm>
          <a:off x="3886596" y="548680"/>
          <a:ext cx="4141788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146" name="Equation" r:id="rId3" imgW="5257800" imgH="761760" progId="Equation.DSMT4">
                  <p:embed/>
                </p:oleObj>
              </mc:Choice>
              <mc:Fallback>
                <p:oleObj name="Equation" r:id="rId3" imgW="5257800" imgH="761760" progId="Equation.DSMT4">
                  <p:embed/>
                  <p:pic>
                    <p:nvPicPr>
                      <p:cNvPr id="0" name="Object 3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596" y="548680"/>
                        <a:ext cx="4141788" cy="633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2106" name="TextBox 162105"/>
          <p:cNvSpPr txBox="1"/>
          <p:nvPr/>
        </p:nvSpPr>
        <p:spPr>
          <a:xfrm>
            <a:off x="971600" y="548680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i="1" dirty="0" smtClean="0"/>
              <a:t>Example</a:t>
            </a:r>
            <a:endParaRPr lang="en-GB" sz="3200" b="1" i="1" dirty="0"/>
          </a:p>
        </p:txBody>
      </p:sp>
      <p:sp>
        <p:nvSpPr>
          <p:cNvPr id="162107" name="TextBox 162106"/>
          <p:cNvSpPr txBox="1"/>
          <p:nvPr/>
        </p:nvSpPr>
        <p:spPr>
          <a:xfrm>
            <a:off x="467543" y="1412776"/>
            <a:ext cx="25796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Gain starts at 50,</a:t>
            </a:r>
          </a:p>
          <a:p>
            <a:r>
              <a:rPr lang="en-GB" sz="2000" dirty="0" smtClean="0"/>
              <a:t>Then </a:t>
            </a:r>
            <a:r>
              <a:rPr lang="en-GB" sz="2000" dirty="0" err="1" smtClean="0"/>
              <a:t>asyms</a:t>
            </a:r>
            <a:r>
              <a:rPr lang="en-GB" sz="2000" dirty="0" smtClean="0"/>
              <a:t>, slopes 0, -1, -2, -1, -3 </a:t>
            </a:r>
            <a:endParaRPr lang="en-GB" sz="2000" dirty="0"/>
          </a:p>
        </p:txBody>
      </p:sp>
      <p:sp>
        <p:nvSpPr>
          <p:cNvPr id="348" name="TextBox 347"/>
          <p:cNvSpPr txBox="1"/>
          <p:nvPr/>
        </p:nvSpPr>
        <p:spPr>
          <a:xfrm>
            <a:off x="467543" y="2721114"/>
            <a:ext cx="30117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Phase </a:t>
            </a:r>
            <a:r>
              <a:rPr lang="en-GB" sz="2000" dirty="0" err="1" smtClean="0"/>
              <a:t>asyms</a:t>
            </a:r>
            <a:endParaRPr lang="en-GB" sz="2000" dirty="0" smtClean="0"/>
          </a:p>
          <a:p>
            <a:r>
              <a:rPr lang="en-GB" sz="2000" dirty="0" smtClean="0"/>
              <a:t>0, -90, -180, -90, -270 </a:t>
            </a:r>
            <a:endParaRPr lang="en-GB" sz="2000" dirty="0"/>
          </a:p>
        </p:txBody>
      </p:sp>
      <p:sp>
        <p:nvSpPr>
          <p:cNvPr id="349" name="TextBox 348"/>
          <p:cNvSpPr txBox="1"/>
          <p:nvPr/>
        </p:nvSpPr>
        <p:spPr>
          <a:xfrm>
            <a:off x="467544" y="3585210"/>
            <a:ext cx="3011733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Books suggest diagonal </a:t>
            </a:r>
            <a:r>
              <a:rPr lang="en-GB" sz="2000" dirty="0" err="1" smtClean="0"/>
              <a:t>asyms</a:t>
            </a:r>
            <a:r>
              <a:rPr lang="en-GB" sz="2000" dirty="0" smtClean="0"/>
              <a:t>  CF/10 .. CF*10</a:t>
            </a:r>
          </a:p>
          <a:p>
            <a:pPr>
              <a:spcAft>
                <a:spcPts val="600"/>
              </a:spcAft>
            </a:pPr>
            <a:r>
              <a:rPr lang="en-GB" sz="2000" dirty="0" smtClean="0"/>
              <a:t>Here </a:t>
            </a:r>
            <a:r>
              <a:rPr lang="en-GB" sz="2000" dirty="0" err="1" smtClean="0"/>
              <a:t>asym</a:t>
            </a:r>
            <a:r>
              <a:rPr lang="en-GB" sz="2000" dirty="0" smtClean="0"/>
              <a:t> has same slope as phase at CF</a:t>
            </a:r>
          </a:p>
          <a:p>
            <a:pPr>
              <a:spcAft>
                <a:spcPts val="600"/>
              </a:spcAft>
            </a:pPr>
            <a:r>
              <a:rPr lang="en-GB" sz="2000" dirty="0" smtClean="0"/>
              <a:t>Range e</a:t>
            </a:r>
            <a:r>
              <a:rPr lang="el-GR" sz="2000" baseline="30000" dirty="0" smtClean="0"/>
              <a:t>π</a:t>
            </a:r>
            <a:r>
              <a:rPr lang="en-GB" sz="2000" dirty="0" smtClean="0"/>
              <a:t> for lead/lag</a:t>
            </a:r>
          </a:p>
          <a:p>
            <a:pPr>
              <a:spcAft>
                <a:spcPts val="600"/>
              </a:spcAft>
            </a:pPr>
            <a:r>
              <a:rPr lang="en-GB" sz="2000" dirty="0" smtClean="0"/>
              <a:t>Range e</a:t>
            </a:r>
            <a:r>
              <a:rPr lang="el-GR" sz="2000" baseline="30000" dirty="0" smtClean="0"/>
              <a:t>ζπ</a:t>
            </a:r>
            <a:r>
              <a:rPr lang="en-GB" sz="2000" dirty="0" smtClean="0"/>
              <a:t> for quadratic </a:t>
            </a:r>
            <a:endParaRPr lang="en-GB" sz="2000" dirty="0"/>
          </a:p>
        </p:txBody>
      </p:sp>
      <p:sp>
        <p:nvSpPr>
          <p:cNvPr id="162108" name="TextBox 162107"/>
          <p:cNvSpPr txBox="1"/>
          <p:nvPr/>
        </p:nvSpPr>
        <p:spPr>
          <a:xfrm>
            <a:off x="3848610" y="5661248"/>
            <a:ext cx="45953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Extra </a:t>
            </a:r>
            <a:r>
              <a:rPr lang="en-GB" sz="2000" dirty="0" err="1" smtClean="0"/>
              <a:t>asyms</a:t>
            </a:r>
            <a:r>
              <a:rPr lang="en-GB" sz="2000" dirty="0" smtClean="0"/>
              <a:t> help re sketches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" grpId="0"/>
      <p:bldP spid="16210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GUIs for Frequency Response  </a:t>
            </a:r>
            <a:r>
              <a:rPr lang="en-US" dirty="0"/>
              <a:t>- </a:t>
            </a:r>
            <a:fld id="{B715813A-1437-45DB-B37E-B2A6D42DC80F}" type="slidenum">
              <a:rPr lang="en-US"/>
              <a:pPr/>
              <a:t>5</a:t>
            </a:fld>
            <a:endParaRPr lang="en-US" dirty="0"/>
          </a:p>
          <a:p>
            <a:r>
              <a:rPr lang="en-GB" dirty="0"/>
              <a:t>Control </a:t>
            </a:r>
            <a:r>
              <a:rPr lang="en-GB" dirty="0" smtClean="0"/>
              <a:t>2012   </a:t>
            </a:r>
            <a:r>
              <a:rPr lang="en-GB" dirty="0"/>
              <a:t>© Dr Richard Mitchell </a:t>
            </a:r>
            <a:r>
              <a:rPr lang="en-GB" dirty="0" smtClean="0"/>
              <a:t>2012</a:t>
            </a:r>
            <a:endParaRPr lang="en-US" dirty="0"/>
          </a:p>
        </p:txBody>
      </p:sp>
      <p:sp>
        <p:nvSpPr>
          <p:cNvPr id="1638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Plotting GUI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467544" y="1124744"/>
            <a:ext cx="806489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System has some built in systems, and 2 student specific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Two structures – their student number determines the CFs.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Students see the system transfer function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Select Suitable range of angular frequencies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Then at these </a:t>
            </a:r>
            <a:r>
              <a:rPr lang="en-GB" sz="2000" dirty="0" err="1" smtClean="0"/>
              <a:t>freqs</a:t>
            </a:r>
            <a:r>
              <a:rPr lang="en-GB" sz="2000" dirty="0" smtClean="0"/>
              <a:t> and the corner </a:t>
            </a:r>
            <a:r>
              <a:rPr lang="en-GB" sz="2000" dirty="0" err="1" smtClean="0"/>
              <a:t>freqs</a:t>
            </a:r>
            <a:r>
              <a:rPr lang="en-GB" sz="2000" dirty="0" smtClean="0"/>
              <a:t> they enter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/>
              <a:t>	</a:t>
            </a:r>
            <a:r>
              <a:rPr lang="en-GB" sz="2000" dirty="0" err="1" smtClean="0"/>
              <a:t>Ang</a:t>
            </a:r>
            <a:r>
              <a:rPr lang="en-GB" sz="2000" dirty="0" smtClean="0"/>
              <a:t> </a:t>
            </a:r>
            <a:r>
              <a:rPr lang="en-GB" sz="2000" dirty="0" err="1" smtClean="0"/>
              <a:t>Freq</a:t>
            </a:r>
            <a:endParaRPr lang="en-GB" sz="20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/>
              <a:t>	</a:t>
            </a:r>
            <a:r>
              <a:rPr lang="en-GB" sz="2000" dirty="0" smtClean="0"/>
              <a:t>Gain asymptotically there *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/>
              <a:t>	</a:t>
            </a:r>
            <a:r>
              <a:rPr lang="en-GB" sz="2000" dirty="0" smtClean="0"/>
              <a:t>Phase after corner </a:t>
            </a:r>
            <a:r>
              <a:rPr lang="en-GB" sz="2000" dirty="0" err="1" smtClean="0"/>
              <a:t>freq</a:t>
            </a:r>
            <a:endParaRPr lang="en-GB" sz="20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/>
              <a:t>	</a:t>
            </a:r>
            <a:r>
              <a:rPr lang="en-GB" sz="2000" dirty="0" smtClean="0"/>
              <a:t>[Optional], Range of extra phase </a:t>
            </a:r>
            <a:r>
              <a:rPr lang="en-GB" sz="2000" dirty="0" err="1" smtClean="0"/>
              <a:t>asym</a:t>
            </a:r>
            <a:endParaRPr lang="en-GB" sz="20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* Could have asked for slope of gain; this requires more thought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After each, asymptotes so far shown; at end actual plot added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GUIs for Frequency Response  </a:t>
            </a:r>
            <a:r>
              <a:rPr lang="en-US" dirty="0"/>
              <a:t>- </a:t>
            </a:r>
            <a:fld id="{4B41BDC3-CE7D-426C-9369-95996E16F46A}" type="slidenum">
              <a:rPr lang="en-US"/>
              <a:pPr/>
              <a:t>6</a:t>
            </a:fld>
            <a:endParaRPr lang="en-US" dirty="0"/>
          </a:p>
          <a:p>
            <a:r>
              <a:rPr lang="en-GB" dirty="0"/>
              <a:t>Control </a:t>
            </a:r>
            <a:r>
              <a:rPr lang="en-GB" dirty="0" smtClean="0"/>
              <a:t>2012   </a:t>
            </a:r>
            <a:r>
              <a:rPr lang="en-GB" dirty="0"/>
              <a:t>© Dr Richard Mitchell </a:t>
            </a:r>
            <a:r>
              <a:rPr lang="en-GB" dirty="0" smtClean="0"/>
              <a:t>2012</a:t>
            </a:r>
            <a:endParaRPr lang="en-US" dirty="0"/>
          </a:p>
        </p:txBody>
      </p:sp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</a:t>
            </a:r>
            <a:endParaRPr lang="en-GB" dirty="0"/>
          </a:p>
        </p:txBody>
      </p:sp>
      <p:sp>
        <p:nvSpPr>
          <p:cNvPr id="125" name="Freeform 142"/>
          <p:cNvSpPr>
            <a:spLocks/>
          </p:cNvSpPr>
          <p:nvPr/>
        </p:nvSpPr>
        <p:spPr bwMode="auto">
          <a:xfrm>
            <a:off x="1235075" y="2398713"/>
            <a:ext cx="4133850" cy="885825"/>
          </a:xfrm>
          <a:custGeom>
            <a:avLst/>
            <a:gdLst>
              <a:gd name="T0" fmla="*/ 0 w 2604"/>
              <a:gd name="T1" fmla="*/ 0 h 558"/>
              <a:gd name="T2" fmla="*/ 1470 w 2604"/>
              <a:gd name="T3" fmla="*/ 0 h 558"/>
              <a:gd name="T4" fmla="*/ 2604 w 2604"/>
              <a:gd name="T5" fmla="*/ 558 h 5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04" h="558">
                <a:moveTo>
                  <a:pt x="0" y="0"/>
                </a:moveTo>
                <a:lnTo>
                  <a:pt x="1470" y="0"/>
                </a:lnTo>
                <a:lnTo>
                  <a:pt x="2604" y="558"/>
                </a:lnTo>
              </a:path>
            </a:pathLst>
          </a:custGeom>
          <a:noFill/>
          <a:ln w="28575" cap="flat">
            <a:solidFill>
              <a:srgbClr val="00FF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+mn-lt"/>
            </a:endParaRPr>
          </a:p>
        </p:txBody>
      </p:sp>
      <p:graphicFrame>
        <p:nvGraphicFramePr>
          <p:cNvPr id="126" name="Object 1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7896148"/>
              </p:ext>
            </p:extLst>
          </p:nvPr>
        </p:nvGraphicFramePr>
        <p:xfrm>
          <a:off x="1206500" y="1379538"/>
          <a:ext cx="40005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188" name="Equation" r:id="rId3" imgW="4000320" imgH="622080" progId="Equation.DSMT4">
                  <p:embed/>
                </p:oleObj>
              </mc:Choice>
              <mc:Fallback>
                <p:oleObj name="Equation" r:id="rId3" imgW="400032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black">
                      <a:xfrm>
                        <a:off x="1206500" y="1379538"/>
                        <a:ext cx="40005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7" name="TextBox 126"/>
          <p:cNvSpPr txBox="1"/>
          <p:nvPr/>
        </p:nvSpPr>
        <p:spPr>
          <a:xfrm>
            <a:off x="6228184" y="1844824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Select w range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128" name="TextBox 127"/>
          <p:cNvSpPr txBox="1"/>
          <p:nvPr/>
        </p:nvSpPr>
        <p:spPr bwMode="hidden">
          <a:xfrm>
            <a:off x="6444208" y="2244934"/>
            <a:ext cx="1872208" cy="400110"/>
          </a:xfrm>
          <a:prstGeom prst="rect">
            <a:avLst/>
          </a:prstGeom>
          <a:solidFill>
            <a:srgbClr val="00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tx1"/>
                </a:solidFill>
              </a:rPr>
              <a:t>0.1  100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6264188" y="2852936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Enter </a:t>
            </a:r>
            <a:r>
              <a:rPr lang="en-GB" sz="2000" dirty="0" err="1" smtClean="0">
                <a:solidFill>
                  <a:srgbClr val="FFFF00"/>
                </a:solidFill>
              </a:rPr>
              <a:t>rel</a:t>
            </a:r>
            <a:r>
              <a:rPr lang="en-GB" sz="2000" dirty="0" smtClean="0">
                <a:solidFill>
                  <a:srgbClr val="FFFF00"/>
                </a:solidFill>
              </a:rPr>
              <a:t> w, asymptotic G &amp; P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 bwMode="hidden">
          <a:xfrm>
            <a:off x="6516216" y="3789040"/>
            <a:ext cx="1872208" cy="400110"/>
          </a:xfrm>
          <a:prstGeom prst="rect">
            <a:avLst/>
          </a:prstGeom>
          <a:solidFill>
            <a:srgbClr val="00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tx1"/>
                </a:solidFill>
              </a:rPr>
              <a:t>0.1  7  0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131" name="TextBox 130"/>
          <p:cNvSpPr txBox="1"/>
          <p:nvPr/>
        </p:nvSpPr>
        <p:spPr bwMode="hidden">
          <a:xfrm>
            <a:off x="6516216" y="4397042"/>
            <a:ext cx="1872208" cy="400110"/>
          </a:xfrm>
          <a:prstGeom prst="rect">
            <a:avLst/>
          </a:prstGeom>
          <a:solidFill>
            <a:srgbClr val="00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tx1"/>
                </a:solidFill>
              </a:rPr>
              <a:t>5  7 -90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 bwMode="hidden">
          <a:xfrm>
            <a:off x="6516216" y="5013176"/>
            <a:ext cx="1872208" cy="400110"/>
          </a:xfrm>
          <a:prstGeom prst="rect">
            <a:avLst/>
          </a:prstGeom>
          <a:solidFill>
            <a:srgbClr val="00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tx1"/>
                </a:solidFill>
              </a:rPr>
              <a:t>100  0.35 -90</a:t>
            </a:r>
            <a:endParaRPr lang="en-GB" sz="2000" dirty="0">
              <a:solidFill>
                <a:schemeClr val="tx1"/>
              </a:solidFill>
            </a:endParaRPr>
          </a:p>
        </p:txBody>
      </p:sp>
      <p:grpSp>
        <p:nvGrpSpPr>
          <p:cNvPr id="133" name="Group 132"/>
          <p:cNvGrpSpPr/>
          <p:nvPr/>
        </p:nvGrpSpPr>
        <p:grpSpPr>
          <a:xfrm>
            <a:off x="827584" y="2065338"/>
            <a:ext cx="4695329" cy="3856038"/>
            <a:chOff x="827584" y="2065338"/>
            <a:chExt cx="4695329" cy="3856038"/>
          </a:xfrm>
        </p:grpSpPr>
        <p:sp>
          <p:nvSpPr>
            <p:cNvPr id="134" name="Line 9"/>
            <p:cNvSpPr>
              <a:spLocks noChangeShapeType="1"/>
            </p:cNvSpPr>
            <p:nvPr/>
          </p:nvSpPr>
          <p:spPr bwMode="auto">
            <a:xfrm>
              <a:off x="1235075" y="2293938"/>
              <a:ext cx="413385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35" name="Line 10"/>
            <p:cNvSpPr>
              <a:spLocks noChangeShapeType="1"/>
            </p:cNvSpPr>
            <p:nvPr/>
          </p:nvSpPr>
          <p:spPr bwMode="auto">
            <a:xfrm>
              <a:off x="1235075" y="3656013"/>
              <a:ext cx="413385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36" name="Line 11"/>
            <p:cNvSpPr>
              <a:spLocks noChangeShapeType="1"/>
            </p:cNvSpPr>
            <p:nvPr/>
          </p:nvSpPr>
          <p:spPr bwMode="auto">
            <a:xfrm flipV="1">
              <a:off x="5368925" y="2293938"/>
              <a:ext cx="0" cy="13620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37" name="Line 12"/>
            <p:cNvSpPr>
              <a:spLocks noChangeShapeType="1"/>
            </p:cNvSpPr>
            <p:nvPr/>
          </p:nvSpPr>
          <p:spPr bwMode="auto">
            <a:xfrm flipV="1">
              <a:off x="1235075" y="2293938"/>
              <a:ext cx="0" cy="13620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38" name="Line 13"/>
            <p:cNvSpPr>
              <a:spLocks noChangeShapeType="1"/>
            </p:cNvSpPr>
            <p:nvPr/>
          </p:nvSpPr>
          <p:spPr bwMode="auto">
            <a:xfrm>
              <a:off x="1235075" y="3656013"/>
              <a:ext cx="413385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39" name="Line 14"/>
            <p:cNvSpPr>
              <a:spLocks noChangeShapeType="1"/>
            </p:cNvSpPr>
            <p:nvPr/>
          </p:nvSpPr>
          <p:spPr bwMode="auto">
            <a:xfrm flipV="1">
              <a:off x="1235075" y="2293938"/>
              <a:ext cx="0" cy="13620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40" name="Line 15"/>
            <p:cNvSpPr>
              <a:spLocks noChangeShapeType="1"/>
            </p:cNvSpPr>
            <p:nvPr/>
          </p:nvSpPr>
          <p:spPr bwMode="auto">
            <a:xfrm flipV="1">
              <a:off x="1235075" y="3627438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41" name="Line 16"/>
            <p:cNvSpPr>
              <a:spLocks noChangeShapeType="1"/>
            </p:cNvSpPr>
            <p:nvPr/>
          </p:nvSpPr>
          <p:spPr bwMode="auto">
            <a:xfrm>
              <a:off x="1235075" y="2293938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42" name="Line 17"/>
            <p:cNvSpPr>
              <a:spLocks noChangeShapeType="1"/>
            </p:cNvSpPr>
            <p:nvPr/>
          </p:nvSpPr>
          <p:spPr bwMode="auto">
            <a:xfrm flipV="1">
              <a:off x="1235075" y="3608388"/>
              <a:ext cx="0" cy="4762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43" name="Line 18"/>
            <p:cNvSpPr>
              <a:spLocks noChangeShapeType="1"/>
            </p:cNvSpPr>
            <p:nvPr/>
          </p:nvSpPr>
          <p:spPr bwMode="auto">
            <a:xfrm>
              <a:off x="1235075" y="2293938"/>
              <a:ext cx="0" cy="3810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44" name="Rectangle 19"/>
            <p:cNvSpPr>
              <a:spLocks noChangeArrowheads="1"/>
            </p:cNvSpPr>
            <p:nvPr/>
          </p:nvSpPr>
          <p:spPr bwMode="auto">
            <a:xfrm>
              <a:off x="1073150" y="3779838"/>
              <a:ext cx="217488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+mn-lt"/>
                  <a:cs typeface="Arial" pitchFamily="34" charset="0"/>
                </a:rPr>
                <a:t>10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45" name="Rectangle 20"/>
            <p:cNvSpPr>
              <a:spLocks noChangeArrowheads="1"/>
            </p:cNvSpPr>
            <p:nvPr/>
          </p:nvSpPr>
          <p:spPr bwMode="auto">
            <a:xfrm>
              <a:off x="1282700" y="3684588"/>
              <a:ext cx="123825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+mn-lt"/>
                  <a:cs typeface="Arial" pitchFamily="34" charset="0"/>
                </a:rPr>
                <a:t>-1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46" name="Line 21"/>
            <p:cNvSpPr>
              <a:spLocks noChangeShapeType="1"/>
            </p:cNvSpPr>
            <p:nvPr/>
          </p:nvSpPr>
          <p:spPr bwMode="auto">
            <a:xfrm flipV="1">
              <a:off x="1644650" y="3627438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47" name="Line 22"/>
            <p:cNvSpPr>
              <a:spLocks noChangeShapeType="1"/>
            </p:cNvSpPr>
            <p:nvPr/>
          </p:nvSpPr>
          <p:spPr bwMode="auto">
            <a:xfrm>
              <a:off x="1644650" y="2293938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48" name="Line 23"/>
            <p:cNvSpPr>
              <a:spLocks noChangeShapeType="1"/>
            </p:cNvSpPr>
            <p:nvPr/>
          </p:nvSpPr>
          <p:spPr bwMode="auto">
            <a:xfrm flipV="1">
              <a:off x="1892300" y="3627438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49" name="Line 24"/>
            <p:cNvSpPr>
              <a:spLocks noChangeShapeType="1"/>
            </p:cNvSpPr>
            <p:nvPr/>
          </p:nvSpPr>
          <p:spPr bwMode="auto">
            <a:xfrm>
              <a:off x="1892300" y="2293938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50" name="Line 25"/>
            <p:cNvSpPr>
              <a:spLocks noChangeShapeType="1"/>
            </p:cNvSpPr>
            <p:nvPr/>
          </p:nvSpPr>
          <p:spPr bwMode="auto">
            <a:xfrm flipV="1">
              <a:off x="2063750" y="3627438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51" name="Line 26"/>
            <p:cNvSpPr>
              <a:spLocks noChangeShapeType="1"/>
            </p:cNvSpPr>
            <p:nvPr/>
          </p:nvSpPr>
          <p:spPr bwMode="auto">
            <a:xfrm>
              <a:off x="2063750" y="2293938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52" name="Line 27"/>
            <p:cNvSpPr>
              <a:spLocks noChangeShapeType="1"/>
            </p:cNvSpPr>
            <p:nvPr/>
          </p:nvSpPr>
          <p:spPr bwMode="auto">
            <a:xfrm flipV="1">
              <a:off x="2197100" y="3627438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53" name="Line 28"/>
            <p:cNvSpPr>
              <a:spLocks noChangeShapeType="1"/>
            </p:cNvSpPr>
            <p:nvPr/>
          </p:nvSpPr>
          <p:spPr bwMode="auto">
            <a:xfrm>
              <a:off x="2197100" y="2293938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54" name="Line 29"/>
            <p:cNvSpPr>
              <a:spLocks noChangeShapeType="1"/>
            </p:cNvSpPr>
            <p:nvPr/>
          </p:nvSpPr>
          <p:spPr bwMode="auto">
            <a:xfrm flipV="1">
              <a:off x="2301875" y="3627438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55" name="Line 30"/>
            <p:cNvSpPr>
              <a:spLocks noChangeShapeType="1"/>
            </p:cNvSpPr>
            <p:nvPr/>
          </p:nvSpPr>
          <p:spPr bwMode="auto">
            <a:xfrm>
              <a:off x="2301875" y="2293938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56" name="Line 31"/>
            <p:cNvSpPr>
              <a:spLocks noChangeShapeType="1"/>
            </p:cNvSpPr>
            <p:nvPr/>
          </p:nvSpPr>
          <p:spPr bwMode="auto">
            <a:xfrm flipV="1">
              <a:off x="2397125" y="3627438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57" name="Line 32"/>
            <p:cNvSpPr>
              <a:spLocks noChangeShapeType="1"/>
            </p:cNvSpPr>
            <p:nvPr/>
          </p:nvSpPr>
          <p:spPr bwMode="auto">
            <a:xfrm>
              <a:off x="2397125" y="2293938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58" name="Line 33"/>
            <p:cNvSpPr>
              <a:spLocks noChangeShapeType="1"/>
            </p:cNvSpPr>
            <p:nvPr/>
          </p:nvSpPr>
          <p:spPr bwMode="auto">
            <a:xfrm flipV="1">
              <a:off x="2473325" y="3627438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59" name="Line 34"/>
            <p:cNvSpPr>
              <a:spLocks noChangeShapeType="1"/>
            </p:cNvSpPr>
            <p:nvPr/>
          </p:nvSpPr>
          <p:spPr bwMode="auto">
            <a:xfrm>
              <a:off x="2473325" y="2293938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60" name="Line 35"/>
            <p:cNvSpPr>
              <a:spLocks noChangeShapeType="1"/>
            </p:cNvSpPr>
            <p:nvPr/>
          </p:nvSpPr>
          <p:spPr bwMode="auto">
            <a:xfrm flipV="1">
              <a:off x="2549525" y="3627438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61" name="Line 36"/>
            <p:cNvSpPr>
              <a:spLocks noChangeShapeType="1"/>
            </p:cNvSpPr>
            <p:nvPr/>
          </p:nvSpPr>
          <p:spPr bwMode="auto">
            <a:xfrm>
              <a:off x="2549525" y="2293938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62" name="Line 37"/>
            <p:cNvSpPr>
              <a:spLocks noChangeShapeType="1"/>
            </p:cNvSpPr>
            <p:nvPr/>
          </p:nvSpPr>
          <p:spPr bwMode="auto">
            <a:xfrm flipV="1">
              <a:off x="2606675" y="3627438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63" name="Line 38"/>
            <p:cNvSpPr>
              <a:spLocks noChangeShapeType="1"/>
            </p:cNvSpPr>
            <p:nvPr/>
          </p:nvSpPr>
          <p:spPr bwMode="auto">
            <a:xfrm>
              <a:off x="2606675" y="2293938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64" name="Line 39"/>
            <p:cNvSpPr>
              <a:spLocks noChangeShapeType="1"/>
            </p:cNvSpPr>
            <p:nvPr/>
          </p:nvSpPr>
          <p:spPr bwMode="auto">
            <a:xfrm flipV="1">
              <a:off x="2606675" y="3608388"/>
              <a:ext cx="0" cy="4762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65" name="Line 40"/>
            <p:cNvSpPr>
              <a:spLocks noChangeShapeType="1"/>
            </p:cNvSpPr>
            <p:nvPr/>
          </p:nvSpPr>
          <p:spPr bwMode="auto">
            <a:xfrm>
              <a:off x="2606675" y="2293938"/>
              <a:ext cx="0" cy="3810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66" name="Rectangle 41"/>
            <p:cNvSpPr>
              <a:spLocks noChangeArrowheads="1"/>
            </p:cNvSpPr>
            <p:nvPr/>
          </p:nvSpPr>
          <p:spPr bwMode="auto">
            <a:xfrm>
              <a:off x="2463800" y="3779838"/>
              <a:ext cx="217488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+mn-lt"/>
                  <a:cs typeface="Arial" pitchFamily="34" charset="0"/>
                </a:rPr>
                <a:t>10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67" name="Rectangle 42"/>
            <p:cNvSpPr>
              <a:spLocks noChangeArrowheads="1"/>
            </p:cNvSpPr>
            <p:nvPr/>
          </p:nvSpPr>
          <p:spPr bwMode="auto">
            <a:xfrm>
              <a:off x="2673350" y="3684588"/>
              <a:ext cx="8731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+mn-lt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68" name="Line 43"/>
            <p:cNvSpPr>
              <a:spLocks noChangeShapeType="1"/>
            </p:cNvSpPr>
            <p:nvPr/>
          </p:nvSpPr>
          <p:spPr bwMode="auto">
            <a:xfrm flipV="1">
              <a:off x="3025775" y="3627438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69" name="Line 44"/>
            <p:cNvSpPr>
              <a:spLocks noChangeShapeType="1"/>
            </p:cNvSpPr>
            <p:nvPr/>
          </p:nvSpPr>
          <p:spPr bwMode="auto">
            <a:xfrm>
              <a:off x="3025775" y="2293938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70" name="Line 45"/>
            <p:cNvSpPr>
              <a:spLocks noChangeShapeType="1"/>
            </p:cNvSpPr>
            <p:nvPr/>
          </p:nvSpPr>
          <p:spPr bwMode="auto">
            <a:xfrm flipV="1">
              <a:off x="3263900" y="3627438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71" name="Line 46"/>
            <p:cNvSpPr>
              <a:spLocks noChangeShapeType="1"/>
            </p:cNvSpPr>
            <p:nvPr/>
          </p:nvSpPr>
          <p:spPr bwMode="auto">
            <a:xfrm>
              <a:off x="3263900" y="2293938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72" name="Line 47"/>
            <p:cNvSpPr>
              <a:spLocks noChangeShapeType="1"/>
            </p:cNvSpPr>
            <p:nvPr/>
          </p:nvSpPr>
          <p:spPr bwMode="auto">
            <a:xfrm flipV="1">
              <a:off x="3435350" y="3627438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73" name="Line 48"/>
            <p:cNvSpPr>
              <a:spLocks noChangeShapeType="1"/>
            </p:cNvSpPr>
            <p:nvPr/>
          </p:nvSpPr>
          <p:spPr bwMode="auto">
            <a:xfrm>
              <a:off x="3435350" y="2293938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74" name="Line 49"/>
            <p:cNvSpPr>
              <a:spLocks noChangeShapeType="1"/>
            </p:cNvSpPr>
            <p:nvPr/>
          </p:nvSpPr>
          <p:spPr bwMode="auto">
            <a:xfrm flipV="1">
              <a:off x="3568700" y="3627438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75" name="Line 50"/>
            <p:cNvSpPr>
              <a:spLocks noChangeShapeType="1"/>
            </p:cNvSpPr>
            <p:nvPr/>
          </p:nvSpPr>
          <p:spPr bwMode="auto">
            <a:xfrm>
              <a:off x="3568700" y="2293938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76" name="Line 51"/>
            <p:cNvSpPr>
              <a:spLocks noChangeShapeType="1"/>
            </p:cNvSpPr>
            <p:nvPr/>
          </p:nvSpPr>
          <p:spPr bwMode="auto">
            <a:xfrm flipV="1">
              <a:off x="3683000" y="3627438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77" name="Line 52"/>
            <p:cNvSpPr>
              <a:spLocks noChangeShapeType="1"/>
            </p:cNvSpPr>
            <p:nvPr/>
          </p:nvSpPr>
          <p:spPr bwMode="auto">
            <a:xfrm>
              <a:off x="3683000" y="2293938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78" name="Line 53"/>
            <p:cNvSpPr>
              <a:spLocks noChangeShapeType="1"/>
            </p:cNvSpPr>
            <p:nvPr/>
          </p:nvSpPr>
          <p:spPr bwMode="auto">
            <a:xfrm flipV="1">
              <a:off x="3768725" y="3627438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79" name="Line 54"/>
            <p:cNvSpPr>
              <a:spLocks noChangeShapeType="1"/>
            </p:cNvSpPr>
            <p:nvPr/>
          </p:nvSpPr>
          <p:spPr bwMode="auto">
            <a:xfrm>
              <a:off x="3768725" y="2293938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80" name="Line 55"/>
            <p:cNvSpPr>
              <a:spLocks noChangeShapeType="1"/>
            </p:cNvSpPr>
            <p:nvPr/>
          </p:nvSpPr>
          <p:spPr bwMode="auto">
            <a:xfrm flipV="1">
              <a:off x="3854450" y="3627438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81" name="Line 56"/>
            <p:cNvSpPr>
              <a:spLocks noChangeShapeType="1"/>
            </p:cNvSpPr>
            <p:nvPr/>
          </p:nvSpPr>
          <p:spPr bwMode="auto">
            <a:xfrm>
              <a:off x="3854450" y="2293938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82" name="Line 57"/>
            <p:cNvSpPr>
              <a:spLocks noChangeShapeType="1"/>
            </p:cNvSpPr>
            <p:nvPr/>
          </p:nvSpPr>
          <p:spPr bwMode="auto">
            <a:xfrm flipV="1">
              <a:off x="3921125" y="3627438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83" name="Line 58"/>
            <p:cNvSpPr>
              <a:spLocks noChangeShapeType="1"/>
            </p:cNvSpPr>
            <p:nvPr/>
          </p:nvSpPr>
          <p:spPr bwMode="auto">
            <a:xfrm>
              <a:off x="3921125" y="2293938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84" name="Line 59"/>
            <p:cNvSpPr>
              <a:spLocks noChangeShapeType="1"/>
            </p:cNvSpPr>
            <p:nvPr/>
          </p:nvSpPr>
          <p:spPr bwMode="auto">
            <a:xfrm flipV="1">
              <a:off x="3987800" y="3627438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85" name="Line 60"/>
            <p:cNvSpPr>
              <a:spLocks noChangeShapeType="1"/>
            </p:cNvSpPr>
            <p:nvPr/>
          </p:nvSpPr>
          <p:spPr bwMode="auto">
            <a:xfrm>
              <a:off x="3987800" y="2293938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86" name="Line 61"/>
            <p:cNvSpPr>
              <a:spLocks noChangeShapeType="1"/>
            </p:cNvSpPr>
            <p:nvPr/>
          </p:nvSpPr>
          <p:spPr bwMode="auto">
            <a:xfrm flipV="1">
              <a:off x="3987800" y="3608388"/>
              <a:ext cx="0" cy="4762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87" name="Line 62"/>
            <p:cNvSpPr>
              <a:spLocks noChangeShapeType="1"/>
            </p:cNvSpPr>
            <p:nvPr/>
          </p:nvSpPr>
          <p:spPr bwMode="auto">
            <a:xfrm>
              <a:off x="3987800" y="2293938"/>
              <a:ext cx="0" cy="3810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88" name="Rectangle 63"/>
            <p:cNvSpPr>
              <a:spLocks noChangeArrowheads="1"/>
            </p:cNvSpPr>
            <p:nvPr/>
          </p:nvSpPr>
          <p:spPr bwMode="auto">
            <a:xfrm>
              <a:off x="3844925" y="3779838"/>
              <a:ext cx="217488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+mn-lt"/>
                  <a:cs typeface="Arial" pitchFamily="34" charset="0"/>
                </a:rPr>
                <a:t>10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89" name="Rectangle 64"/>
            <p:cNvSpPr>
              <a:spLocks noChangeArrowheads="1"/>
            </p:cNvSpPr>
            <p:nvPr/>
          </p:nvSpPr>
          <p:spPr bwMode="auto">
            <a:xfrm>
              <a:off x="4054475" y="3684588"/>
              <a:ext cx="63500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+mn-lt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90" name="Line 65"/>
            <p:cNvSpPr>
              <a:spLocks noChangeShapeType="1"/>
            </p:cNvSpPr>
            <p:nvPr/>
          </p:nvSpPr>
          <p:spPr bwMode="auto">
            <a:xfrm flipV="1">
              <a:off x="4397375" y="3627438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91" name="Line 66"/>
            <p:cNvSpPr>
              <a:spLocks noChangeShapeType="1"/>
            </p:cNvSpPr>
            <p:nvPr/>
          </p:nvSpPr>
          <p:spPr bwMode="auto">
            <a:xfrm>
              <a:off x="4397375" y="2293938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92" name="Line 67"/>
            <p:cNvSpPr>
              <a:spLocks noChangeShapeType="1"/>
            </p:cNvSpPr>
            <p:nvPr/>
          </p:nvSpPr>
          <p:spPr bwMode="auto">
            <a:xfrm flipV="1">
              <a:off x="4645025" y="3627438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93" name="Line 68"/>
            <p:cNvSpPr>
              <a:spLocks noChangeShapeType="1"/>
            </p:cNvSpPr>
            <p:nvPr/>
          </p:nvSpPr>
          <p:spPr bwMode="auto">
            <a:xfrm>
              <a:off x="4645025" y="2293938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94" name="Line 69"/>
            <p:cNvSpPr>
              <a:spLocks noChangeShapeType="1"/>
            </p:cNvSpPr>
            <p:nvPr/>
          </p:nvSpPr>
          <p:spPr bwMode="auto">
            <a:xfrm flipV="1">
              <a:off x="4816475" y="3627438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95" name="Line 70"/>
            <p:cNvSpPr>
              <a:spLocks noChangeShapeType="1"/>
            </p:cNvSpPr>
            <p:nvPr/>
          </p:nvSpPr>
          <p:spPr bwMode="auto">
            <a:xfrm>
              <a:off x="4816475" y="2293938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96" name="Line 71"/>
            <p:cNvSpPr>
              <a:spLocks noChangeShapeType="1"/>
            </p:cNvSpPr>
            <p:nvPr/>
          </p:nvSpPr>
          <p:spPr bwMode="auto">
            <a:xfrm flipV="1">
              <a:off x="4949825" y="3627438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97" name="Line 72"/>
            <p:cNvSpPr>
              <a:spLocks noChangeShapeType="1"/>
            </p:cNvSpPr>
            <p:nvPr/>
          </p:nvSpPr>
          <p:spPr bwMode="auto">
            <a:xfrm>
              <a:off x="4949825" y="2293938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98" name="Line 73"/>
            <p:cNvSpPr>
              <a:spLocks noChangeShapeType="1"/>
            </p:cNvSpPr>
            <p:nvPr/>
          </p:nvSpPr>
          <p:spPr bwMode="auto">
            <a:xfrm flipV="1">
              <a:off x="5054600" y="3627438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199" name="Line 74"/>
            <p:cNvSpPr>
              <a:spLocks noChangeShapeType="1"/>
            </p:cNvSpPr>
            <p:nvPr/>
          </p:nvSpPr>
          <p:spPr bwMode="auto">
            <a:xfrm>
              <a:off x="5054600" y="2293938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00" name="Line 75"/>
            <p:cNvSpPr>
              <a:spLocks noChangeShapeType="1"/>
            </p:cNvSpPr>
            <p:nvPr/>
          </p:nvSpPr>
          <p:spPr bwMode="auto">
            <a:xfrm flipV="1">
              <a:off x="5149850" y="3627438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01" name="Line 76"/>
            <p:cNvSpPr>
              <a:spLocks noChangeShapeType="1"/>
            </p:cNvSpPr>
            <p:nvPr/>
          </p:nvSpPr>
          <p:spPr bwMode="auto">
            <a:xfrm>
              <a:off x="5149850" y="2293938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02" name="Line 77"/>
            <p:cNvSpPr>
              <a:spLocks noChangeShapeType="1"/>
            </p:cNvSpPr>
            <p:nvPr/>
          </p:nvSpPr>
          <p:spPr bwMode="auto">
            <a:xfrm flipV="1">
              <a:off x="5226050" y="3627438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03" name="Line 78"/>
            <p:cNvSpPr>
              <a:spLocks noChangeShapeType="1"/>
            </p:cNvSpPr>
            <p:nvPr/>
          </p:nvSpPr>
          <p:spPr bwMode="auto">
            <a:xfrm>
              <a:off x="5226050" y="2293938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04" name="Line 79"/>
            <p:cNvSpPr>
              <a:spLocks noChangeShapeType="1"/>
            </p:cNvSpPr>
            <p:nvPr/>
          </p:nvSpPr>
          <p:spPr bwMode="auto">
            <a:xfrm flipV="1">
              <a:off x="5302250" y="3627438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05" name="Line 80"/>
            <p:cNvSpPr>
              <a:spLocks noChangeShapeType="1"/>
            </p:cNvSpPr>
            <p:nvPr/>
          </p:nvSpPr>
          <p:spPr bwMode="auto">
            <a:xfrm>
              <a:off x="5302250" y="2293938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06" name="Line 81"/>
            <p:cNvSpPr>
              <a:spLocks noChangeShapeType="1"/>
            </p:cNvSpPr>
            <p:nvPr/>
          </p:nvSpPr>
          <p:spPr bwMode="auto">
            <a:xfrm flipV="1">
              <a:off x="5368925" y="3627438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07" name="Line 82"/>
            <p:cNvSpPr>
              <a:spLocks noChangeShapeType="1"/>
            </p:cNvSpPr>
            <p:nvPr/>
          </p:nvSpPr>
          <p:spPr bwMode="auto">
            <a:xfrm>
              <a:off x="5368925" y="2293938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08" name="Line 83"/>
            <p:cNvSpPr>
              <a:spLocks noChangeShapeType="1"/>
            </p:cNvSpPr>
            <p:nvPr/>
          </p:nvSpPr>
          <p:spPr bwMode="auto">
            <a:xfrm flipV="1">
              <a:off x="5368925" y="3608388"/>
              <a:ext cx="0" cy="4762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09" name="Line 84"/>
            <p:cNvSpPr>
              <a:spLocks noChangeShapeType="1"/>
            </p:cNvSpPr>
            <p:nvPr/>
          </p:nvSpPr>
          <p:spPr bwMode="auto">
            <a:xfrm>
              <a:off x="5368925" y="2293938"/>
              <a:ext cx="0" cy="3810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10" name="Rectangle 85"/>
            <p:cNvSpPr>
              <a:spLocks noChangeArrowheads="1"/>
            </p:cNvSpPr>
            <p:nvPr/>
          </p:nvSpPr>
          <p:spPr bwMode="auto">
            <a:xfrm>
              <a:off x="5226050" y="3779838"/>
              <a:ext cx="217488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+mn-lt"/>
                  <a:cs typeface="Arial" pitchFamily="34" charset="0"/>
                </a:rPr>
                <a:t>10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1" name="Rectangle 86"/>
            <p:cNvSpPr>
              <a:spLocks noChangeArrowheads="1"/>
            </p:cNvSpPr>
            <p:nvPr/>
          </p:nvSpPr>
          <p:spPr bwMode="auto">
            <a:xfrm>
              <a:off x="5435600" y="3684588"/>
              <a:ext cx="8731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+mn-lt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2" name="Line 87"/>
            <p:cNvSpPr>
              <a:spLocks noChangeShapeType="1"/>
            </p:cNvSpPr>
            <p:nvPr/>
          </p:nvSpPr>
          <p:spPr bwMode="auto">
            <a:xfrm>
              <a:off x="1235075" y="3656013"/>
              <a:ext cx="1905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13" name="Line 88"/>
            <p:cNvSpPr>
              <a:spLocks noChangeShapeType="1"/>
            </p:cNvSpPr>
            <p:nvPr/>
          </p:nvSpPr>
          <p:spPr bwMode="auto">
            <a:xfrm flipH="1">
              <a:off x="5340350" y="3656013"/>
              <a:ext cx="28575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14" name="Line 89"/>
            <p:cNvSpPr>
              <a:spLocks noChangeShapeType="1"/>
            </p:cNvSpPr>
            <p:nvPr/>
          </p:nvSpPr>
          <p:spPr bwMode="auto">
            <a:xfrm>
              <a:off x="1235075" y="3656013"/>
              <a:ext cx="3810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15" name="Line 90"/>
            <p:cNvSpPr>
              <a:spLocks noChangeShapeType="1"/>
            </p:cNvSpPr>
            <p:nvPr/>
          </p:nvSpPr>
          <p:spPr bwMode="auto">
            <a:xfrm flipH="1">
              <a:off x="5321300" y="3656013"/>
              <a:ext cx="47625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16" name="Rectangle 91"/>
            <p:cNvSpPr>
              <a:spLocks noChangeArrowheads="1"/>
            </p:cNvSpPr>
            <p:nvPr/>
          </p:nvSpPr>
          <p:spPr bwMode="auto">
            <a:xfrm>
              <a:off x="863600" y="3522663"/>
              <a:ext cx="217488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+mn-lt"/>
                  <a:cs typeface="Arial" pitchFamily="34" charset="0"/>
                </a:rPr>
                <a:t>10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7" name="Rectangle 92"/>
            <p:cNvSpPr>
              <a:spLocks noChangeArrowheads="1"/>
            </p:cNvSpPr>
            <p:nvPr/>
          </p:nvSpPr>
          <p:spPr bwMode="auto">
            <a:xfrm>
              <a:off x="1073150" y="3427413"/>
              <a:ext cx="123825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+mn-lt"/>
                  <a:cs typeface="Arial" pitchFamily="34" charset="0"/>
                </a:rPr>
                <a:t>-1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8" name="Line 93"/>
            <p:cNvSpPr>
              <a:spLocks noChangeShapeType="1"/>
            </p:cNvSpPr>
            <p:nvPr/>
          </p:nvSpPr>
          <p:spPr bwMode="auto">
            <a:xfrm>
              <a:off x="1235075" y="3446463"/>
              <a:ext cx="1905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19" name="Line 94"/>
            <p:cNvSpPr>
              <a:spLocks noChangeShapeType="1"/>
            </p:cNvSpPr>
            <p:nvPr/>
          </p:nvSpPr>
          <p:spPr bwMode="auto">
            <a:xfrm flipH="1">
              <a:off x="5340350" y="3446463"/>
              <a:ext cx="28575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20" name="Line 95"/>
            <p:cNvSpPr>
              <a:spLocks noChangeShapeType="1"/>
            </p:cNvSpPr>
            <p:nvPr/>
          </p:nvSpPr>
          <p:spPr bwMode="auto">
            <a:xfrm>
              <a:off x="1235075" y="3322638"/>
              <a:ext cx="1905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21" name="Line 96"/>
            <p:cNvSpPr>
              <a:spLocks noChangeShapeType="1"/>
            </p:cNvSpPr>
            <p:nvPr/>
          </p:nvSpPr>
          <p:spPr bwMode="auto">
            <a:xfrm flipH="1">
              <a:off x="5340350" y="3322638"/>
              <a:ext cx="28575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22" name="Line 97"/>
            <p:cNvSpPr>
              <a:spLocks noChangeShapeType="1"/>
            </p:cNvSpPr>
            <p:nvPr/>
          </p:nvSpPr>
          <p:spPr bwMode="auto">
            <a:xfrm>
              <a:off x="1235075" y="3236913"/>
              <a:ext cx="1905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23" name="Line 98"/>
            <p:cNvSpPr>
              <a:spLocks noChangeShapeType="1"/>
            </p:cNvSpPr>
            <p:nvPr/>
          </p:nvSpPr>
          <p:spPr bwMode="auto">
            <a:xfrm flipH="1">
              <a:off x="5340350" y="3236913"/>
              <a:ext cx="28575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24" name="Line 99"/>
            <p:cNvSpPr>
              <a:spLocks noChangeShapeType="1"/>
            </p:cNvSpPr>
            <p:nvPr/>
          </p:nvSpPr>
          <p:spPr bwMode="auto">
            <a:xfrm>
              <a:off x="1235075" y="3179763"/>
              <a:ext cx="1905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25" name="Line 100"/>
            <p:cNvSpPr>
              <a:spLocks noChangeShapeType="1"/>
            </p:cNvSpPr>
            <p:nvPr/>
          </p:nvSpPr>
          <p:spPr bwMode="auto">
            <a:xfrm flipH="1">
              <a:off x="5340350" y="3179763"/>
              <a:ext cx="28575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26" name="Line 101"/>
            <p:cNvSpPr>
              <a:spLocks noChangeShapeType="1"/>
            </p:cNvSpPr>
            <p:nvPr/>
          </p:nvSpPr>
          <p:spPr bwMode="auto">
            <a:xfrm>
              <a:off x="1235075" y="3122613"/>
              <a:ext cx="1905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27" name="Line 102"/>
            <p:cNvSpPr>
              <a:spLocks noChangeShapeType="1"/>
            </p:cNvSpPr>
            <p:nvPr/>
          </p:nvSpPr>
          <p:spPr bwMode="auto">
            <a:xfrm flipH="1">
              <a:off x="5340350" y="3122613"/>
              <a:ext cx="28575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28" name="Line 103"/>
            <p:cNvSpPr>
              <a:spLocks noChangeShapeType="1"/>
            </p:cNvSpPr>
            <p:nvPr/>
          </p:nvSpPr>
          <p:spPr bwMode="auto">
            <a:xfrm>
              <a:off x="1235075" y="3074988"/>
              <a:ext cx="1905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29" name="Line 104"/>
            <p:cNvSpPr>
              <a:spLocks noChangeShapeType="1"/>
            </p:cNvSpPr>
            <p:nvPr/>
          </p:nvSpPr>
          <p:spPr bwMode="auto">
            <a:xfrm flipH="1">
              <a:off x="5340350" y="3074988"/>
              <a:ext cx="28575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30" name="Line 105"/>
            <p:cNvSpPr>
              <a:spLocks noChangeShapeType="1"/>
            </p:cNvSpPr>
            <p:nvPr/>
          </p:nvSpPr>
          <p:spPr bwMode="auto">
            <a:xfrm>
              <a:off x="1235075" y="3036888"/>
              <a:ext cx="1905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31" name="Line 106"/>
            <p:cNvSpPr>
              <a:spLocks noChangeShapeType="1"/>
            </p:cNvSpPr>
            <p:nvPr/>
          </p:nvSpPr>
          <p:spPr bwMode="auto">
            <a:xfrm flipH="1">
              <a:off x="5340350" y="3036888"/>
              <a:ext cx="28575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32" name="Line 107"/>
            <p:cNvSpPr>
              <a:spLocks noChangeShapeType="1"/>
            </p:cNvSpPr>
            <p:nvPr/>
          </p:nvSpPr>
          <p:spPr bwMode="auto">
            <a:xfrm>
              <a:off x="1235075" y="2998788"/>
              <a:ext cx="1905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33" name="Line 108"/>
            <p:cNvSpPr>
              <a:spLocks noChangeShapeType="1"/>
            </p:cNvSpPr>
            <p:nvPr/>
          </p:nvSpPr>
          <p:spPr bwMode="auto">
            <a:xfrm flipH="1">
              <a:off x="5340350" y="2998788"/>
              <a:ext cx="28575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34" name="Line 109"/>
            <p:cNvSpPr>
              <a:spLocks noChangeShapeType="1"/>
            </p:cNvSpPr>
            <p:nvPr/>
          </p:nvSpPr>
          <p:spPr bwMode="auto">
            <a:xfrm>
              <a:off x="1235075" y="2970213"/>
              <a:ext cx="1905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35" name="Line 110"/>
            <p:cNvSpPr>
              <a:spLocks noChangeShapeType="1"/>
            </p:cNvSpPr>
            <p:nvPr/>
          </p:nvSpPr>
          <p:spPr bwMode="auto">
            <a:xfrm flipH="1">
              <a:off x="5340350" y="2970213"/>
              <a:ext cx="28575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36" name="Line 111"/>
            <p:cNvSpPr>
              <a:spLocks noChangeShapeType="1"/>
            </p:cNvSpPr>
            <p:nvPr/>
          </p:nvSpPr>
          <p:spPr bwMode="auto">
            <a:xfrm>
              <a:off x="1235075" y="2970213"/>
              <a:ext cx="3810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37" name="Line 112"/>
            <p:cNvSpPr>
              <a:spLocks noChangeShapeType="1"/>
            </p:cNvSpPr>
            <p:nvPr/>
          </p:nvSpPr>
          <p:spPr bwMode="auto">
            <a:xfrm flipH="1">
              <a:off x="5321300" y="2970213"/>
              <a:ext cx="47625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38" name="Rectangle 113"/>
            <p:cNvSpPr>
              <a:spLocks noChangeArrowheads="1"/>
            </p:cNvSpPr>
            <p:nvPr/>
          </p:nvSpPr>
          <p:spPr bwMode="auto">
            <a:xfrm>
              <a:off x="863600" y="2836863"/>
              <a:ext cx="217488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+mn-lt"/>
                  <a:cs typeface="Arial" pitchFamily="34" charset="0"/>
                </a:rPr>
                <a:t>10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39" name="Rectangle 114"/>
            <p:cNvSpPr>
              <a:spLocks noChangeArrowheads="1"/>
            </p:cNvSpPr>
            <p:nvPr/>
          </p:nvSpPr>
          <p:spPr bwMode="auto">
            <a:xfrm>
              <a:off x="1073150" y="2741613"/>
              <a:ext cx="8731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+mn-lt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40" name="Line 115"/>
            <p:cNvSpPr>
              <a:spLocks noChangeShapeType="1"/>
            </p:cNvSpPr>
            <p:nvPr/>
          </p:nvSpPr>
          <p:spPr bwMode="auto">
            <a:xfrm>
              <a:off x="1235075" y="2760663"/>
              <a:ext cx="1905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41" name="Line 116"/>
            <p:cNvSpPr>
              <a:spLocks noChangeShapeType="1"/>
            </p:cNvSpPr>
            <p:nvPr/>
          </p:nvSpPr>
          <p:spPr bwMode="auto">
            <a:xfrm flipH="1">
              <a:off x="5340350" y="2760663"/>
              <a:ext cx="28575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42" name="Line 117"/>
            <p:cNvSpPr>
              <a:spLocks noChangeShapeType="1"/>
            </p:cNvSpPr>
            <p:nvPr/>
          </p:nvSpPr>
          <p:spPr bwMode="auto">
            <a:xfrm>
              <a:off x="1235075" y="2646363"/>
              <a:ext cx="1905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43" name="Line 118"/>
            <p:cNvSpPr>
              <a:spLocks noChangeShapeType="1"/>
            </p:cNvSpPr>
            <p:nvPr/>
          </p:nvSpPr>
          <p:spPr bwMode="auto">
            <a:xfrm flipH="1">
              <a:off x="5340350" y="2646363"/>
              <a:ext cx="28575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44" name="Line 119"/>
            <p:cNvSpPr>
              <a:spLocks noChangeShapeType="1"/>
            </p:cNvSpPr>
            <p:nvPr/>
          </p:nvSpPr>
          <p:spPr bwMode="auto">
            <a:xfrm>
              <a:off x="1235075" y="2560638"/>
              <a:ext cx="1905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45" name="Line 120"/>
            <p:cNvSpPr>
              <a:spLocks noChangeShapeType="1"/>
            </p:cNvSpPr>
            <p:nvPr/>
          </p:nvSpPr>
          <p:spPr bwMode="auto">
            <a:xfrm flipH="1">
              <a:off x="5340350" y="2560638"/>
              <a:ext cx="28575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46" name="Line 121"/>
            <p:cNvSpPr>
              <a:spLocks noChangeShapeType="1"/>
            </p:cNvSpPr>
            <p:nvPr/>
          </p:nvSpPr>
          <p:spPr bwMode="auto">
            <a:xfrm>
              <a:off x="1235075" y="2493963"/>
              <a:ext cx="1905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47" name="Line 122"/>
            <p:cNvSpPr>
              <a:spLocks noChangeShapeType="1"/>
            </p:cNvSpPr>
            <p:nvPr/>
          </p:nvSpPr>
          <p:spPr bwMode="auto">
            <a:xfrm flipH="1">
              <a:off x="5340350" y="2493963"/>
              <a:ext cx="28575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48" name="Line 123"/>
            <p:cNvSpPr>
              <a:spLocks noChangeShapeType="1"/>
            </p:cNvSpPr>
            <p:nvPr/>
          </p:nvSpPr>
          <p:spPr bwMode="auto">
            <a:xfrm>
              <a:off x="1235075" y="2436813"/>
              <a:ext cx="1905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49" name="Line 124"/>
            <p:cNvSpPr>
              <a:spLocks noChangeShapeType="1"/>
            </p:cNvSpPr>
            <p:nvPr/>
          </p:nvSpPr>
          <p:spPr bwMode="auto">
            <a:xfrm flipH="1">
              <a:off x="5340350" y="2436813"/>
              <a:ext cx="28575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50" name="Line 125"/>
            <p:cNvSpPr>
              <a:spLocks noChangeShapeType="1"/>
            </p:cNvSpPr>
            <p:nvPr/>
          </p:nvSpPr>
          <p:spPr bwMode="auto">
            <a:xfrm>
              <a:off x="1235075" y="2398713"/>
              <a:ext cx="1905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51" name="Line 126"/>
            <p:cNvSpPr>
              <a:spLocks noChangeShapeType="1"/>
            </p:cNvSpPr>
            <p:nvPr/>
          </p:nvSpPr>
          <p:spPr bwMode="auto">
            <a:xfrm flipH="1">
              <a:off x="5340350" y="2398713"/>
              <a:ext cx="28575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52" name="Line 127"/>
            <p:cNvSpPr>
              <a:spLocks noChangeShapeType="1"/>
            </p:cNvSpPr>
            <p:nvPr/>
          </p:nvSpPr>
          <p:spPr bwMode="auto">
            <a:xfrm>
              <a:off x="1235075" y="2351088"/>
              <a:ext cx="1905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53" name="Line 128"/>
            <p:cNvSpPr>
              <a:spLocks noChangeShapeType="1"/>
            </p:cNvSpPr>
            <p:nvPr/>
          </p:nvSpPr>
          <p:spPr bwMode="auto">
            <a:xfrm flipH="1">
              <a:off x="5340350" y="2351088"/>
              <a:ext cx="28575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54" name="Line 129"/>
            <p:cNvSpPr>
              <a:spLocks noChangeShapeType="1"/>
            </p:cNvSpPr>
            <p:nvPr/>
          </p:nvSpPr>
          <p:spPr bwMode="auto">
            <a:xfrm>
              <a:off x="1235075" y="2322513"/>
              <a:ext cx="1905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55" name="Line 130"/>
            <p:cNvSpPr>
              <a:spLocks noChangeShapeType="1"/>
            </p:cNvSpPr>
            <p:nvPr/>
          </p:nvSpPr>
          <p:spPr bwMode="auto">
            <a:xfrm flipH="1">
              <a:off x="5340350" y="2322513"/>
              <a:ext cx="28575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56" name="Line 131"/>
            <p:cNvSpPr>
              <a:spLocks noChangeShapeType="1"/>
            </p:cNvSpPr>
            <p:nvPr/>
          </p:nvSpPr>
          <p:spPr bwMode="auto">
            <a:xfrm>
              <a:off x="1235075" y="2293938"/>
              <a:ext cx="1905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57" name="Line 132"/>
            <p:cNvSpPr>
              <a:spLocks noChangeShapeType="1"/>
            </p:cNvSpPr>
            <p:nvPr/>
          </p:nvSpPr>
          <p:spPr bwMode="auto">
            <a:xfrm flipH="1">
              <a:off x="5340350" y="2293938"/>
              <a:ext cx="28575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58" name="Line 133"/>
            <p:cNvSpPr>
              <a:spLocks noChangeShapeType="1"/>
            </p:cNvSpPr>
            <p:nvPr/>
          </p:nvSpPr>
          <p:spPr bwMode="auto">
            <a:xfrm>
              <a:off x="1235075" y="2293938"/>
              <a:ext cx="3810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59" name="Line 134"/>
            <p:cNvSpPr>
              <a:spLocks noChangeShapeType="1"/>
            </p:cNvSpPr>
            <p:nvPr/>
          </p:nvSpPr>
          <p:spPr bwMode="auto">
            <a:xfrm flipH="1">
              <a:off x="5321300" y="2293938"/>
              <a:ext cx="47625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60" name="Rectangle 135"/>
            <p:cNvSpPr>
              <a:spLocks noChangeArrowheads="1"/>
            </p:cNvSpPr>
            <p:nvPr/>
          </p:nvSpPr>
          <p:spPr bwMode="auto">
            <a:xfrm>
              <a:off x="863600" y="2160588"/>
              <a:ext cx="217488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+mn-lt"/>
                  <a:cs typeface="Arial" pitchFamily="34" charset="0"/>
                </a:rPr>
                <a:t>10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61" name="Rectangle 136"/>
            <p:cNvSpPr>
              <a:spLocks noChangeArrowheads="1"/>
            </p:cNvSpPr>
            <p:nvPr/>
          </p:nvSpPr>
          <p:spPr bwMode="auto">
            <a:xfrm>
              <a:off x="1073150" y="2065338"/>
              <a:ext cx="63500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+mn-lt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62" name="Line 137"/>
            <p:cNvSpPr>
              <a:spLocks noChangeShapeType="1"/>
            </p:cNvSpPr>
            <p:nvPr/>
          </p:nvSpPr>
          <p:spPr bwMode="auto">
            <a:xfrm>
              <a:off x="1235075" y="2293938"/>
              <a:ext cx="413385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63" name="Line 138"/>
            <p:cNvSpPr>
              <a:spLocks noChangeShapeType="1"/>
            </p:cNvSpPr>
            <p:nvPr/>
          </p:nvSpPr>
          <p:spPr bwMode="auto">
            <a:xfrm>
              <a:off x="1235075" y="3656013"/>
              <a:ext cx="413385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64" name="Line 139"/>
            <p:cNvSpPr>
              <a:spLocks noChangeShapeType="1"/>
            </p:cNvSpPr>
            <p:nvPr/>
          </p:nvSpPr>
          <p:spPr bwMode="auto">
            <a:xfrm flipV="1">
              <a:off x="5368925" y="2293938"/>
              <a:ext cx="0" cy="13620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65" name="Line 140"/>
            <p:cNvSpPr>
              <a:spLocks noChangeShapeType="1"/>
            </p:cNvSpPr>
            <p:nvPr/>
          </p:nvSpPr>
          <p:spPr bwMode="auto">
            <a:xfrm flipV="1">
              <a:off x="1235075" y="2293938"/>
              <a:ext cx="0" cy="13620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66" name="Line 143"/>
            <p:cNvSpPr>
              <a:spLocks noChangeShapeType="1"/>
            </p:cNvSpPr>
            <p:nvPr/>
          </p:nvSpPr>
          <p:spPr bwMode="auto">
            <a:xfrm>
              <a:off x="1235075" y="4189413"/>
              <a:ext cx="413385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67" name="Line 144"/>
            <p:cNvSpPr>
              <a:spLocks noChangeShapeType="1"/>
            </p:cNvSpPr>
            <p:nvPr/>
          </p:nvSpPr>
          <p:spPr bwMode="auto">
            <a:xfrm>
              <a:off x="1235075" y="5551488"/>
              <a:ext cx="413385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68" name="Line 145"/>
            <p:cNvSpPr>
              <a:spLocks noChangeShapeType="1"/>
            </p:cNvSpPr>
            <p:nvPr/>
          </p:nvSpPr>
          <p:spPr bwMode="auto">
            <a:xfrm flipV="1">
              <a:off x="5368925" y="4189413"/>
              <a:ext cx="0" cy="13620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69" name="Line 146"/>
            <p:cNvSpPr>
              <a:spLocks noChangeShapeType="1"/>
            </p:cNvSpPr>
            <p:nvPr/>
          </p:nvSpPr>
          <p:spPr bwMode="auto">
            <a:xfrm flipV="1">
              <a:off x="1235075" y="4189413"/>
              <a:ext cx="0" cy="13620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70" name="Line 147"/>
            <p:cNvSpPr>
              <a:spLocks noChangeShapeType="1"/>
            </p:cNvSpPr>
            <p:nvPr/>
          </p:nvSpPr>
          <p:spPr bwMode="auto">
            <a:xfrm>
              <a:off x="1235075" y="5551488"/>
              <a:ext cx="413385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71" name="Line 148"/>
            <p:cNvSpPr>
              <a:spLocks noChangeShapeType="1"/>
            </p:cNvSpPr>
            <p:nvPr/>
          </p:nvSpPr>
          <p:spPr bwMode="auto">
            <a:xfrm flipV="1">
              <a:off x="1235075" y="4189413"/>
              <a:ext cx="0" cy="13620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72" name="Line 149"/>
            <p:cNvSpPr>
              <a:spLocks noChangeShapeType="1"/>
            </p:cNvSpPr>
            <p:nvPr/>
          </p:nvSpPr>
          <p:spPr bwMode="auto">
            <a:xfrm flipV="1">
              <a:off x="1235075" y="5522913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73" name="Line 150"/>
            <p:cNvSpPr>
              <a:spLocks noChangeShapeType="1"/>
            </p:cNvSpPr>
            <p:nvPr/>
          </p:nvSpPr>
          <p:spPr bwMode="auto">
            <a:xfrm>
              <a:off x="1235075" y="4189413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74" name="Line 151"/>
            <p:cNvSpPr>
              <a:spLocks noChangeShapeType="1"/>
            </p:cNvSpPr>
            <p:nvPr/>
          </p:nvSpPr>
          <p:spPr bwMode="auto">
            <a:xfrm flipV="1">
              <a:off x="1235075" y="5503863"/>
              <a:ext cx="0" cy="4762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75" name="Line 152"/>
            <p:cNvSpPr>
              <a:spLocks noChangeShapeType="1"/>
            </p:cNvSpPr>
            <p:nvPr/>
          </p:nvSpPr>
          <p:spPr bwMode="auto">
            <a:xfrm>
              <a:off x="1235075" y="4189413"/>
              <a:ext cx="0" cy="3810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76" name="Rectangle 153"/>
            <p:cNvSpPr>
              <a:spLocks noChangeArrowheads="1"/>
            </p:cNvSpPr>
            <p:nvPr/>
          </p:nvSpPr>
          <p:spPr bwMode="auto">
            <a:xfrm>
              <a:off x="1073150" y="5675313"/>
              <a:ext cx="217488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+mn-lt"/>
                  <a:cs typeface="Arial" pitchFamily="34" charset="0"/>
                </a:rPr>
                <a:t>10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77" name="Rectangle 154"/>
            <p:cNvSpPr>
              <a:spLocks noChangeArrowheads="1"/>
            </p:cNvSpPr>
            <p:nvPr/>
          </p:nvSpPr>
          <p:spPr bwMode="auto">
            <a:xfrm>
              <a:off x="1282700" y="5580063"/>
              <a:ext cx="123825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+mn-lt"/>
                  <a:cs typeface="Arial" pitchFamily="34" charset="0"/>
                </a:rPr>
                <a:t>-1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78" name="Line 155"/>
            <p:cNvSpPr>
              <a:spLocks noChangeShapeType="1"/>
            </p:cNvSpPr>
            <p:nvPr/>
          </p:nvSpPr>
          <p:spPr bwMode="auto">
            <a:xfrm flipV="1">
              <a:off x="1644650" y="5522913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79" name="Line 156"/>
            <p:cNvSpPr>
              <a:spLocks noChangeShapeType="1"/>
            </p:cNvSpPr>
            <p:nvPr/>
          </p:nvSpPr>
          <p:spPr bwMode="auto">
            <a:xfrm>
              <a:off x="1644650" y="4189413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80" name="Line 157"/>
            <p:cNvSpPr>
              <a:spLocks noChangeShapeType="1"/>
            </p:cNvSpPr>
            <p:nvPr/>
          </p:nvSpPr>
          <p:spPr bwMode="auto">
            <a:xfrm flipV="1">
              <a:off x="1892300" y="5522913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81" name="Line 158"/>
            <p:cNvSpPr>
              <a:spLocks noChangeShapeType="1"/>
            </p:cNvSpPr>
            <p:nvPr/>
          </p:nvSpPr>
          <p:spPr bwMode="auto">
            <a:xfrm>
              <a:off x="1892300" y="4189413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82" name="Line 159"/>
            <p:cNvSpPr>
              <a:spLocks noChangeShapeType="1"/>
            </p:cNvSpPr>
            <p:nvPr/>
          </p:nvSpPr>
          <p:spPr bwMode="auto">
            <a:xfrm flipV="1">
              <a:off x="2063750" y="5522913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83" name="Line 160"/>
            <p:cNvSpPr>
              <a:spLocks noChangeShapeType="1"/>
            </p:cNvSpPr>
            <p:nvPr/>
          </p:nvSpPr>
          <p:spPr bwMode="auto">
            <a:xfrm>
              <a:off x="2063750" y="4189413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84" name="Line 161"/>
            <p:cNvSpPr>
              <a:spLocks noChangeShapeType="1"/>
            </p:cNvSpPr>
            <p:nvPr/>
          </p:nvSpPr>
          <p:spPr bwMode="auto">
            <a:xfrm flipV="1">
              <a:off x="2197100" y="5522913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85" name="Line 162"/>
            <p:cNvSpPr>
              <a:spLocks noChangeShapeType="1"/>
            </p:cNvSpPr>
            <p:nvPr/>
          </p:nvSpPr>
          <p:spPr bwMode="auto">
            <a:xfrm>
              <a:off x="2197100" y="4189413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86" name="Line 163"/>
            <p:cNvSpPr>
              <a:spLocks noChangeShapeType="1"/>
            </p:cNvSpPr>
            <p:nvPr/>
          </p:nvSpPr>
          <p:spPr bwMode="auto">
            <a:xfrm flipV="1">
              <a:off x="2301875" y="5522913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87" name="Line 164"/>
            <p:cNvSpPr>
              <a:spLocks noChangeShapeType="1"/>
            </p:cNvSpPr>
            <p:nvPr/>
          </p:nvSpPr>
          <p:spPr bwMode="auto">
            <a:xfrm>
              <a:off x="2301875" y="4189413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88" name="Line 165"/>
            <p:cNvSpPr>
              <a:spLocks noChangeShapeType="1"/>
            </p:cNvSpPr>
            <p:nvPr/>
          </p:nvSpPr>
          <p:spPr bwMode="auto">
            <a:xfrm flipV="1">
              <a:off x="2397125" y="5522913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89" name="Line 166"/>
            <p:cNvSpPr>
              <a:spLocks noChangeShapeType="1"/>
            </p:cNvSpPr>
            <p:nvPr/>
          </p:nvSpPr>
          <p:spPr bwMode="auto">
            <a:xfrm>
              <a:off x="2397125" y="4189413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90" name="Line 167"/>
            <p:cNvSpPr>
              <a:spLocks noChangeShapeType="1"/>
            </p:cNvSpPr>
            <p:nvPr/>
          </p:nvSpPr>
          <p:spPr bwMode="auto">
            <a:xfrm flipV="1">
              <a:off x="2473325" y="5522913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91" name="Line 168"/>
            <p:cNvSpPr>
              <a:spLocks noChangeShapeType="1"/>
            </p:cNvSpPr>
            <p:nvPr/>
          </p:nvSpPr>
          <p:spPr bwMode="auto">
            <a:xfrm>
              <a:off x="2473325" y="4189413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92" name="Line 169"/>
            <p:cNvSpPr>
              <a:spLocks noChangeShapeType="1"/>
            </p:cNvSpPr>
            <p:nvPr/>
          </p:nvSpPr>
          <p:spPr bwMode="auto">
            <a:xfrm flipV="1">
              <a:off x="2549525" y="5522913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93" name="Line 170"/>
            <p:cNvSpPr>
              <a:spLocks noChangeShapeType="1"/>
            </p:cNvSpPr>
            <p:nvPr/>
          </p:nvSpPr>
          <p:spPr bwMode="auto">
            <a:xfrm>
              <a:off x="2549525" y="4189413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94" name="Line 171"/>
            <p:cNvSpPr>
              <a:spLocks noChangeShapeType="1"/>
            </p:cNvSpPr>
            <p:nvPr/>
          </p:nvSpPr>
          <p:spPr bwMode="auto">
            <a:xfrm flipV="1">
              <a:off x="2606675" y="5522913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95" name="Line 172"/>
            <p:cNvSpPr>
              <a:spLocks noChangeShapeType="1"/>
            </p:cNvSpPr>
            <p:nvPr/>
          </p:nvSpPr>
          <p:spPr bwMode="auto">
            <a:xfrm>
              <a:off x="2606675" y="4189413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96" name="Line 173"/>
            <p:cNvSpPr>
              <a:spLocks noChangeShapeType="1"/>
            </p:cNvSpPr>
            <p:nvPr/>
          </p:nvSpPr>
          <p:spPr bwMode="auto">
            <a:xfrm flipV="1">
              <a:off x="2606675" y="5503863"/>
              <a:ext cx="0" cy="4762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97" name="Line 174"/>
            <p:cNvSpPr>
              <a:spLocks noChangeShapeType="1"/>
            </p:cNvSpPr>
            <p:nvPr/>
          </p:nvSpPr>
          <p:spPr bwMode="auto">
            <a:xfrm>
              <a:off x="2606675" y="4189413"/>
              <a:ext cx="0" cy="3810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298" name="Rectangle 175"/>
            <p:cNvSpPr>
              <a:spLocks noChangeArrowheads="1"/>
            </p:cNvSpPr>
            <p:nvPr/>
          </p:nvSpPr>
          <p:spPr bwMode="auto">
            <a:xfrm>
              <a:off x="2463800" y="5675313"/>
              <a:ext cx="217488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+mn-lt"/>
                  <a:cs typeface="Arial" pitchFamily="34" charset="0"/>
                </a:rPr>
                <a:t>10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99" name="Rectangle 176"/>
            <p:cNvSpPr>
              <a:spLocks noChangeArrowheads="1"/>
            </p:cNvSpPr>
            <p:nvPr/>
          </p:nvSpPr>
          <p:spPr bwMode="auto">
            <a:xfrm>
              <a:off x="2673350" y="5580063"/>
              <a:ext cx="8731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+mn-lt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00" name="Line 177"/>
            <p:cNvSpPr>
              <a:spLocks noChangeShapeType="1"/>
            </p:cNvSpPr>
            <p:nvPr/>
          </p:nvSpPr>
          <p:spPr bwMode="auto">
            <a:xfrm flipV="1">
              <a:off x="3025775" y="5522913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301" name="Line 178"/>
            <p:cNvSpPr>
              <a:spLocks noChangeShapeType="1"/>
            </p:cNvSpPr>
            <p:nvPr/>
          </p:nvSpPr>
          <p:spPr bwMode="auto">
            <a:xfrm>
              <a:off x="3025775" y="4189413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302" name="Line 179"/>
            <p:cNvSpPr>
              <a:spLocks noChangeShapeType="1"/>
            </p:cNvSpPr>
            <p:nvPr/>
          </p:nvSpPr>
          <p:spPr bwMode="auto">
            <a:xfrm flipV="1">
              <a:off x="3263900" y="5522913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303" name="Line 180"/>
            <p:cNvSpPr>
              <a:spLocks noChangeShapeType="1"/>
            </p:cNvSpPr>
            <p:nvPr/>
          </p:nvSpPr>
          <p:spPr bwMode="auto">
            <a:xfrm>
              <a:off x="3263900" y="4189413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304" name="Line 181"/>
            <p:cNvSpPr>
              <a:spLocks noChangeShapeType="1"/>
            </p:cNvSpPr>
            <p:nvPr/>
          </p:nvSpPr>
          <p:spPr bwMode="auto">
            <a:xfrm flipV="1">
              <a:off x="3435350" y="5522913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305" name="Line 182"/>
            <p:cNvSpPr>
              <a:spLocks noChangeShapeType="1"/>
            </p:cNvSpPr>
            <p:nvPr/>
          </p:nvSpPr>
          <p:spPr bwMode="auto">
            <a:xfrm>
              <a:off x="3435350" y="4189413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306" name="Line 183"/>
            <p:cNvSpPr>
              <a:spLocks noChangeShapeType="1"/>
            </p:cNvSpPr>
            <p:nvPr/>
          </p:nvSpPr>
          <p:spPr bwMode="auto">
            <a:xfrm flipV="1">
              <a:off x="3568700" y="5522913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307" name="Line 184"/>
            <p:cNvSpPr>
              <a:spLocks noChangeShapeType="1"/>
            </p:cNvSpPr>
            <p:nvPr/>
          </p:nvSpPr>
          <p:spPr bwMode="auto">
            <a:xfrm>
              <a:off x="3568700" y="4189413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308" name="Line 185"/>
            <p:cNvSpPr>
              <a:spLocks noChangeShapeType="1"/>
            </p:cNvSpPr>
            <p:nvPr/>
          </p:nvSpPr>
          <p:spPr bwMode="auto">
            <a:xfrm flipV="1">
              <a:off x="3683000" y="5522913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309" name="Line 186"/>
            <p:cNvSpPr>
              <a:spLocks noChangeShapeType="1"/>
            </p:cNvSpPr>
            <p:nvPr/>
          </p:nvSpPr>
          <p:spPr bwMode="auto">
            <a:xfrm>
              <a:off x="3683000" y="4189413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310" name="Line 187"/>
            <p:cNvSpPr>
              <a:spLocks noChangeShapeType="1"/>
            </p:cNvSpPr>
            <p:nvPr/>
          </p:nvSpPr>
          <p:spPr bwMode="auto">
            <a:xfrm flipV="1">
              <a:off x="3768725" y="5522913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311" name="Line 188"/>
            <p:cNvSpPr>
              <a:spLocks noChangeShapeType="1"/>
            </p:cNvSpPr>
            <p:nvPr/>
          </p:nvSpPr>
          <p:spPr bwMode="auto">
            <a:xfrm>
              <a:off x="3768725" y="4189413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312" name="Line 189"/>
            <p:cNvSpPr>
              <a:spLocks noChangeShapeType="1"/>
            </p:cNvSpPr>
            <p:nvPr/>
          </p:nvSpPr>
          <p:spPr bwMode="auto">
            <a:xfrm flipV="1">
              <a:off x="3854450" y="5522913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313" name="Line 190"/>
            <p:cNvSpPr>
              <a:spLocks noChangeShapeType="1"/>
            </p:cNvSpPr>
            <p:nvPr/>
          </p:nvSpPr>
          <p:spPr bwMode="auto">
            <a:xfrm>
              <a:off x="3854450" y="4189413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314" name="Line 191"/>
            <p:cNvSpPr>
              <a:spLocks noChangeShapeType="1"/>
            </p:cNvSpPr>
            <p:nvPr/>
          </p:nvSpPr>
          <p:spPr bwMode="auto">
            <a:xfrm flipV="1">
              <a:off x="3921125" y="5522913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315" name="Line 192"/>
            <p:cNvSpPr>
              <a:spLocks noChangeShapeType="1"/>
            </p:cNvSpPr>
            <p:nvPr/>
          </p:nvSpPr>
          <p:spPr bwMode="auto">
            <a:xfrm>
              <a:off x="3921125" y="4189413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316" name="Line 193"/>
            <p:cNvSpPr>
              <a:spLocks noChangeShapeType="1"/>
            </p:cNvSpPr>
            <p:nvPr/>
          </p:nvSpPr>
          <p:spPr bwMode="auto">
            <a:xfrm flipV="1">
              <a:off x="3987800" y="5522913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317" name="Line 194"/>
            <p:cNvSpPr>
              <a:spLocks noChangeShapeType="1"/>
            </p:cNvSpPr>
            <p:nvPr/>
          </p:nvSpPr>
          <p:spPr bwMode="auto">
            <a:xfrm>
              <a:off x="3987800" y="4189413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318" name="Line 195"/>
            <p:cNvSpPr>
              <a:spLocks noChangeShapeType="1"/>
            </p:cNvSpPr>
            <p:nvPr/>
          </p:nvSpPr>
          <p:spPr bwMode="auto">
            <a:xfrm flipV="1">
              <a:off x="3987800" y="5503863"/>
              <a:ext cx="0" cy="4762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319" name="Line 196"/>
            <p:cNvSpPr>
              <a:spLocks noChangeShapeType="1"/>
            </p:cNvSpPr>
            <p:nvPr/>
          </p:nvSpPr>
          <p:spPr bwMode="auto">
            <a:xfrm>
              <a:off x="3987800" y="4189413"/>
              <a:ext cx="0" cy="3810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320" name="Rectangle 197"/>
            <p:cNvSpPr>
              <a:spLocks noChangeArrowheads="1"/>
            </p:cNvSpPr>
            <p:nvPr/>
          </p:nvSpPr>
          <p:spPr bwMode="auto">
            <a:xfrm>
              <a:off x="3844925" y="5675313"/>
              <a:ext cx="217488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+mn-lt"/>
                  <a:cs typeface="Arial" pitchFamily="34" charset="0"/>
                </a:rPr>
                <a:t>10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21" name="Rectangle 198"/>
            <p:cNvSpPr>
              <a:spLocks noChangeArrowheads="1"/>
            </p:cNvSpPr>
            <p:nvPr/>
          </p:nvSpPr>
          <p:spPr bwMode="auto">
            <a:xfrm>
              <a:off x="4054475" y="5580063"/>
              <a:ext cx="63500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+mn-lt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22" name="Line 199"/>
            <p:cNvSpPr>
              <a:spLocks noChangeShapeType="1"/>
            </p:cNvSpPr>
            <p:nvPr/>
          </p:nvSpPr>
          <p:spPr bwMode="auto">
            <a:xfrm flipV="1">
              <a:off x="4397375" y="5522913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323" name="Line 200"/>
            <p:cNvSpPr>
              <a:spLocks noChangeShapeType="1"/>
            </p:cNvSpPr>
            <p:nvPr/>
          </p:nvSpPr>
          <p:spPr bwMode="auto">
            <a:xfrm>
              <a:off x="4397375" y="4189413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324" name="Line 201"/>
            <p:cNvSpPr>
              <a:spLocks noChangeShapeType="1"/>
            </p:cNvSpPr>
            <p:nvPr/>
          </p:nvSpPr>
          <p:spPr bwMode="auto">
            <a:xfrm flipV="1">
              <a:off x="4645025" y="5522913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325" name="Line 202"/>
            <p:cNvSpPr>
              <a:spLocks noChangeShapeType="1"/>
            </p:cNvSpPr>
            <p:nvPr/>
          </p:nvSpPr>
          <p:spPr bwMode="auto">
            <a:xfrm>
              <a:off x="4645025" y="4189413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326" name="Line 203"/>
            <p:cNvSpPr>
              <a:spLocks noChangeShapeType="1"/>
            </p:cNvSpPr>
            <p:nvPr/>
          </p:nvSpPr>
          <p:spPr bwMode="auto">
            <a:xfrm flipV="1">
              <a:off x="4816475" y="5522913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327" name="Line 204"/>
            <p:cNvSpPr>
              <a:spLocks noChangeShapeType="1"/>
            </p:cNvSpPr>
            <p:nvPr/>
          </p:nvSpPr>
          <p:spPr bwMode="auto">
            <a:xfrm>
              <a:off x="4816475" y="4189413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328" name="Line 205"/>
            <p:cNvSpPr>
              <a:spLocks noChangeShapeType="1"/>
            </p:cNvSpPr>
            <p:nvPr/>
          </p:nvSpPr>
          <p:spPr bwMode="auto">
            <a:xfrm flipV="1">
              <a:off x="4949825" y="5522913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329" name="Line 206"/>
            <p:cNvSpPr>
              <a:spLocks noChangeShapeType="1"/>
            </p:cNvSpPr>
            <p:nvPr/>
          </p:nvSpPr>
          <p:spPr bwMode="auto">
            <a:xfrm>
              <a:off x="4949825" y="4189413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330" name="Line 207"/>
            <p:cNvSpPr>
              <a:spLocks noChangeShapeType="1"/>
            </p:cNvSpPr>
            <p:nvPr/>
          </p:nvSpPr>
          <p:spPr bwMode="auto">
            <a:xfrm flipV="1">
              <a:off x="5054600" y="5522913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331" name="Line 208"/>
            <p:cNvSpPr>
              <a:spLocks noChangeShapeType="1"/>
            </p:cNvSpPr>
            <p:nvPr/>
          </p:nvSpPr>
          <p:spPr bwMode="auto">
            <a:xfrm>
              <a:off x="5054600" y="4189413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332" name="Line 210"/>
            <p:cNvSpPr>
              <a:spLocks noChangeShapeType="1"/>
            </p:cNvSpPr>
            <p:nvPr/>
          </p:nvSpPr>
          <p:spPr bwMode="auto">
            <a:xfrm flipV="1">
              <a:off x="5149850" y="5522913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333" name="Line 211"/>
            <p:cNvSpPr>
              <a:spLocks noChangeShapeType="1"/>
            </p:cNvSpPr>
            <p:nvPr/>
          </p:nvSpPr>
          <p:spPr bwMode="auto">
            <a:xfrm>
              <a:off x="5149850" y="4189413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334" name="Line 212"/>
            <p:cNvSpPr>
              <a:spLocks noChangeShapeType="1"/>
            </p:cNvSpPr>
            <p:nvPr/>
          </p:nvSpPr>
          <p:spPr bwMode="auto">
            <a:xfrm flipV="1">
              <a:off x="5226050" y="5522913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335" name="Line 213"/>
            <p:cNvSpPr>
              <a:spLocks noChangeShapeType="1"/>
            </p:cNvSpPr>
            <p:nvPr/>
          </p:nvSpPr>
          <p:spPr bwMode="auto">
            <a:xfrm>
              <a:off x="5226050" y="4189413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336" name="Line 214"/>
            <p:cNvSpPr>
              <a:spLocks noChangeShapeType="1"/>
            </p:cNvSpPr>
            <p:nvPr/>
          </p:nvSpPr>
          <p:spPr bwMode="auto">
            <a:xfrm flipV="1">
              <a:off x="5302250" y="5522913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337" name="Line 215"/>
            <p:cNvSpPr>
              <a:spLocks noChangeShapeType="1"/>
            </p:cNvSpPr>
            <p:nvPr/>
          </p:nvSpPr>
          <p:spPr bwMode="auto">
            <a:xfrm>
              <a:off x="5302250" y="4189413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338" name="Line 216"/>
            <p:cNvSpPr>
              <a:spLocks noChangeShapeType="1"/>
            </p:cNvSpPr>
            <p:nvPr/>
          </p:nvSpPr>
          <p:spPr bwMode="auto">
            <a:xfrm flipV="1">
              <a:off x="5368925" y="5522913"/>
              <a:ext cx="0" cy="285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339" name="Line 217"/>
            <p:cNvSpPr>
              <a:spLocks noChangeShapeType="1"/>
            </p:cNvSpPr>
            <p:nvPr/>
          </p:nvSpPr>
          <p:spPr bwMode="auto">
            <a:xfrm>
              <a:off x="5368925" y="4189413"/>
              <a:ext cx="0" cy="1905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340" name="Line 218"/>
            <p:cNvSpPr>
              <a:spLocks noChangeShapeType="1"/>
            </p:cNvSpPr>
            <p:nvPr/>
          </p:nvSpPr>
          <p:spPr bwMode="auto">
            <a:xfrm flipV="1">
              <a:off x="5368925" y="5503863"/>
              <a:ext cx="0" cy="4762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341" name="Line 219"/>
            <p:cNvSpPr>
              <a:spLocks noChangeShapeType="1"/>
            </p:cNvSpPr>
            <p:nvPr/>
          </p:nvSpPr>
          <p:spPr bwMode="auto">
            <a:xfrm>
              <a:off x="5368925" y="4189413"/>
              <a:ext cx="0" cy="3810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342" name="Rectangle 220"/>
            <p:cNvSpPr>
              <a:spLocks noChangeArrowheads="1"/>
            </p:cNvSpPr>
            <p:nvPr/>
          </p:nvSpPr>
          <p:spPr bwMode="auto">
            <a:xfrm>
              <a:off x="5226050" y="5675313"/>
              <a:ext cx="217488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+mn-lt"/>
                  <a:cs typeface="Arial" pitchFamily="34" charset="0"/>
                </a:rPr>
                <a:t>10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43" name="Rectangle 221"/>
            <p:cNvSpPr>
              <a:spLocks noChangeArrowheads="1"/>
            </p:cNvSpPr>
            <p:nvPr/>
          </p:nvSpPr>
          <p:spPr bwMode="auto">
            <a:xfrm>
              <a:off x="5435600" y="5580063"/>
              <a:ext cx="8731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+mn-lt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44" name="Line 222"/>
            <p:cNvSpPr>
              <a:spLocks noChangeShapeType="1"/>
            </p:cNvSpPr>
            <p:nvPr/>
          </p:nvSpPr>
          <p:spPr bwMode="auto">
            <a:xfrm>
              <a:off x="1235075" y="5427663"/>
              <a:ext cx="3810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345" name="Line 223"/>
            <p:cNvSpPr>
              <a:spLocks noChangeShapeType="1"/>
            </p:cNvSpPr>
            <p:nvPr/>
          </p:nvSpPr>
          <p:spPr bwMode="auto">
            <a:xfrm flipH="1">
              <a:off x="5321300" y="5427663"/>
              <a:ext cx="47625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346" name="Rectangle 224"/>
            <p:cNvSpPr>
              <a:spLocks noChangeArrowheads="1"/>
            </p:cNvSpPr>
            <p:nvPr/>
          </p:nvSpPr>
          <p:spPr bwMode="auto">
            <a:xfrm>
              <a:off x="827584" y="5294313"/>
              <a:ext cx="334963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+mn-lt"/>
                  <a:cs typeface="Arial" pitchFamily="34" charset="0"/>
                </a:rPr>
                <a:t>-90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47" name="Line 225"/>
            <p:cNvSpPr>
              <a:spLocks noChangeShapeType="1"/>
            </p:cNvSpPr>
            <p:nvPr/>
          </p:nvSpPr>
          <p:spPr bwMode="auto">
            <a:xfrm>
              <a:off x="1235075" y="4865688"/>
              <a:ext cx="3810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348" name="Line 226"/>
            <p:cNvSpPr>
              <a:spLocks noChangeShapeType="1"/>
            </p:cNvSpPr>
            <p:nvPr/>
          </p:nvSpPr>
          <p:spPr bwMode="auto">
            <a:xfrm flipH="1">
              <a:off x="5321300" y="4865688"/>
              <a:ext cx="47625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349" name="Rectangle 227"/>
            <p:cNvSpPr>
              <a:spLocks noChangeArrowheads="1"/>
            </p:cNvSpPr>
            <p:nvPr/>
          </p:nvSpPr>
          <p:spPr bwMode="auto">
            <a:xfrm>
              <a:off x="827584" y="4732338"/>
              <a:ext cx="334963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+mn-lt"/>
                  <a:cs typeface="Arial" pitchFamily="34" charset="0"/>
                </a:rPr>
                <a:t>-45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50" name="Line 228"/>
            <p:cNvSpPr>
              <a:spLocks noChangeShapeType="1"/>
            </p:cNvSpPr>
            <p:nvPr/>
          </p:nvSpPr>
          <p:spPr bwMode="auto">
            <a:xfrm>
              <a:off x="1235075" y="4313238"/>
              <a:ext cx="3810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351" name="Line 229"/>
            <p:cNvSpPr>
              <a:spLocks noChangeShapeType="1"/>
            </p:cNvSpPr>
            <p:nvPr/>
          </p:nvSpPr>
          <p:spPr bwMode="auto">
            <a:xfrm flipH="1">
              <a:off x="5321300" y="4313238"/>
              <a:ext cx="47625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352" name="Rectangle 230"/>
            <p:cNvSpPr>
              <a:spLocks noChangeArrowheads="1"/>
            </p:cNvSpPr>
            <p:nvPr/>
          </p:nvSpPr>
          <p:spPr bwMode="auto">
            <a:xfrm>
              <a:off x="999034" y="4179888"/>
              <a:ext cx="125413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+mn-lt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53" name="Line 231"/>
            <p:cNvSpPr>
              <a:spLocks noChangeShapeType="1"/>
            </p:cNvSpPr>
            <p:nvPr/>
          </p:nvSpPr>
          <p:spPr bwMode="auto">
            <a:xfrm>
              <a:off x="1235075" y="4189413"/>
              <a:ext cx="413385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354" name="Line 232"/>
            <p:cNvSpPr>
              <a:spLocks noChangeShapeType="1"/>
            </p:cNvSpPr>
            <p:nvPr/>
          </p:nvSpPr>
          <p:spPr bwMode="auto">
            <a:xfrm>
              <a:off x="1235075" y="5551488"/>
              <a:ext cx="4133850" cy="0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355" name="Line 233"/>
            <p:cNvSpPr>
              <a:spLocks noChangeShapeType="1"/>
            </p:cNvSpPr>
            <p:nvPr/>
          </p:nvSpPr>
          <p:spPr bwMode="auto">
            <a:xfrm flipV="1">
              <a:off x="5368925" y="4189413"/>
              <a:ext cx="0" cy="13620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  <p:sp>
          <p:nvSpPr>
            <p:cNvPr id="356" name="Line 234"/>
            <p:cNvSpPr>
              <a:spLocks noChangeShapeType="1"/>
            </p:cNvSpPr>
            <p:nvPr/>
          </p:nvSpPr>
          <p:spPr bwMode="auto">
            <a:xfrm flipV="1">
              <a:off x="1235075" y="4189413"/>
              <a:ext cx="0" cy="1362075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n-lt"/>
              </a:endParaRPr>
            </a:p>
          </p:txBody>
        </p:sp>
      </p:grpSp>
      <p:sp>
        <p:nvSpPr>
          <p:cNvPr id="357" name="Freeform 236"/>
          <p:cNvSpPr>
            <a:spLocks/>
          </p:cNvSpPr>
          <p:nvPr/>
        </p:nvSpPr>
        <p:spPr bwMode="auto">
          <a:xfrm>
            <a:off x="1235075" y="4313238"/>
            <a:ext cx="4133850" cy="1114425"/>
          </a:xfrm>
          <a:custGeom>
            <a:avLst/>
            <a:gdLst>
              <a:gd name="T0" fmla="*/ 0 w 2604"/>
              <a:gd name="T1" fmla="*/ 0 h 702"/>
              <a:gd name="T2" fmla="*/ 1470 w 2604"/>
              <a:gd name="T3" fmla="*/ 0 h 702"/>
              <a:gd name="T4" fmla="*/ 1470 w 2604"/>
              <a:gd name="T5" fmla="*/ 702 h 702"/>
              <a:gd name="T6" fmla="*/ 2604 w 2604"/>
              <a:gd name="T7" fmla="*/ 702 h 7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04" h="702">
                <a:moveTo>
                  <a:pt x="0" y="0"/>
                </a:moveTo>
                <a:lnTo>
                  <a:pt x="1470" y="0"/>
                </a:lnTo>
                <a:lnTo>
                  <a:pt x="1470" y="702"/>
                </a:lnTo>
                <a:lnTo>
                  <a:pt x="2604" y="702"/>
                </a:lnTo>
              </a:path>
            </a:pathLst>
          </a:custGeom>
          <a:noFill/>
          <a:ln w="28575" cap="flat">
            <a:solidFill>
              <a:srgbClr val="00FF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+mn-lt"/>
            </a:endParaRPr>
          </a:p>
        </p:txBody>
      </p:sp>
      <p:sp>
        <p:nvSpPr>
          <p:cNvPr id="358" name="Freeform 235"/>
          <p:cNvSpPr>
            <a:spLocks/>
          </p:cNvSpPr>
          <p:nvPr/>
        </p:nvSpPr>
        <p:spPr bwMode="auto">
          <a:xfrm>
            <a:off x="1235075" y="4322763"/>
            <a:ext cx="4133850" cy="1066800"/>
          </a:xfrm>
          <a:custGeom>
            <a:avLst/>
            <a:gdLst>
              <a:gd name="T0" fmla="*/ 0 w 2604"/>
              <a:gd name="T1" fmla="*/ 0 h 672"/>
              <a:gd name="T2" fmla="*/ 48 w 2604"/>
              <a:gd name="T3" fmla="*/ 0 h 672"/>
              <a:gd name="T4" fmla="*/ 102 w 2604"/>
              <a:gd name="T5" fmla="*/ 0 h 672"/>
              <a:gd name="T6" fmla="*/ 156 w 2604"/>
              <a:gd name="T7" fmla="*/ 6 h 672"/>
              <a:gd name="T8" fmla="*/ 210 w 2604"/>
              <a:gd name="T9" fmla="*/ 6 h 672"/>
              <a:gd name="T10" fmla="*/ 264 w 2604"/>
              <a:gd name="T11" fmla="*/ 12 h 672"/>
              <a:gd name="T12" fmla="*/ 318 w 2604"/>
              <a:gd name="T13" fmla="*/ 12 h 672"/>
              <a:gd name="T14" fmla="*/ 372 w 2604"/>
              <a:gd name="T15" fmla="*/ 12 h 672"/>
              <a:gd name="T16" fmla="*/ 420 w 2604"/>
              <a:gd name="T17" fmla="*/ 18 h 672"/>
              <a:gd name="T18" fmla="*/ 474 w 2604"/>
              <a:gd name="T19" fmla="*/ 24 h 672"/>
              <a:gd name="T20" fmla="*/ 528 w 2604"/>
              <a:gd name="T21" fmla="*/ 30 h 672"/>
              <a:gd name="T22" fmla="*/ 582 w 2604"/>
              <a:gd name="T23" fmla="*/ 36 h 672"/>
              <a:gd name="T24" fmla="*/ 636 w 2604"/>
              <a:gd name="T25" fmla="*/ 42 h 672"/>
              <a:gd name="T26" fmla="*/ 690 w 2604"/>
              <a:gd name="T27" fmla="*/ 48 h 672"/>
              <a:gd name="T28" fmla="*/ 744 w 2604"/>
              <a:gd name="T29" fmla="*/ 54 h 672"/>
              <a:gd name="T30" fmla="*/ 792 w 2604"/>
              <a:gd name="T31" fmla="*/ 66 h 672"/>
              <a:gd name="T32" fmla="*/ 846 w 2604"/>
              <a:gd name="T33" fmla="*/ 78 h 672"/>
              <a:gd name="T34" fmla="*/ 900 w 2604"/>
              <a:gd name="T35" fmla="*/ 90 h 672"/>
              <a:gd name="T36" fmla="*/ 954 w 2604"/>
              <a:gd name="T37" fmla="*/ 102 h 672"/>
              <a:gd name="T38" fmla="*/ 1008 w 2604"/>
              <a:gd name="T39" fmla="*/ 120 h 672"/>
              <a:gd name="T40" fmla="*/ 1062 w 2604"/>
              <a:gd name="T41" fmla="*/ 138 h 672"/>
              <a:gd name="T42" fmla="*/ 1116 w 2604"/>
              <a:gd name="T43" fmla="*/ 156 h 672"/>
              <a:gd name="T44" fmla="*/ 1164 w 2604"/>
              <a:gd name="T45" fmla="*/ 180 h 672"/>
              <a:gd name="T46" fmla="*/ 1218 w 2604"/>
              <a:gd name="T47" fmla="*/ 204 h 672"/>
              <a:gd name="T48" fmla="*/ 1272 w 2604"/>
              <a:gd name="T49" fmla="*/ 228 h 672"/>
              <a:gd name="T50" fmla="*/ 1326 w 2604"/>
              <a:gd name="T51" fmla="*/ 258 h 672"/>
              <a:gd name="T52" fmla="*/ 1380 w 2604"/>
              <a:gd name="T53" fmla="*/ 288 h 672"/>
              <a:gd name="T54" fmla="*/ 1434 w 2604"/>
              <a:gd name="T55" fmla="*/ 318 h 672"/>
              <a:gd name="T56" fmla="*/ 1488 w 2604"/>
              <a:gd name="T57" fmla="*/ 348 h 672"/>
              <a:gd name="T58" fmla="*/ 1536 w 2604"/>
              <a:gd name="T59" fmla="*/ 384 h 672"/>
              <a:gd name="T60" fmla="*/ 1590 w 2604"/>
              <a:gd name="T61" fmla="*/ 414 h 672"/>
              <a:gd name="T62" fmla="*/ 1644 w 2604"/>
              <a:gd name="T63" fmla="*/ 438 h 672"/>
              <a:gd name="T64" fmla="*/ 1698 w 2604"/>
              <a:gd name="T65" fmla="*/ 468 h 672"/>
              <a:gd name="T66" fmla="*/ 1752 w 2604"/>
              <a:gd name="T67" fmla="*/ 492 h 672"/>
              <a:gd name="T68" fmla="*/ 1806 w 2604"/>
              <a:gd name="T69" fmla="*/ 516 h 672"/>
              <a:gd name="T70" fmla="*/ 1860 w 2604"/>
              <a:gd name="T71" fmla="*/ 540 h 672"/>
              <a:gd name="T72" fmla="*/ 1908 w 2604"/>
              <a:gd name="T73" fmla="*/ 558 h 672"/>
              <a:gd name="T74" fmla="*/ 1962 w 2604"/>
              <a:gd name="T75" fmla="*/ 576 h 672"/>
              <a:gd name="T76" fmla="*/ 2016 w 2604"/>
              <a:gd name="T77" fmla="*/ 588 h 672"/>
              <a:gd name="T78" fmla="*/ 2070 w 2604"/>
              <a:gd name="T79" fmla="*/ 600 h 672"/>
              <a:gd name="T80" fmla="*/ 2124 w 2604"/>
              <a:gd name="T81" fmla="*/ 612 h 672"/>
              <a:gd name="T82" fmla="*/ 2178 w 2604"/>
              <a:gd name="T83" fmla="*/ 624 h 672"/>
              <a:gd name="T84" fmla="*/ 2232 w 2604"/>
              <a:gd name="T85" fmla="*/ 636 h 672"/>
              <a:gd name="T86" fmla="*/ 2280 w 2604"/>
              <a:gd name="T87" fmla="*/ 642 h 672"/>
              <a:gd name="T88" fmla="*/ 2334 w 2604"/>
              <a:gd name="T89" fmla="*/ 648 h 672"/>
              <a:gd name="T90" fmla="*/ 2388 w 2604"/>
              <a:gd name="T91" fmla="*/ 654 h 672"/>
              <a:gd name="T92" fmla="*/ 2442 w 2604"/>
              <a:gd name="T93" fmla="*/ 660 h 672"/>
              <a:gd name="T94" fmla="*/ 2496 w 2604"/>
              <a:gd name="T95" fmla="*/ 666 h 672"/>
              <a:gd name="T96" fmla="*/ 2550 w 2604"/>
              <a:gd name="T97" fmla="*/ 666 h 672"/>
              <a:gd name="T98" fmla="*/ 2604 w 2604"/>
              <a:gd name="T99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604" h="672">
                <a:moveTo>
                  <a:pt x="0" y="0"/>
                </a:moveTo>
                <a:lnTo>
                  <a:pt x="48" y="0"/>
                </a:lnTo>
                <a:lnTo>
                  <a:pt x="102" y="0"/>
                </a:lnTo>
                <a:lnTo>
                  <a:pt x="156" y="6"/>
                </a:lnTo>
                <a:lnTo>
                  <a:pt x="210" y="6"/>
                </a:lnTo>
                <a:lnTo>
                  <a:pt x="264" y="12"/>
                </a:lnTo>
                <a:lnTo>
                  <a:pt x="318" y="12"/>
                </a:lnTo>
                <a:lnTo>
                  <a:pt x="372" y="12"/>
                </a:lnTo>
                <a:lnTo>
                  <a:pt x="420" y="18"/>
                </a:lnTo>
                <a:lnTo>
                  <a:pt x="474" y="24"/>
                </a:lnTo>
                <a:lnTo>
                  <a:pt x="528" y="30"/>
                </a:lnTo>
                <a:lnTo>
                  <a:pt x="582" y="36"/>
                </a:lnTo>
                <a:lnTo>
                  <a:pt x="636" y="42"/>
                </a:lnTo>
                <a:lnTo>
                  <a:pt x="690" y="48"/>
                </a:lnTo>
                <a:lnTo>
                  <a:pt x="744" y="54"/>
                </a:lnTo>
                <a:lnTo>
                  <a:pt x="792" y="66"/>
                </a:lnTo>
                <a:lnTo>
                  <a:pt x="846" y="78"/>
                </a:lnTo>
                <a:lnTo>
                  <a:pt x="900" y="90"/>
                </a:lnTo>
                <a:lnTo>
                  <a:pt x="954" y="102"/>
                </a:lnTo>
                <a:lnTo>
                  <a:pt x="1008" y="120"/>
                </a:lnTo>
                <a:lnTo>
                  <a:pt x="1062" y="138"/>
                </a:lnTo>
                <a:lnTo>
                  <a:pt x="1116" y="156"/>
                </a:lnTo>
                <a:lnTo>
                  <a:pt x="1164" y="180"/>
                </a:lnTo>
                <a:lnTo>
                  <a:pt x="1218" y="204"/>
                </a:lnTo>
                <a:lnTo>
                  <a:pt x="1272" y="228"/>
                </a:lnTo>
                <a:lnTo>
                  <a:pt x="1326" y="258"/>
                </a:lnTo>
                <a:lnTo>
                  <a:pt x="1380" y="288"/>
                </a:lnTo>
                <a:lnTo>
                  <a:pt x="1434" y="318"/>
                </a:lnTo>
                <a:lnTo>
                  <a:pt x="1488" y="348"/>
                </a:lnTo>
                <a:lnTo>
                  <a:pt x="1536" y="384"/>
                </a:lnTo>
                <a:lnTo>
                  <a:pt x="1590" y="414"/>
                </a:lnTo>
                <a:lnTo>
                  <a:pt x="1644" y="438"/>
                </a:lnTo>
                <a:lnTo>
                  <a:pt x="1698" y="468"/>
                </a:lnTo>
                <a:lnTo>
                  <a:pt x="1752" y="492"/>
                </a:lnTo>
                <a:lnTo>
                  <a:pt x="1806" y="516"/>
                </a:lnTo>
                <a:lnTo>
                  <a:pt x="1860" y="540"/>
                </a:lnTo>
                <a:lnTo>
                  <a:pt x="1908" y="558"/>
                </a:lnTo>
                <a:lnTo>
                  <a:pt x="1962" y="576"/>
                </a:lnTo>
                <a:lnTo>
                  <a:pt x="2016" y="588"/>
                </a:lnTo>
                <a:lnTo>
                  <a:pt x="2070" y="600"/>
                </a:lnTo>
                <a:lnTo>
                  <a:pt x="2124" y="612"/>
                </a:lnTo>
                <a:lnTo>
                  <a:pt x="2178" y="624"/>
                </a:lnTo>
                <a:lnTo>
                  <a:pt x="2232" y="636"/>
                </a:lnTo>
                <a:lnTo>
                  <a:pt x="2280" y="642"/>
                </a:lnTo>
                <a:lnTo>
                  <a:pt x="2334" y="648"/>
                </a:lnTo>
                <a:lnTo>
                  <a:pt x="2388" y="654"/>
                </a:lnTo>
                <a:lnTo>
                  <a:pt x="2442" y="660"/>
                </a:lnTo>
                <a:lnTo>
                  <a:pt x="2496" y="666"/>
                </a:lnTo>
                <a:lnTo>
                  <a:pt x="2550" y="666"/>
                </a:lnTo>
                <a:lnTo>
                  <a:pt x="2604" y="672"/>
                </a:lnTo>
              </a:path>
            </a:pathLst>
          </a:custGeom>
          <a:noFill/>
          <a:ln w="28575" cap="flat">
            <a:solidFill>
              <a:srgbClr val="FF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+mn-lt"/>
            </a:endParaRPr>
          </a:p>
        </p:txBody>
      </p:sp>
      <p:sp>
        <p:nvSpPr>
          <p:cNvPr id="359" name="5-Point Star 358"/>
          <p:cNvSpPr/>
          <p:nvPr/>
        </p:nvSpPr>
        <p:spPr bwMode="auto">
          <a:xfrm>
            <a:off x="1196975" y="2351088"/>
            <a:ext cx="93663" cy="93901"/>
          </a:xfrm>
          <a:prstGeom prst="star5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360" name="5-Point Star 359"/>
          <p:cNvSpPr/>
          <p:nvPr/>
        </p:nvSpPr>
        <p:spPr bwMode="auto">
          <a:xfrm>
            <a:off x="1188243" y="4266287"/>
            <a:ext cx="93663" cy="93901"/>
          </a:xfrm>
          <a:prstGeom prst="star5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cxnSp>
        <p:nvCxnSpPr>
          <p:cNvPr id="361" name="Straight Connector 360"/>
          <p:cNvCxnSpPr>
            <a:stCxn id="125" idx="1"/>
            <a:endCxn id="125" idx="0"/>
          </p:cNvCxnSpPr>
          <p:nvPr/>
        </p:nvCxnSpPr>
        <p:spPr bwMode="auto">
          <a:xfrm flipH="1">
            <a:off x="1235075" y="2398713"/>
            <a:ext cx="233362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2" name="Freeform 141"/>
          <p:cNvSpPr>
            <a:spLocks/>
          </p:cNvSpPr>
          <p:nvPr/>
        </p:nvSpPr>
        <p:spPr bwMode="auto">
          <a:xfrm>
            <a:off x="1235075" y="2398713"/>
            <a:ext cx="4133850" cy="885825"/>
          </a:xfrm>
          <a:custGeom>
            <a:avLst/>
            <a:gdLst>
              <a:gd name="T0" fmla="*/ 0 w 2604"/>
              <a:gd name="T1" fmla="*/ 0 h 558"/>
              <a:gd name="T2" fmla="*/ 48 w 2604"/>
              <a:gd name="T3" fmla="*/ 0 h 558"/>
              <a:gd name="T4" fmla="*/ 102 w 2604"/>
              <a:gd name="T5" fmla="*/ 0 h 558"/>
              <a:gd name="T6" fmla="*/ 156 w 2604"/>
              <a:gd name="T7" fmla="*/ 0 h 558"/>
              <a:gd name="T8" fmla="*/ 210 w 2604"/>
              <a:gd name="T9" fmla="*/ 0 h 558"/>
              <a:gd name="T10" fmla="*/ 264 w 2604"/>
              <a:gd name="T11" fmla="*/ 0 h 558"/>
              <a:gd name="T12" fmla="*/ 318 w 2604"/>
              <a:gd name="T13" fmla="*/ 0 h 558"/>
              <a:gd name="T14" fmla="*/ 372 w 2604"/>
              <a:gd name="T15" fmla="*/ 0 h 558"/>
              <a:gd name="T16" fmla="*/ 420 w 2604"/>
              <a:gd name="T17" fmla="*/ 0 h 558"/>
              <a:gd name="T18" fmla="*/ 474 w 2604"/>
              <a:gd name="T19" fmla="*/ 0 h 558"/>
              <a:gd name="T20" fmla="*/ 528 w 2604"/>
              <a:gd name="T21" fmla="*/ 0 h 558"/>
              <a:gd name="T22" fmla="*/ 582 w 2604"/>
              <a:gd name="T23" fmla="*/ 0 h 558"/>
              <a:gd name="T24" fmla="*/ 636 w 2604"/>
              <a:gd name="T25" fmla="*/ 0 h 558"/>
              <a:gd name="T26" fmla="*/ 690 w 2604"/>
              <a:gd name="T27" fmla="*/ 0 h 558"/>
              <a:gd name="T28" fmla="*/ 744 w 2604"/>
              <a:gd name="T29" fmla="*/ 0 h 558"/>
              <a:gd name="T30" fmla="*/ 792 w 2604"/>
              <a:gd name="T31" fmla="*/ 0 h 558"/>
              <a:gd name="T32" fmla="*/ 846 w 2604"/>
              <a:gd name="T33" fmla="*/ 0 h 558"/>
              <a:gd name="T34" fmla="*/ 900 w 2604"/>
              <a:gd name="T35" fmla="*/ 0 h 558"/>
              <a:gd name="T36" fmla="*/ 954 w 2604"/>
              <a:gd name="T37" fmla="*/ 6 h 558"/>
              <a:gd name="T38" fmla="*/ 1008 w 2604"/>
              <a:gd name="T39" fmla="*/ 6 h 558"/>
              <a:gd name="T40" fmla="*/ 1062 w 2604"/>
              <a:gd name="T41" fmla="*/ 6 h 558"/>
              <a:gd name="T42" fmla="*/ 1116 w 2604"/>
              <a:gd name="T43" fmla="*/ 12 h 558"/>
              <a:gd name="T44" fmla="*/ 1164 w 2604"/>
              <a:gd name="T45" fmla="*/ 12 h 558"/>
              <a:gd name="T46" fmla="*/ 1218 w 2604"/>
              <a:gd name="T47" fmla="*/ 18 h 558"/>
              <a:gd name="T48" fmla="*/ 1272 w 2604"/>
              <a:gd name="T49" fmla="*/ 24 h 558"/>
              <a:gd name="T50" fmla="*/ 1326 w 2604"/>
              <a:gd name="T51" fmla="*/ 30 h 558"/>
              <a:gd name="T52" fmla="*/ 1380 w 2604"/>
              <a:gd name="T53" fmla="*/ 42 h 558"/>
              <a:gd name="T54" fmla="*/ 1434 w 2604"/>
              <a:gd name="T55" fmla="*/ 54 h 558"/>
              <a:gd name="T56" fmla="*/ 1488 w 2604"/>
              <a:gd name="T57" fmla="*/ 66 h 558"/>
              <a:gd name="T58" fmla="*/ 1536 w 2604"/>
              <a:gd name="T59" fmla="*/ 78 h 558"/>
              <a:gd name="T60" fmla="*/ 1590 w 2604"/>
              <a:gd name="T61" fmla="*/ 96 h 558"/>
              <a:gd name="T62" fmla="*/ 1644 w 2604"/>
              <a:gd name="T63" fmla="*/ 114 h 558"/>
              <a:gd name="T64" fmla="*/ 1698 w 2604"/>
              <a:gd name="T65" fmla="*/ 132 h 558"/>
              <a:gd name="T66" fmla="*/ 1752 w 2604"/>
              <a:gd name="T67" fmla="*/ 156 h 558"/>
              <a:gd name="T68" fmla="*/ 1806 w 2604"/>
              <a:gd name="T69" fmla="*/ 174 h 558"/>
              <a:gd name="T70" fmla="*/ 1860 w 2604"/>
              <a:gd name="T71" fmla="*/ 198 h 558"/>
              <a:gd name="T72" fmla="*/ 1908 w 2604"/>
              <a:gd name="T73" fmla="*/ 222 h 558"/>
              <a:gd name="T74" fmla="*/ 1962 w 2604"/>
              <a:gd name="T75" fmla="*/ 246 h 558"/>
              <a:gd name="T76" fmla="*/ 2016 w 2604"/>
              <a:gd name="T77" fmla="*/ 270 h 558"/>
              <a:gd name="T78" fmla="*/ 2070 w 2604"/>
              <a:gd name="T79" fmla="*/ 294 h 558"/>
              <a:gd name="T80" fmla="*/ 2124 w 2604"/>
              <a:gd name="T81" fmla="*/ 324 h 558"/>
              <a:gd name="T82" fmla="*/ 2178 w 2604"/>
              <a:gd name="T83" fmla="*/ 348 h 558"/>
              <a:gd name="T84" fmla="*/ 2232 w 2604"/>
              <a:gd name="T85" fmla="*/ 372 h 558"/>
              <a:gd name="T86" fmla="*/ 2280 w 2604"/>
              <a:gd name="T87" fmla="*/ 402 h 558"/>
              <a:gd name="T88" fmla="*/ 2334 w 2604"/>
              <a:gd name="T89" fmla="*/ 426 h 558"/>
              <a:gd name="T90" fmla="*/ 2388 w 2604"/>
              <a:gd name="T91" fmla="*/ 450 h 558"/>
              <a:gd name="T92" fmla="*/ 2442 w 2604"/>
              <a:gd name="T93" fmla="*/ 480 h 558"/>
              <a:gd name="T94" fmla="*/ 2496 w 2604"/>
              <a:gd name="T95" fmla="*/ 504 h 558"/>
              <a:gd name="T96" fmla="*/ 2550 w 2604"/>
              <a:gd name="T97" fmla="*/ 528 h 558"/>
              <a:gd name="T98" fmla="*/ 2604 w 2604"/>
              <a:gd name="T99" fmla="*/ 558 h 5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604" h="558">
                <a:moveTo>
                  <a:pt x="0" y="0"/>
                </a:moveTo>
                <a:lnTo>
                  <a:pt x="48" y="0"/>
                </a:lnTo>
                <a:lnTo>
                  <a:pt x="102" y="0"/>
                </a:lnTo>
                <a:lnTo>
                  <a:pt x="156" y="0"/>
                </a:lnTo>
                <a:lnTo>
                  <a:pt x="210" y="0"/>
                </a:lnTo>
                <a:lnTo>
                  <a:pt x="264" y="0"/>
                </a:lnTo>
                <a:lnTo>
                  <a:pt x="318" y="0"/>
                </a:lnTo>
                <a:lnTo>
                  <a:pt x="372" y="0"/>
                </a:lnTo>
                <a:lnTo>
                  <a:pt x="420" y="0"/>
                </a:lnTo>
                <a:lnTo>
                  <a:pt x="474" y="0"/>
                </a:lnTo>
                <a:lnTo>
                  <a:pt x="528" y="0"/>
                </a:lnTo>
                <a:lnTo>
                  <a:pt x="582" y="0"/>
                </a:lnTo>
                <a:lnTo>
                  <a:pt x="636" y="0"/>
                </a:lnTo>
                <a:lnTo>
                  <a:pt x="690" y="0"/>
                </a:lnTo>
                <a:lnTo>
                  <a:pt x="744" y="0"/>
                </a:lnTo>
                <a:lnTo>
                  <a:pt x="792" y="0"/>
                </a:lnTo>
                <a:lnTo>
                  <a:pt x="846" y="0"/>
                </a:lnTo>
                <a:lnTo>
                  <a:pt x="900" y="0"/>
                </a:lnTo>
                <a:lnTo>
                  <a:pt x="954" y="6"/>
                </a:lnTo>
                <a:lnTo>
                  <a:pt x="1008" y="6"/>
                </a:lnTo>
                <a:lnTo>
                  <a:pt x="1062" y="6"/>
                </a:lnTo>
                <a:lnTo>
                  <a:pt x="1116" y="12"/>
                </a:lnTo>
                <a:lnTo>
                  <a:pt x="1164" y="12"/>
                </a:lnTo>
                <a:lnTo>
                  <a:pt x="1218" y="18"/>
                </a:lnTo>
                <a:lnTo>
                  <a:pt x="1272" y="24"/>
                </a:lnTo>
                <a:lnTo>
                  <a:pt x="1326" y="30"/>
                </a:lnTo>
                <a:lnTo>
                  <a:pt x="1380" y="42"/>
                </a:lnTo>
                <a:lnTo>
                  <a:pt x="1434" y="54"/>
                </a:lnTo>
                <a:lnTo>
                  <a:pt x="1488" y="66"/>
                </a:lnTo>
                <a:lnTo>
                  <a:pt x="1536" y="78"/>
                </a:lnTo>
                <a:lnTo>
                  <a:pt x="1590" y="96"/>
                </a:lnTo>
                <a:lnTo>
                  <a:pt x="1644" y="114"/>
                </a:lnTo>
                <a:lnTo>
                  <a:pt x="1698" y="132"/>
                </a:lnTo>
                <a:lnTo>
                  <a:pt x="1752" y="156"/>
                </a:lnTo>
                <a:lnTo>
                  <a:pt x="1806" y="174"/>
                </a:lnTo>
                <a:lnTo>
                  <a:pt x="1860" y="198"/>
                </a:lnTo>
                <a:lnTo>
                  <a:pt x="1908" y="222"/>
                </a:lnTo>
                <a:lnTo>
                  <a:pt x="1962" y="246"/>
                </a:lnTo>
                <a:lnTo>
                  <a:pt x="2016" y="270"/>
                </a:lnTo>
                <a:lnTo>
                  <a:pt x="2070" y="294"/>
                </a:lnTo>
                <a:lnTo>
                  <a:pt x="2124" y="324"/>
                </a:lnTo>
                <a:lnTo>
                  <a:pt x="2178" y="348"/>
                </a:lnTo>
                <a:lnTo>
                  <a:pt x="2232" y="372"/>
                </a:lnTo>
                <a:lnTo>
                  <a:pt x="2280" y="402"/>
                </a:lnTo>
                <a:lnTo>
                  <a:pt x="2334" y="426"/>
                </a:lnTo>
                <a:lnTo>
                  <a:pt x="2388" y="450"/>
                </a:lnTo>
                <a:lnTo>
                  <a:pt x="2442" y="480"/>
                </a:lnTo>
                <a:lnTo>
                  <a:pt x="2496" y="504"/>
                </a:lnTo>
                <a:lnTo>
                  <a:pt x="2550" y="528"/>
                </a:lnTo>
                <a:lnTo>
                  <a:pt x="2604" y="558"/>
                </a:lnTo>
              </a:path>
            </a:pathLst>
          </a:custGeom>
          <a:noFill/>
          <a:ln w="28575" cap="flat">
            <a:solidFill>
              <a:srgbClr val="FF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+mn-lt"/>
            </a:endParaRPr>
          </a:p>
        </p:txBody>
      </p:sp>
      <p:cxnSp>
        <p:nvCxnSpPr>
          <p:cNvPr id="363" name="Straight Connector 362"/>
          <p:cNvCxnSpPr/>
          <p:nvPr/>
        </p:nvCxnSpPr>
        <p:spPr bwMode="auto">
          <a:xfrm>
            <a:off x="3585600" y="5427663"/>
            <a:ext cx="17784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4" name="TextBox 363"/>
          <p:cNvSpPr txBox="1"/>
          <p:nvPr/>
        </p:nvSpPr>
        <p:spPr>
          <a:xfrm>
            <a:off x="7092280" y="5580063"/>
            <a:ext cx="936104" cy="461665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Done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 animBg="1"/>
      <p:bldP spid="128" grpId="0" animBg="1"/>
      <p:bldP spid="129" grpId="0"/>
      <p:bldP spid="130" grpId="0" animBg="1"/>
      <p:bldP spid="131" grpId="0" animBg="1"/>
      <p:bldP spid="132" grpId="0" animBg="1"/>
      <p:bldP spid="357" grpId="0" animBg="1"/>
      <p:bldP spid="358" grpId="0" animBg="1"/>
      <p:bldP spid="359" grpId="0" animBg="1"/>
      <p:bldP spid="360" grpId="0" animBg="1"/>
      <p:bldP spid="362" grpId="0" animBg="1"/>
      <p:bldP spid="36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GUIs for Frequency Response  </a:t>
            </a:r>
            <a:r>
              <a:rPr lang="en-US" dirty="0"/>
              <a:t>- </a:t>
            </a:r>
            <a:fld id="{0C750D21-0D7A-4EB2-B0DC-6EB21E1BBC8D}" type="slidenum">
              <a:rPr lang="en-US"/>
              <a:pPr/>
              <a:t>7</a:t>
            </a:fld>
            <a:endParaRPr lang="en-US" dirty="0"/>
          </a:p>
          <a:p>
            <a:r>
              <a:rPr lang="en-GB" dirty="0"/>
              <a:t>Control </a:t>
            </a:r>
            <a:r>
              <a:rPr lang="en-GB" dirty="0" smtClean="0"/>
              <a:t>2012   </a:t>
            </a:r>
            <a:r>
              <a:rPr lang="en-GB" dirty="0"/>
              <a:t>© Dr Richard Mitchell </a:t>
            </a:r>
            <a:r>
              <a:rPr lang="en-GB" dirty="0" smtClean="0"/>
              <a:t>2012</a:t>
            </a:r>
            <a:endParaRPr lang="en-US" dirty="0"/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Identification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683568" y="1296630"/>
            <a:ext cx="7704856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User presented with Bode plot of unknown system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User also shown plot of remainder (initially the system)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User identifies type of next element from remainder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GUI calculates associated gain/corner </a:t>
            </a:r>
            <a:r>
              <a:rPr lang="en-GB" sz="2000" dirty="0" err="1" smtClean="0"/>
              <a:t>freq</a:t>
            </a:r>
            <a:r>
              <a:rPr lang="en-GB" sz="2000" dirty="0" smtClean="0"/>
              <a:t>(s)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Plot of Model so far superimposed on system plot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Remainder updated as System / Model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User can fine tune calculated parameter / or ‘undo’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Loop until done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MatLab GUI</a:t>
            </a:r>
          </a:p>
        </p:txBody>
      </p:sp>
      <p:sp>
        <p:nvSpPr>
          <p:cNvPr id="17412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2771775" y="6248400"/>
            <a:ext cx="4176713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/>
            <a:r>
              <a:rPr lang="en-US" sz="1400" dirty="0">
                <a:solidFill>
                  <a:srgbClr val="FFFF00"/>
                </a:solidFill>
              </a:rPr>
              <a:t>GUIs for Frequency Response p</a:t>
            </a:r>
            <a:fld id="{9604A19D-8EF7-460B-861E-2375B2A91430}" type="slidenum">
              <a:rPr lang="en-US" sz="1400">
                <a:solidFill>
                  <a:srgbClr val="FFFF00"/>
                </a:solidFill>
              </a:rPr>
              <a:pPr algn="ctr"/>
              <a:t>8</a:t>
            </a:fld>
            <a:r>
              <a:rPr lang="en-US" sz="1400" dirty="0">
                <a:solidFill>
                  <a:srgbClr val="FFFF00"/>
                </a:solidFill>
              </a:rPr>
              <a:t> </a:t>
            </a:r>
          </a:p>
          <a:p>
            <a:pPr algn="ctr"/>
            <a:r>
              <a:rPr lang="en-GB" sz="1400" dirty="0">
                <a:solidFill>
                  <a:srgbClr val="FFFF00"/>
                </a:solidFill>
              </a:rPr>
              <a:t>Control 2012 (c) Dr Richard Mitchell 2012</a:t>
            </a:r>
            <a:endParaRPr lang="en-US" sz="1400" dirty="0">
              <a:solidFill>
                <a:srgbClr val="FFFF00"/>
              </a:solidFill>
            </a:endParaRPr>
          </a:p>
        </p:txBody>
      </p:sp>
      <p:grpSp>
        <p:nvGrpSpPr>
          <p:cNvPr id="17413" name="Group 354"/>
          <p:cNvGrpSpPr>
            <a:grpSpLocks/>
          </p:cNvGrpSpPr>
          <p:nvPr/>
        </p:nvGrpSpPr>
        <p:grpSpPr bwMode="auto">
          <a:xfrm>
            <a:off x="6732588" y="1412875"/>
            <a:ext cx="2159000" cy="3168650"/>
            <a:chOff x="6732000" y="1628800"/>
            <a:chExt cx="2160000" cy="3168352"/>
          </a:xfrm>
        </p:grpSpPr>
        <p:sp>
          <p:nvSpPr>
            <p:cNvPr id="354" name="Rectangle 353"/>
            <p:cNvSpPr/>
            <p:nvPr/>
          </p:nvSpPr>
          <p:spPr bwMode="auto">
            <a:xfrm>
              <a:off x="6732000" y="1628800"/>
              <a:ext cx="2160000" cy="316835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GB"/>
            </a:p>
          </p:txBody>
        </p:sp>
        <p:sp>
          <p:nvSpPr>
            <p:cNvPr id="18091" name="TextBox 342"/>
            <p:cNvSpPr txBox="1">
              <a:spLocks noChangeArrowheads="1"/>
            </p:cNvSpPr>
            <p:nvPr/>
          </p:nvSpPr>
          <p:spPr bwMode="auto">
            <a:xfrm>
              <a:off x="6876256" y="1772816"/>
              <a:ext cx="792088" cy="36933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800"/>
                <a:t>Gain</a:t>
              </a:r>
            </a:p>
          </p:txBody>
        </p:sp>
        <p:sp>
          <p:nvSpPr>
            <p:cNvPr id="18092" name="TextBox 343"/>
            <p:cNvSpPr txBox="1">
              <a:spLocks noChangeArrowheads="1"/>
            </p:cNvSpPr>
            <p:nvPr/>
          </p:nvSpPr>
          <p:spPr bwMode="auto">
            <a:xfrm>
              <a:off x="7884368" y="1772816"/>
              <a:ext cx="864096" cy="36933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800"/>
                <a:t>Int</a:t>
              </a:r>
            </a:p>
          </p:txBody>
        </p:sp>
        <p:sp>
          <p:nvSpPr>
            <p:cNvPr id="18093" name="TextBox 344"/>
            <p:cNvSpPr txBox="1">
              <a:spLocks noChangeArrowheads="1"/>
            </p:cNvSpPr>
            <p:nvPr/>
          </p:nvSpPr>
          <p:spPr bwMode="auto">
            <a:xfrm>
              <a:off x="6876256" y="2276872"/>
              <a:ext cx="792088" cy="36933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800"/>
                <a:t>Z (m)</a:t>
              </a:r>
            </a:p>
          </p:txBody>
        </p:sp>
        <p:sp>
          <p:nvSpPr>
            <p:cNvPr id="18094" name="TextBox 345"/>
            <p:cNvSpPr txBox="1">
              <a:spLocks noChangeArrowheads="1"/>
            </p:cNvSpPr>
            <p:nvPr/>
          </p:nvSpPr>
          <p:spPr bwMode="auto">
            <a:xfrm>
              <a:off x="7884368" y="2276872"/>
              <a:ext cx="864096" cy="36933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800"/>
                <a:t>P (m)</a:t>
              </a:r>
            </a:p>
          </p:txBody>
        </p:sp>
        <p:sp>
          <p:nvSpPr>
            <p:cNvPr id="18095" name="TextBox 346"/>
            <p:cNvSpPr txBox="1">
              <a:spLocks noChangeArrowheads="1"/>
            </p:cNvSpPr>
            <p:nvPr/>
          </p:nvSpPr>
          <p:spPr bwMode="auto">
            <a:xfrm>
              <a:off x="6876256" y="2780928"/>
              <a:ext cx="792088" cy="36933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800"/>
                <a:t>Z (p)</a:t>
              </a:r>
            </a:p>
          </p:txBody>
        </p:sp>
        <p:sp>
          <p:nvSpPr>
            <p:cNvPr id="18096" name="TextBox 347"/>
            <p:cNvSpPr txBox="1">
              <a:spLocks noChangeArrowheads="1"/>
            </p:cNvSpPr>
            <p:nvPr/>
          </p:nvSpPr>
          <p:spPr bwMode="auto">
            <a:xfrm>
              <a:off x="7884368" y="2780928"/>
              <a:ext cx="864096" cy="36933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800"/>
                <a:t>P (p)</a:t>
              </a:r>
            </a:p>
          </p:txBody>
        </p:sp>
        <p:sp>
          <p:nvSpPr>
            <p:cNvPr id="18097" name="TextBox 348"/>
            <p:cNvSpPr txBox="1">
              <a:spLocks noChangeArrowheads="1"/>
            </p:cNvSpPr>
            <p:nvPr/>
          </p:nvSpPr>
          <p:spPr bwMode="auto">
            <a:xfrm>
              <a:off x="6876256" y="3284984"/>
              <a:ext cx="792088" cy="36933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800"/>
                <a:t>Z^2</a:t>
              </a:r>
            </a:p>
          </p:txBody>
        </p:sp>
        <p:sp>
          <p:nvSpPr>
            <p:cNvPr id="18098" name="TextBox 349"/>
            <p:cNvSpPr txBox="1">
              <a:spLocks noChangeArrowheads="1"/>
            </p:cNvSpPr>
            <p:nvPr/>
          </p:nvSpPr>
          <p:spPr bwMode="auto">
            <a:xfrm>
              <a:off x="7884368" y="3284984"/>
              <a:ext cx="864096" cy="36933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800"/>
                <a:t>P^2</a:t>
              </a:r>
            </a:p>
          </p:txBody>
        </p:sp>
        <p:sp>
          <p:nvSpPr>
            <p:cNvPr id="18099" name="TextBox 350"/>
            <p:cNvSpPr txBox="1">
              <a:spLocks noChangeArrowheads="1"/>
            </p:cNvSpPr>
            <p:nvPr/>
          </p:nvSpPr>
          <p:spPr bwMode="auto">
            <a:xfrm>
              <a:off x="7380312" y="3789040"/>
              <a:ext cx="792088" cy="36933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800"/>
                <a:t>L-L</a:t>
              </a:r>
            </a:p>
          </p:txBody>
        </p:sp>
        <p:sp>
          <p:nvSpPr>
            <p:cNvPr id="18100" name="TextBox 351"/>
            <p:cNvSpPr txBox="1">
              <a:spLocks noChangeArrowheads="1"/>
            </p:cNvSpPr>
            <p:nvPr/>
          </p:nvSpPr>
          <p:spPr bwMode="auto">
            <a:xfrm>
              <a:off x="6948264" y="4293096"/>
              <a:ext cx="115212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r>
                <a:rPr lang="en-GB" sz="1800"/>
                <a:t>Use w to</a:t>
              </a:r>
            </a:p>
          </p:txBody>
        </p:sp>
        <p:sp>
          <p:nvSpPr>
            <p:cNvPr id="18101" name="TextBox 352"/>
            <p:cNvSpPr txBox="1">
              <a:spLocks noChangeArrowheads="1"/>
            </p:cNvSpPr>
            <p:nvPr/>
          </p:nvSpPr>
          <p:spPr bwMode="auto">
            <a:xfrm>
              <a:off x="8100392" y="4293096"/>
              <a:ext cx="720080" cy="369332"/>
            </a:xfrm>
            <a:prstGeom prst="rect">
              <a:avLst/>
            </a:prstGeom>
            <a:noFill/>
            <a:ln w="19050">
              <a:solidFill>
                <a:srgbClr val="00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r>
                <a:rPr lang="en-GB" sz="1800"/>
                <a:t>100</a:t>
              </a:r>
            </a:p>
          </p:txBody>
        </p:sp>
      </p:grpSp>
      <p:grpSp>
        <p:nvGrpSpPr>
          <p:cNvPr id="17414" name="Group 343"/>
          <p:cNvGrpSpPr>
            <a:grpSpLocks noChangeAspect="1"/>
          </p:cNvGrpSpPr>
          <p:nvPr/>
        </p:nvGrpSpPr>
        <p:grpSpPr bwMode="auto">
          <a:xfrm>
            <a:off x="179388" y="1412875"/>
            <a:ext cx="3354387" cy="4000500"/>
            <a:chOff x="158" y="890"/>
            <a:chExt cx="2113" cy="2520"/>
          </a:xfrm>
        </p:grpSpPr>
        <p:sp>
          <p:nvSpPr>
            <p:cNvPr id="202070" name="AutoShape 342"/>
            <p:cNvSpPr>
              <a:spLocks noChangeAspect="1" noChangeArrowheads="1" noTextEdit="1"/>
            </p:cNvSpPr>
            <p:nvPr/>
          </p:nvSpPr>
          <p:spPr bwMode="auto">
            <a:xfrm>
              <a:off x="249" y="890"/>
              <a:ext cx="2022" cy="2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grpSp>
          <p:nvGrpSpPr>
            <p:cNvPr id="17754" name="Group 544"/>
            <p:cNvGrpSpPr>
              <a:grpSpLocks/>
            </p:cNvGrpSpPr>
            <p:nvPr/>
          </p:nvGrpSpPr>
          <p:grpSpPr bwMode="auto">
            <a:xfrm>
              <a:off x="279" y="938"/>
              <a:ext cx="1902" cy="1254"/>
              <a:chOff x="279" y="938"/>
              <a:chExt cx="1902" cy="1254"/>
            </a:xfrm>
          </p:grpSpPr>
          <p:sp>
            <p:nvSpPr>
              <p:cNvPr id="202072" name="Line 344"/>
              <p:cNvSpPr>
                <a:spLocks noChangeShapeType="1"/>
              </p:cNvSpPr>
              <p:nvPr/>
            </p:nvSpPr>
            <p:spPr bwMode="auto">
              <a:xfrm>
                <a:off x="507" y="1082"/>
                <a:ext cx="1572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073" name="Line 345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572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074" name="Line 346"/>
              <p:cNvSpPr>
                <a:spLocks noChangeShapeType="1"/>
              </p:cNvSpPr>
              <p:nvPr/>
            </p:nvSpPr>
            <p:spPr bwMode="auto">
              <a:xfrm flipV="1">
                <a:off x="2079" y="1082"/>
                <a:ext cx="1" cy="85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075" name="Line 347"/>
              <p:cNvSpPr>
                <a:spLocks noChangeShapeType="1"/>
              </p:cNvSpPr>
              <p:nvPr/>
            </p:nvSpPr>
            <p:spPr bwMode="auto">
              <a:xfrm flipV="1">
                <a:off x="507" y="1082"/>
                <a:ext cx="1" cy="85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076" name="Line 348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572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077" name="Line 349"/>
              <p:cNvSpPr>
                <a:spLocks noChangeShapeType="1"/>
              </p:cNvSpPr>
              <p:nvPr/>
            </p:nvSpPr>
            <p:spPr bwMode="auto">
              <a:xfrm flipV="1">
                <a:off x="507" y="1082"/>
                <a:ext cx="1" cy="85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078" name="Line 350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079" name="Line 351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080" name="Line 352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081" name="Line 353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082" name="Line 354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083" name="Line 355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084" name="Line 356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085" name="Line 357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086" name="Line 358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087" name="Line 359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088" name="Line 360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089" name="Line 361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090" name="Line 362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091" name="Line 363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092" name="Line 364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093" name="Line 365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094" name="Line 366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095" name="Line 367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096" name="Line 368"/>
              <p:cNvSpPr>
                <a:spLocks noChangeShapeType="1"/>
              </p:cNvSpPr>
              <p:nvPr/>
            </p:nvSpPr>
            <p:spPr bwMode="auto">
              <a:xfrm flipV="1">
                <a:off x="507" y="1922"/>
                <a:ext cx="1" cy="1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097" name="Line 369"/>
              <p:cNvSpPr>
                <a:spLocks noChangeShapeType="1"/>
              </p:cNvSpPr>
              <p:nvPr/>
            </p:nvSpPr>
            <p:spPr bwMode="auto">
              <a:xfrm>
                <a:off x="507" y="1082"/>
                <a:ext cx="1" cy="12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098" name="Rectangle 370"/>
              <p:cNvSpPr>
                <a:spLocks noChangeArrowheads="1"/>
              </p:cNvSpPr>
              <p:nvPr/>
            </p:nvSpPr>
            <p:spPr bwMode="auto">
              <a:xfrm>
                <a:off x="405" y="2018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202099" name="Rectangle 371"/>
              <p:cNvSpPr>
                <a:spLocks noChangeArrowheads="1"/>
              </p:cNvSpPr>
              <p:nvPr/>
            </p:nvSpPr>
            <p:spPr bwMode="auto">
              <a:xfrm>
                <a:off x="537" y="1958"/>
                <a:ext cx="10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-3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202100" name="Line 372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01" name="Line 373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02" name="Line 374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03" name="Line 375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04" name="Line 376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05" name="Line 377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06" name="Line 378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07" name="Line 379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08" name="Line 380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09" name="Line 381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10" name="Line 382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11" name="Line 383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12" name="Line 384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13" name="Line 385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14" name="Line 386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15" name="Line 387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16" name="Line 388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17" name="Line 389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18" name="Line 390"/>
              <p:cNvSpPr>
                <a:spLocks noChangeShapeType="1"/>
              </p:cNvSpPr>
              <p:nvPr/>
            </p:nvSpPr>
            <p:spPr bwMode="auto">
              <a:xfrm flipV="1">
                <a:off x="1137" y="1922"/>
                <a:ext cx="1" cy="1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19" name="Line 391"/>
              <p:cNvSpPr>
                <a:spLocks noChangeShapeType="1"/>
              </p:cNvSpPr>
              <p:nvPr/>
            </p:nvSpPr>
            <p:spPr bwMode="auto">
              <a:xfrm>
                <a:off x="1137" y="1082"/>
                <a:ext cx="1" cy="12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20" name="Rectangle 392"/>
              <p:cNvSpPr>
                <a:spLocks noChangeArrowheads="1"/>
              </p:cNvSpPr>
              <p:nvPr/>
            </p:nvSpPr>
            <p:spPr bwMode="auto">
              <a:xfrm>
                <a:off x="1035" y="2018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202121" name="Rectangle 393"/>
              <p:cNvSpPr>
                <a:spLocks noChangeArrowheads="1"/>
              </p:cNvSpPr>
              <p:nvPr/>
            </p:nvSpPr>
            <p:spPr bwMode="auto">
              <a:xfrm>
                <a:off x="1167" y="1958"/>
                <a:ext cx="84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-1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202122" name="Line 394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23" name="Line 395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24" name="Line 396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25" name="Line 397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26" name="Line 398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27" name="Line 399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28" name="Line 400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29" name="Line 401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30" name="Line 402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31" name="Line 403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32" name="Line 404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33" name="Line 405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34" name="Line 406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35" name="Line 407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36" name="Line 408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37" name="Line 409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38" name="Line 410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39" name="Line 411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40" name="Line 412"/>
              <p:cNvSpPr>
                <a:spLocks noChangeShapeType="1"/>
              </p:cNvSpPr>
              <p:nvPr/>
            </p:nvSpPr>
            <p:spPr bwMode="auto">
              <a:xfrm flipV="1">
                <a:off x="1449" y="1922"/>
                <a:ext cx="1" cy="1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41" name="Line 413"/>
              <p:cNvSpPr>
                <a:spLocks noChangeShapeType="1"/>
              </p:cNvSpPr>
              <p:nvPr/>
            </p:nvSpPr>
            <p:spPr bwMode="auto">
              <a:xfrm>
                <a:off x="1449" y="1082"/>
                <a:ext cx="1" cy="12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42" name="Rectangle 414"/>
              <p:cNvSpPr>
                <a:spLocks noChangeArrowheads="1"/>
              </p:cNvSpPr>
              <p:nvPr/>
            </p:nvSpPr>
            <p:spPr bwMode="auto">
              <a:xfrm>
                <a:off x="1359" y="2018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202143" name="Rectangle 415"/>
              <p:cNvSpPr>
                <a:spLocks noChangeArrowheads="1"/>
              </p:cNvSpPr>
              <p:nvPr/>
            </p:nvSpPr>
            <p:spPr bwMode="auto">
              <a:xfrm>
                <a:off x="1491" y="1958"/>
                <a:ext cx="6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202144" name="Line 416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45" name="Line 417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46" name="Line 418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47" name="Line 419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48" name="Line 420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49" name="Line 421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50" name="Line 422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51" name="Line 423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52" name="Line 424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53" name="Line 425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54" name="Line 426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55" name="Line 427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56" name="Line 428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57" name="Line 429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58" name="Line 430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59" name="Line 431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60" name="Line 432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61" name="Line 433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62" name="Line 434"/>
              <p:cNvSpPr>
                <a:spLocks noChangeShapeType="1"/>
              </p:cNvSpPr>
              <p:nvPr/>
            </p:nvSpPr>
            <p:spPr bwMode="auto">
              <a:xfrm flipV="1">
                <a:off x="2079" y="1922"/>
                <a:ext cx="1" cy="1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63" name="Line 435"/>
              <p:cNvSpPr>
                <a:spLocks noChangeShapeType="1"/>
              </p:cNvSpPr>
              <p:nvPr/>
            </p:nvSpPr>
            <p:spPr bwMode="auto">
              <a:xfrm>
                <a:off x="2079" y="1082"/>
                <a:ext cx="1" cy="12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64" name="Rectangle 436"/>
              <p:cNvSpPr>
                <a:spLocks noChangeArrowheads="1"/>
              </p:cNvSpPr>
              <p:nvPr/>
            </p:nvSpPr>
            <p:spPr bwMode="auto">
              <a:xfrm>
                <a:off x="1989" y="2018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202165" name="Rectangle 437"/>
              <p:cNvSpPr>
                <a:spLocks noChangeArrowheads="1"/>
              </p:cNvSpPr>
              <p:nvPr/>
            </p:nvSpPr>
            <p:spPr bwMode="auto">
              <a:xfrm>
                <a:off x="2121" y="1958"/>
                <a:ext cx="6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2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202166" name="Line 438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67" name="Line 439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68" name="Line 440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69" name="Line 441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70" name="Line 442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71" name="Line 443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72" name="Line 444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73" name="Line 445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74" name="Line 446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75" name="Line 447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76" name="Line 448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77" name="Line 449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78" name="Line 450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79" name="Line 451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80" name="Line 452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81" name="Line 453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82" name="Line 454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83" name="Line 455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84" name="Line 456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85" name="Line 457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86" name="Line 458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87" name="Line 459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88" name="Line 460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89" name="Line 461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90" name="Line 462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91" name="Line 463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92" name="Line 464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93" name="Line 465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94" name="Line 466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95" name="Line 467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96" name="Line 468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97" name="Line 469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98" name="Line 470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199" name="Line 471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00" name="Line 472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01" name="Line 473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02" name="Line 474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8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03" name="Line 475"/>
              <p:cNvSpPr>
                <a:spLocks noChangeShapeType="1"/>
              </p:cNvSpPr>
              <p:nvPr/>
            </p:nvSpPr>
            <p:spPr bwMode="auto">
              <a:xfrm flipH="1">
                <a:off x="2061" y="1940"/>
                <a:ext cx="18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04" name="Rectangle 476"/>
              <p:cNvSpPr>
                <a:spLocks noChangeArrowheads="1"/>
              </p:cNvSpPr>
              <p:nvPr/>
            </p:nvSpPr>
            <p:spPr bwMode="auto">
              <a:xfrm>
                <a:off x="279" y="1856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202205" name="Rectangle 477"/>
              <p:cNvSpPr>
                <a:spLocks noChangeArrowheads="1"/>
              </p:cNvSpPr>
              <p:nvPr/>
            </p:nvSpPr>
            <p:spPr bwMode="auto">
              <a:xfrm>
                <a:off x="411" y="1796"/>
                <a:ext cx="10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-8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202206" name="Line 478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07" name="Line 479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08" name="Line 480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09" name="Line 481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10" name="Line 482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11" name="Line 483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12" name="Line 484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13" name="Line 485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14" name="Line 486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15" name="Line 487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16" name="Line 488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17" name="Line 489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18" name="Line 490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19" name="Line 491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20" name="Line 492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21" name="Line 493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22" name="Line 494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23" name="Line 495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24" name="Line 496"/>
              <p:cNvSpPr>
                <a:spLocks noChangeShapeType="1"/>
              </p:cNvSpPr>
              <p:nvPr/>
            </p:nvSpPr>
            <p:spPr bwMode="auto">
              <a:xfrm>
                <a:off x="507" y="1364"/>
                <a:ext cx="18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25" name="Line 497"/>
              <p:cNvSpPr>
                <a:spLocks noChangeShapeType="1"/>
              </p:cNvSpPr>
              <p:nvPr/>
            </p:nvSpPr>
            <p:spPr bwMode="auto">
              <a:xfrm flipH="1">
                <a:off x="2061" y="1364"/>
                <a:ext cx="18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26" name="Rectangle 498"/>
              <p:cNvSpPr>
                <a:spLocks noChangeArrowheads="1"/>
              </p:cNvSpPr>
              <p:nvPr/>
            </p:nvSpPr>
            <p:spPr bwMode="auto">
              <a:xfrm>
                <a:off x="279" y="1280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202227" name="Rectangle 499"/>
              <p:cNvSpPr>
                <a:spLocks noChangeArrowheads="1"/>
              </p:cNvSpPr>
              <p:nvPr/>
            </p:nvSpPr>
            <p:spPr bwMode="auto">
              <a:xfrm>
                <a:off x="411" y="1220"/>
                <a:ext cx="6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202228" name="Line 500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29" name="Line 501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30" name="Line 502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31" name="Line 503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32" name="Line 504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33" name="Line 505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34" name="Line 506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35" name="Line 507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36" name="Line 508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37" name="Line 509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38" name="Line 510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39" name="Line 511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40" name="Line 512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41" name="Line 513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42" name="Line 514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43" name="Line 515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44" name="Line 516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45" name="Line 517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46" name="Line 518"/>
              <p:cNvSpPr>
                <a:spLocks noChangeShapeType="1"/>
              </p:cNvSpPr>
              <p:nvPr/>
            </p:nvSpPr>
            <p:spPr bwMode="auto">
              <a:xfrm>
                <a:off x="507" y="1082"/>
                <a:ext cx="18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47" name="Line 519"/>
              <p:cNvSpPr>
                <a:spLocks noChangeShapeType="1"/>
              </p:cNvSpPr>
              <p:nvPr/>
            </p:nvSpPr>
            <p:spPr bwMode="auto">
              <a:xfrm flipH="1">
                <a:off x="2061" y="1082"/>
                <a:ext cx="18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48" name="Rectangle 520"/>
              <p:cNvSpPr>
                <a:spLocks noChangeArrowheads="1"/>
              </p:cNvSpPr>
              <p:nvPr/>
            </p:nvSpPr>
            <p:spPr bwMode="auto">
              <a:xfrm>
                <a:off x="279" y="998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 dirty="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 dirty="0">
                  <a:latin typeface="+mn-lt"/>
                </a:endParaRPr>
              </a:p>
            </p:txBody>
          </p:sp>
          <p:sp>
            <p:nvSpPr>
              <p:cNvPr id="202249" name="Rectangle 521"/>
              <p:cNvSpPr>
                <a:spLocks noChangeArrowheads="1"/>
              </p:cNvSpPr>
              <p:nvPr/>
            </p:nvSpPr>
            <p:spPr bwMode="auto">
              <a:xfrm>
                <a:off x="411" y="938"/>
                <a:ext cx="6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4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202250" name="Line 522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51" name="Line 523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52" name="Line 524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53" name="Line 525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54" name="Line 526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55" name="Line 527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56" name="Line 528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57" name="Line 529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58" name="Line 530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59" name="Line 531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60" name="Line 532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61" name="Line 533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62" name="Line 534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63" name="Line 535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64" name="Line 536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65" name="Line 537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66" name="Line 538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67" name="Line 539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68" name="Line 540"/>
              <p:cNvSpPr>
                <a:spLocks noChangeShapeType="1"/>
              </p:cNvSpPr>
              <p:nvPr/>
            </p:nvSpPr>
            <p:spPr bwMode="auto">
              <a:xfrm>
                <a:off x="507" y="1082"/>
                <a:ext cx="1572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69" name="Line 541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572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70" name="Line 542"/>
              <p:cNvSpPr>
                <a:spLocks noChangeShapeType="1"/>
              </p:cNvSpPr>
              <p:nvPr/>
            </p:nvSpPr>
            <p:spPr bwMode="auto">
              <a:xfrm flipV="1">
                <a:off x="2079" y="1082"/>
                <a:ext cx="1" cy="85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271" name="Line 543"/>
              <p:cNvSpPr>
                <a:spLocks noChangeShapeType="1"/>
              </p:cNvSpPr>
              <p:nvPr/>
            </p:nvSpPr>
            <p:spPr bwMode="auto">
              <a:xfrm flipV="1">
                <a:off x="507" y="1082"/>
                <a:ext cx="1" cy="85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</p:grpSp>
        <p:sp>
          <p:nvSpPr>
            <p:cNvPr id="202273" name="Freeform 545"/>
            <p:cNvSpPr>
              <a:spLocks/>
            </p:cNvSpPr>
            <p:nvPr/>
          </p:nvSpPr>
          <p:spPr bwMode="auto">
            <a:xfrm>
              <a:off x="507" y="1100"/>
              <a:ext cx="1572" cy="75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24"/>
                </a:cxn>
                <a:cxn ang="0">
                  <a:pos x="138" y="30"/>
                </a:cxn>
                <a:cxn ang="0">
                  <a:pos x="180" y="42"/>
                </a:cxn>
                <a:cxn ang="0">
                  <a:pos x="216" y="48"/>
                </a:cxn>
                <a:cxn ang="0">
                  <a:pos x="258" y="60"/>
                </a:cxn>
                <a:cxn ang="0">
                  <a:pos x="294" y="66"/>
                </a:cxn>
                <a:cxn ang="0">
                  <a:pos x="318" y="72"/>
                </a:cxn>
                <a:cxn ang="0">
                  <a:pos x="336" y="78"/>
                </a:cxn>
                <a:cxn ang="0">
                  <a:pos x="378" y="84"/>
                </a:cxn>
                <a:cxn ang="0">
                  <a:pos x="414" y="96"/>
                </a:cxn>
                <a:cxn ang="0">
                  <a:pos x="456" y="108"/>
                </a:cxn>
                <a:cxn ang="0">
                  <a:pos x="498" y="114"/>
                </a:cxn>
                <a:cxn ang="0">
                  <a:pos x="534" y="126"/>
                </a:cxn>
                <a:cxn ang="0">
                  <a:pos x="576" y="138"/>
                </a:cxn>
                <a:cxn ang="0">
                  <a:pos x="618" y="150"/>
                </a:cxn>
                <a:cxn ang="0">
                  <a:pos x="630" y="156"/>
                </a:cxn>
                <a:cxn ang="0">
                  <a:pos x="654" y="162"/>
                </a:cxn>
                <a:cxn ang="0">
                  <a:pos x="696" y="180"/>
                </a:cxn>
                <a:cxn ang="0">
                  <a:pos x="738" y="198"/>
                </a:cxn>
                <a:cxn ang="0">
                  <a:pos x="774" y="210"/>
                </a:cxn>
                <a:cxn ang="0">
                  <a:pos x="816" y="228"/>
                </a:cxn>
                <a:cxn ang="0">
                  <a:pos x="858" y="246"/>
                </a:cxn>
                <a:cxn ang="0">
                  <a:pos x="894" y="264"/>
                </a:cxn>
                <a:cxn ang="0">
                  <a:pos x="936" y="282"/>
                </a:cxn>
                <a:cxn ang="0">
                  <a:pos x="942" y="288"/>
                </a:cxn>
                <a:cxn ang="0">
                  <a:pos x="978" y="300"/>
                </a:cxn>
                <a:cxn ang="0">
                  <a:pos x="1014" y="318"/>
                </a:cxn>
                <a:cxn ang="0">
                  <a:pos x="1056" y="336"/>
                </a:cxn>
                <a:cxn ang="0">
                  <a:pos x="1098" y="360"/>
                </a:cxn>
                <a:cxn ang="0">
                  <a:pos x="1134" y="378"/>
                </a:cxn>
                <a:cxn ang="0">
                  <a:pos x="1176" y="408"/>
                </a:cxn>
                <a:cxn ang="0">
                  <a:pos x="1212" y="438"/>
                </a:cxn>
                <a:cxn ang="0">
                  <a:pos x="1254" y="474"/>
                </a:cxn>
                <a:cxn ang="0">
                  <a:pos x="1296" y="510"/>
                </a:cxn>
                <a:cxn ang="0">
                  <a:pos x="1332" y="546"/>
                </a:cxn>
                <a:cxn ang="0">
                  <a:pos x="1374" y="582"/>
                </a:cxn>
                <a:cxn ang="0">
                  <a:pos x="1416" y="618"/>
                </a:cxn>
                <a:cxn ang="0">
                  <a:pos x="1452" y="654"/>
                </a:cxn>
                <a:cxn ang="0">
                  <a:pos x="1494" y="690"/>
                </a:cxn>
                <a:cxn ang="0">
                  <a:pos x="1536" y="726"/>
                </a:cxn>
                <a:cxn ang="0">
                  <a:pos x="1572" y="756"/>
                </a:cxn>
              </a:cxnLst>
              <a:rect l="0" t="0" r="r" b="b"/>
              <a:pathLst>
                <a:path w="1572" h="756">
                  <a:moveTo>
                    <a:pt x="0" y="0"/>
                  </a:moveTo>
                  <a:lnTo>
                    <a:pt x="96" y="24"/>
                  </a:lnTo>
                  <a:lnTo>
                    <a:pt x="138" y="30"/>
                  </a:lnTo>
                  <a:lnTo>
                    <a:pt x="180" y="42"/>
                  </a:lnTo>
                  <a:lnTo>
                    <a:pt x="216" y="48"/>
                  </a:lnTo>
                  <a:lnTo>
                    <a:pt x="258" y="60"/>
                  </a:lnTo>
                  <a:lnTo>
                    <a:pt x="294" y="66"/>
                  </a:lnTo>
                  <a:lnTo>
                    <a:pt x="318" y="72"/>
                  </a:lnTo>
                  <a:lnTo>
                    <a:pt x="336" y="78"/>
                  </a:lnTo>
                  <a:lnTo>
                    <a:pt x="378" y="84"/>
                  </a:lnTo>
                  <a:lnTo>
                    <a:pt x="414" y="96"/>
                  </a:lnTo>
                  <a:lnTo>
                    <a:pt x="456" y="108"/>
                  </a:lnTo>
                  <a:lnTo>
                    <a:pt x="498" y="114"/>
                  </a:lnTo>
                  <a:lnTo>
                    <a:pt x="534" y="126"/>
                  </a:lnTo>
                  <a:lnTo>
                    <a:pt x="576" y="138"/>
                  </a:lnTo>
                  <a:lnTo>
                    <a:pt x="618" y="150"/>
                  </a:lnTo>
                  <a:lnTo>
                    <a:pt x="630" y="156"/>
                  </a:lnTo>
                  <a:lnTo>
                    <a:pt x="654" y="162"/>
                  </a:lnTo>
                  <a:lnTo>
                    <a:pt x="696" y="180"/>
                  </a:lnTo>
                  <a:lnTo>
                    <a:pt x="738" y="198"/>
                  </a:lnTo>
                  <a:lnTo>
                    <a:pt x="774" y="210"/>
                  </a:lnTo>
                  <a:lnTo>
                    <a:pt x="816" y="228"/>
                  </a:lnTo>
                  <a:lnTo>
                    <a:pt x="858" y="246"/>
                  </a:lnTo>
                  <a:lnTo>
                    <a:pt x="894" y="264"/>
                  </a:lnTo>
                  <a:lnTo>
                    <a:pt x="936" y="282"/>
                  </a:lnTo>
                  <a:lnTo>
                    <a:pt x="942" y="288"/>
                  </a:lnTo>
                  <a:lnTo>
                    <a:pt x="978" y="300"/>
                  </a:lnTo>
                  <a:lnTo>
                    <a:pt x="1014" y="318"/>
                  </a:lnTo>
                  <a:lnTo>
                    <a:pt x="1056" y="336"/>
                  </a:lnTo>
                  <a:lnTo>
                    <a:pt x="1098" y="360"/>
                  </a:lnTo>
                  <a:lnTo>
                    <a:pt x="1134" y="378"/>
                  </a:lnTo>
                  <a:lnTo>
                    <a:pt x="1176" y="408"/>
                  </a:lnTo>
                  <a:lnTo>
                    <a:pt x="1212" y="438"/>
                  </a:lnTo>
                  <a:lnTo>
                    <a:pt x="1254" y="474"/>
                  </a:lnTo>
                  <a:lnTo>
                    <a:pt x="1296" y="510"/>
                  </a:lnTo>
                  <a:lnTo>
                    <a:pt x="1332" y="546"/>
                  </a:lnTo>
                  <a:lnTo>
                    <a:pt x="1374" y="582"/>
                  </a:lnTo>
                  <a:lnTo>
                    <a:pt x="1416" y="618"/>
                  </a:lnTo>
                  <a:lnTo>
                    <a:pt x="1452" y="654"/>
                  </a:lnTo>
                  <a:lnTo>
                    <a:pt x="1494" y="690"/>
                  </a:lnTo>
                  <a:lnTo>
                    <a:pt x="1536" y="726"/>
                  </a:lnTo>
                  <a:lnTo>
                    <a:pt x="1572" y="756"/>
                  </a:lnTo>
                </a:path>
              </a:pathLst>
            </a:custGeom>
            <a:noFill/>
            <a:ln w="28575" cap="flat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274" name="Line 546"/>
            <p:cNvSpPr>
              <a:spLocks noChangeShapeType="1"/>
            </p:cNvSpPr>
            <p:nvPr/>
          </p:nvSpPr>
          <p:spPr bwMode="auto">
            <a:xfrm>
              <a:off x="507" y="1364"/>
              <a:ext cx="1572" cy="1"/>
            </a:xfrm>
            <a:prstGeom prst="line">
              <a:avLst/>
            </a:prstGeom>
            <a:noFill/>
            <a:ln w="28575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275" name="Line 547"/>
            <p:cNvSpPr>
              <a:spLocks noChangeShapeType="1"/>
            </p:cNvSpPr>
            <p:nvPr/>
          </p:nvSpPr>
          <p:spPr bwMode="auto">
            <a:xfrm>
              <a:off x="507" y="2276"/>
              <a:ext cx="1572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276" name="Line 548"/>
            <p:cNvSpPr>
              <a:spLocks noChangeShapeType="1"/>
            </p:cNvSpPr>
            <p:nvPr/>
          </p:nvSpPr>
          <p:spPr bwMode="auto">
            <a:xfrm>
              <a:off x="507" y="3134"/>
              <a:ext cx="1572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277" name="Line 549"/>
            <p:cNvSpPr>
              <a:spLocks noChangeShapeType="1"/>
            </p:cNvSpPr>
            <p:nvPr/>
          </p:nvSpPr>
          <p:spPr bwMode="auto">
            <a:xfrm flipV="1">
              <a:off x="2079" y="2276"/>
              <a:ext cx="1" cy="85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278" name="Line 550"/>
            <p:cNvSpPr>
              <a:spLocks noChangeShapeType="1"/>
            </p:cNvSpPr>
            <p:nvPr/>
          </p:nvSpPr>
          <p:spPr bwMode="auto">
            <a:xfrm flipV="1">
              <a:off x="507" y="2276"/>
              <a:ext cx="1" cy="85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279" name="Line 551"/>
            <p:cNvSpPr>
              <a:spLocks noChangeShapeType="1"/>
            </p:cNvSpPr>
            <p:nvPr/>
          </p:nvSpPr>
          <p:spPr bwMode="auto">
            <a:xfrm>
              <a:off x="507" y="3134"/>
              <a:ext cx="1572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280" name="Line 552"/>
            <p:cNvSpPr>
              <a:spLocks noChangeShapeType="1"/>
            </p:cNvSpPr>
            <p:nvPr/>
          </p:nvSpPr>
          <p:spPr bwMode="auto">
            <a:xfrm flipV="1">
              <a:off x="507" y="2276"/>
              <a:ext cx="1" cy="85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281" name="Line 553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282" name="Line 554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283" name="Line 555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284" name="Line 556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285" name="Line 557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286" name="Line 558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287" name="Line 559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288" name="Line 560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289" name="Line 561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290" name="Line 562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291" name="Line 563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292" name="Line 564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293" name="Line 565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294" name="Line 566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295" name="Line 567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296" name="Line 568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297" name="Line 569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298" name="Line 570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299" name="Line 571"/>
            <p:cNvSpPr>
              <a:spLocks noChangeShapeType="1"/>
            </p:cNvSpPr>
            <p:nvPr/>
          </p:nvSpPr>
          <p:spPr bwMode="auto">
            <a:xfrm flipV="1">
              <a:off x="507" y="3116"/>
              <a:ext cx="1" cy="1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00" name="Line 572"/>
            <p:cNvSpPr>
              <a:spLocks noChangeShapeType="1"/>
            </p:cNvSpPr>
            <p:nvPr/>
          </p:nvSpPr>
          <p:spPr bwMode="auto">
            <a:xfrm>
              <a:off x="507" y="2276"/>
              <a:ext cx="1" cy="12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01" name="Rectangle 573"/>
            <p:cNvSpPr>
              <a:spLocks noChangeArrowheads="1"/>
            </p:cNvSpPr>
            <p:nvPr/>
          </p:nvSpPr>
          <p:spPr bwMode="auto">
            <a:xfrm>
              <a:off x="405" y="3212"/>
              <a:ext cx="15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10</a:t>
              </a:r>
              <a:endParaRPr lang="en-US" sz="2000">
                <a:latin typeface="+mn-lt"/>
              </a:endParaRPr>
            </a:p>
          </p:txBody>
        </p:sp>
        <p:sp>
          <p:nvSpPr>
            <p:cNvPr id="202302" name="Rectangle 574"/>
            <p:cNvSpPr>
              <a:spLocks noChangeArrowheads="1"/>
            </p:cNvSpPr>
            <p:nvPr/>
          </p:nvSpPr>
          <p:spPr bwMode="auto">
            <a:xfrm>
              <a:off x="537" y="3152"/>
              <a:ext cx="100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200">
                  <a:solidFill>
                    <a:srgbClr val="FFFF00"/>
                  </a:solidFill>
                  <a:latin typeface="+mn-lt"/>
                </a:rPr>
                <a:t>-3</a:t>
              </a:r>
              <a:endParaRPr lang="en-US" sz="2000">
                <a:latin typeface="+mn-lt"/>
              </a:endParaRPr>
            </a:p>
          </p:txBody>
        </p:sp>
        <p:sp>
          <p:nvSpPr>
            <p:cNvPr id="202303" name="Line 575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04" name="Line 576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05" name="Line 577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06" name="Line 578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07" name="Line 579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08" name="Line 580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09" name="Line 581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10" name="Line 582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11" name="Line 583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12" name="Line 584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13" name="Line 585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14" name="Line 586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15" name="Line 587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16" name="Line 588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17" name="Line 589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18" name="Line 590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19" name="Line 591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20" name="Line 592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21" name="Line 593"/>
            <p:cNvSpPr>
              <a:spLocks noChangeShapeType="1"/>
            </p:cNvSpPr>
            <p:nvPr/>
          </p:nvSpPr>
          <p:spPr bwMode="auto">
            <a:xfrm flipV="1">
              <a:off x="1137" y="3116"/>
              <a:ext cx="1" cy="1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22" name="Line 594"/>
            <p:cNvSpPr>
              <a:spLocks noChangeShapeType="1"/>
            </p:cNvSpPr>
            <p:nvPr/>
          </p:nvSpPr>
          <p:spPr bwMode="auto">
            <a:xfrm>
              <a:off x="1137" y="2276"/>
              <a:ext cx="1" cy="12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23" name="Rectangle 595"/>
            <p:cNvSpPr>
              <a:spLocks noChangeArrowheads="1"/>
            </p:cNvSpPr>
            <p:nvPr/>
          </p:nvSpPr>
          <p:spPr bwMode="auto">
            <a:xfrm>
              <a:off x="1035" y="3212"/>
              <a:ext cx="15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10</a:t>
              </a:r>
              <a:endParaRPr lang="en-US" sz="2000">
                <a:latin typeface="+mn-lt"/>
              </a:endParaRPr>
            </a:p>
          </p:txBody>
        </p:sp>
        <p:sp>
          <p:nvSpPr>
            <p:cNvPr id="202324" name="Rectangle 596"/>
            <p:cNvSpPr>
              <a:spLocks noChangeArrowheads="1"/>
            </p:cNvSpPr>
            <p:nvPr/>
          </p:nvSpPr>
          <p:spPr bwMode="auto">
            <a:xfrm>
              <a:off x="1167" y="3152"/>
              <a:ext cx="84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200">
                  <a:solidFill>
                    <a:srgbClr val="FFFF00"/>
                  </a:solidFill>
                  <a:latin typeface="+mn-lt"/>
                </a:rPr>
                <a:t>-1</a:t>
              </a:r>
              <a:endParaRPr lang="en-US" sz="2000">
                <a:latin typeface="+mn-lt"/>
              </a:endParaRPr>
            </a:p>
          </p:txBody>
        </p:sp>
        <p:sp>
          <p:nvSpPr>
            <p:cNvPr id="202325" name="Line 597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26" name="Line 598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27" name="Line 599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28" name="Line 600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29" name="Line 601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30" name="Line 602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31" name="Line 603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32" name="Line 604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33" name="Line 605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34" name="Line 606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35" name="Line 607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36" name="Line 608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37" name="Line 609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38" name="Line 610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39" name="Line 611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40" name="Line 612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41" name="Line 613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42" name="Line 614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43" name="Line 615"/>
            <p:cNvSpPr>
              <a:spLocks noChangeShapeType="1"/>
            </p:cNvSpPr>
            <p:nvPr/>
          </p:nvSpPr>
          <p:spPr bwMode="auto">
            <a:xfrm flipV="1">
              <a:off x="1449" y="3116"/>
              <a:ext cx="1" cy="1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44" name="Line 616"/>
            <p:cNvSpPr>
              <a:spLocks noChangeShapeType="1"/>
            </p:cNvSpPr>
            <p:nvPr/>
          </p:nvSpPr>
          <p:spPr bwMode="auto">
            <a:xfrm>
              <a:off x="1449" y="2276"/>
              <a:ext cx="1" cy="12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45" name="Rectangle 617"/>
            <p:cNvSpPr>
              <a:spLocks noChangeArrowheads="1"/>
            </p:cNvSpPr>
            <p:nvPr/>
          </p:nvSpPr>
          <p:spPr bwMode="auto">
            <a:xfrm>
              <a:off x="1359" y="3212"/>
              <a:ext cx="15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10</a:t>
              </a:r>
              <a:endParaRPr lang="en-US" sz="2000">
                <a:latin typeface="+mn-lt"/>
              </a:endParaRPr>
            </a:p>
          </p:txBody>
        </p:sp>
        <p:sp>
          <p:nvSpPr>
            <p:cNvPr id="202346" name="Rectangle 618"/>
            <p:cNvSpPr>
              <a:spLocks noChangeArrowheads="1"/>
            </p:cNvSpPr>
            <p:nvPr/>
          </p:nvSpPr>
          <p:spPr bwMode="auto">
            <a:xfrm>
              <a:off x="1491" y="3152"/>
              <a:ext cx="60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200">
                  <a:solidFill>
                    <a:srgbClr val="FFFF00"/>
                  </a:solidFill>
                  <a:latin typeface="+mn-lt"/>
                </a:rPr>
                <a:t>0</a:t>
              </a:r>
              <a:endParaRPr lang="en-US" sz="2000">
                <a:latin typeface="+mn-lt"/>
              </a:endParaRPr>
            </a:p>
          </p:txBody>
        </p:sp>
        <p:sp>
          <p:nvSpPr>
            <p:cNvPr id="202347" name="Line 619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48" name="Line 620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49" name="Line 621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50" name="Line 622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51" name="Line 623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52" name="Line 624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53" name="Line 625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54" name="Line 626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55" name="Line 627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56" name="Line 628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57" name="Line 629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58" name="Line 630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59" name="Line 631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60" name="Line 632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61" name="Line 633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62" name="Line 634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63" name="Line 635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64" name="Line 636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65" name="Line 637"/>
            <p:cNvSpPr>
              <a:spLocks noChangeShapeType="1"/>
            </p:cNvSpPr>
            <p:nvPr/>
          </p:nvSpPr>
          <p:spPr bwMode="auto">
            <a:xfrm flipV="1">
              <a:off x="2079" y="3116"/>
              <a:ext cx="1" cy="1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66" name="Line 638"/>
            <p:cNvSpPr>
              <a:spLocks noChangeShapeType="1"/>
            </p:cNvSpPr>
            <p:nvPr/>
          </p:nvSpPr>
          <p:spPr bwMode="auto">
            <a:xfrm>
              <a:off x="2079" y="2276"/>
              <a:ext cx="1" cy="12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67" name="Rectangle 639"/>
            <p:cNvSpPr>
              <a:spLocks noChangeArrowheads="1"/>
            </p:cNvSpPr>
            <p:nvPr/>
          </p:nvSpPr>
          <p:spPr bwMode="auto">
            <a:xfrm>
              <a:off x="1989" y="3212"/>
              <a:ext cx="15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10</a:t>
              </a:r>
              <a:endParaRPr lang="en-US" sz="2000">
                <a:latin typeface="+mn-lt"/>
              </a:endParaRPr>
            </a:p>
          </p:txBody>
        </p:sp>
        <p:sp>
          <p:nvSpPr>
            <p:cNvPr id="202368" name="Rectangle 640"/>
            <p:cNvSpPr>
              <a:spLocks noChangeArrowheads="1"/>
            </p:cNvSpPr>
            <p:nvPr/>
          </p:nvSpPr>
          <p:spPr bwMode="auto">
            <a:xfrm>
              <a:off x="2121" y="3152"/>
              <a:ext cx="60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200">
                  <a:solidFill>
                    <a:srgbClr val="FFFF00"/>
                  </a:solidFill>
                  <a:latin typeface="+mn-lt"/>
                </a:rPr>
                <a:t>2</a:t>
              </a:r>
              <a:endParaRPr lang="en-US" sz="2000">
                <a:latin typeface="+mn-lt"/>
              </a:endParaRPr>
            </a:p>
          </p:txBody>
        </p:sp>
        <p:sp>
          <p:nvSpPr>
            <p:cNvPr id="202369" name="Line 641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70" name="Line 642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71" name="Line 643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72" name="Line 644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73" name="Line 645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74" name="Line 646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75" name="Line 647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76" name="Line 648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77" name="Line 649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78" name="Line 650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79" name="Line 651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80" name="Line 652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81" name="Line 653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82" name="Line 654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83" name="Line 655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84" name="Line 656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85" name="Line 657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86" name="Line 658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87" name="Line 659"/>
            <p:cNvSpPr>
              <a:spLocks noChangeShapeType="1"/>
            </p:cNvSpPr>
            <p:nvPr/>
          </p:nvSpPr>
          <p:spPr bwMode="auto">
            <a:xfrm>
              <a:off x="507" y="3110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88" name="Line 660"/>
            <p:cNvSpPr>
              <a:spLocks noChangeShapeType="1"/>
            </p:cNvSpPr>
            <p:nvPr/>
          </p:nvSpPr>
          <p:spPr bwMode="auto">
            <a:xfrm flipH="1">
              <a:off x="2061" y="3110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89" name="Rectangle 661"/>
            <p:cNvSpPr>
              <a:spLocks noChangeArrowheads="1"/>
            </p:cNvSpPr>
            <p:nvPr/>
          </p:nvSpPr>
          <p:spPr bwMode="auto">
            <a:xfrm>
              <a:off x="158" y="3026"/>
              <a:ext cx="32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-360</a:t>
              </a:r>
              <a:endParaRPr lang="en-US" sz="2000">
                <a:latin typeface="+mn-lt"/>
              </a:endParaRPr>
            </a:p>
          </p:txBody>
        </p:sp>
        <p:sp>
          <p:nvSpPr>
            <p:cNvPr id="202390" name="Line 662"/>
            <p:cNvSpPr>
              <a:spLocks noChangeShapeType="1"/>
            </p:cNvSpPr>
            <p:nvPr/>
          </p:nvSpPr>
          <p:spPr bwMode="auto">
            <a:xfrm>
              <a:off x="507" y="2906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91" name="Line 663"/>
            <p:cNvSpPr>
              <a:spLocks noChangeShapeType="1"/>
            </p:cNvSpPr>
            <p:nvPr/>
          </p:nvSpPr>
          <p:spPr bwMode="auto">
            <a:xfrm flipH="1">
              <a:off x="2061" y="2906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92" name="Rectangle 664"/>
            <p:cNvSpPr>
              <a:spLocks noChangeArrowheads="1"/>
            </p:cNvSpPr>
            <p:nvPr/>
          </p:nvSpPr>
          <p:spPr bwMode="auto">
            <a:xfrm>
              <a:off x="158" y="2822"/>
              <a:ext cx="32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-270</a:t>
              </a:r>
              <a:endParaRPr lang="en-US" sz="2000">
                <a:latin typeface="+mn-lt"/>
              </a:endParaRPr>
            </a:p>
          </p:txBody>
        </p:sp>
        <p:sp>
          <p:nvSpPr>
            <p:cNvPr id="202393" name="Line 665"/>
            <p:cNvSpPr>
              <a:spLocks noChangeShapeType="1"/>
            </p:cNvSpPr>
            <p:nvPr/>
          </p:nvSpPr>
          <p:spPr bwMode="auto">
            <a:xfrm>
              <a:off x="507" y="2702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94" name="Line 666"/>
            <p:cNvSpPr>
              <a:spLocks noChangeShapeType="1"/>
            </p:cNvSpPr>
            <p:nvPr/>
          </p:nvSpPr>
          <p:spPr bwMode="auto">
            <a:xfrm flipH="1">
              <a:off x="2061" y="2702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95" name="Rectangle 667"/>
            <p:cNvSpPr>
              <a:spLocks noChangeArrowheads="1"/>
            </p:cNvSpPr>
            <p:nvPr/>
          </p:nvSpPr>
          <p:spPr bwMode="auto">
            <a:xfrm>
              <a:off x="158" y="2618"/>
              <a:ext cx="30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-180</a:t>
              </a:r>
              <a:endParaRPr lang="en-US" sz="2000">
                <a:latin typeface="+mn-lt"/>
              </a:endParaRPr>
            </a:p>
          </p:txBody>
        </p:sp>
        <p:sp>
          <p:nvSpPr>
            <p:cNvPr id="202396" name="Line 668"/>
            <p:cNvSpPr>
              <a:spLocks noChangeShapeType="1"/>
            </p:cNvSpPr>
            <p:nvPr/>
          </p:nvSpPr>
          <p:spPr bwMode="auto">
            <a:xfrm>
              <a:off x="507" y="2498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97" name="Line 669"/>
            <p:cNvSpPr>
              <a:spLocks noChangeShapeType="1"/>
            </p:cNvSpPr>
            <p:nvPr/>
          </p:nvSpPr>
          <p:spPr bwMode="auto">
            <a:xfrm flipH="1">
              <a:off x="2061" y="2498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398" name="Rectangle 670"/>
            <p:cNvSpPr>
              <a:spLocks noChangeArrowheads="1"/>
            </p:cNvSpPr>
            <p:nvPr/>
          </p:nvSpPr>
          <p:spPr bwMode="auto">
            <a:xfrm>
              <a:off x="224" y="2414"/>
              <a:ext cx="238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-90</a:t>
              </a:r>
              <a:endParaRPr lang="en-US" sz="2000">
                <a:latin typeface="+mn-lt"/>
              </a:endParaRPr>
            </a:p>
          </p:txBody>
        </p:sp>
        <p:sp>
          <p:nvSpPr>
            <p:cNvPr id="202399" name="Line 671"/>
            <p:cNvSpPr>
              <a:spLocks noChangeShapeType="1"/>
            </p:cNvSpPr>
            <p:nvPr/>
          </p:nvSpPr>
          <p:spPr bwMode="auto">
            <a:xfrm>
              <a:off x="507" y="2294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400" name="Line 672"/>
            <p:cNvSpPr>
              <a:spLocks noChangeShapeType="1"/>
            </p:cNvSpPr>
            <p:nvPr/>
          </p:nvSpPr>
          <p:spPr bwMode="auto">
            <a:xfrm flipH="1">
              <a:off x="2061" y="2294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401" name="Rectangle 673"/>
            <p:cNvSpPr>
              <a:spLocks noChangeArrowheads="1"/>
            </p:cNvSpPr>
            <p:nvPr/>
          </p:nvSpPr>
          <p:spPr bwMode="auto">
            <a:xfrm>
              <a:off x="332" y="2210"/>
              <a:ext cx="8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 dirty="0">
                  <a:solidFill>
                    <a:srgbClr val="FFFF00"/>
                  </a:solidFill>
                  <a:latin typeface="+mn-lt"/>
                </a:rPr>
                <a:t>0</a:t>
              </a:r>
              <a:endParaRPr lang="en-US" sz="2000" dirty="0">
                <a:latin typeface="+mn-lt"/>
              </a:endParaRPr>
            </a:p>
          </p:txBody>
        </p:sp>
        <p:sp>
          <p:nvSpPr>
            <p:cNvPr id="202402" name="Line 674"/>
            <p:cNvSpPr>
              <a:spLocks noChangeShapeType="1"/>
            </p:cNvSpPr>
            <p:nvPr/>
          </p:nvSpPr>
          <p:spPr bwMode="auto">
            <a:xfrm>
              <a:off x="507" y="2276"/>
              <a:ext cx="1572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403" name="Line 675"/>
            <p:cNvSpPr>
              <a:spLocks noChangeShapeType="1"/>
            </p:cNvSpPr>
            <p:nvPr/>
          </p:nvSpPr>
          <p:spPr bwMode="auto">
            <a:xfrm>
              <a:off x="507" y="3134"/>
              <a:ext cx="1572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404" name="Line 676"/>
            <p:cNvSpPr>
              <a:spLocks noChangeShapeType="1"/>
            </p:cNvSpPr>
            <p:nvPr/>
          </p:nvSpPr>
          <p:spPr bwMode="auto">
            <a:xfrm flipV="1">
              <a:off x="2079" y="2276"/>
              <a:ext cx="1" cy="85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405" name="Line 677"/>
            <p:cNvSpPr>
              <a:spLocks noChangeShapeType="1"/>
            </p:cNvSpPr>
            <p:nvPr/>
          </p:nvSpPr>
          <p:spPr bwMode="auto">
            <a:xfrm flipV="1">
              <a:off x="507" y="2276"/>
              <a:ext cx="1" cy="85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406" name="Freeform 678"/>
            <p:cNvSpPr>
              <a:spLocks/>
            </p:cNvSpPr>
            <p:nvPr/>
          </p:nvSpPr>
          <p:spPr bwMode="auto">
            <a:xfrm>
              <a:off x="507" y="2498"/>
              <a:ext cx="1572" cy="6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6"/>
                </a:cxn>
                <a:cxn ang="0">
                  <a:pos x="138" y="6"/>
                </a:cxn>
                <a:cxn ang="0">
                  <a:pos x="180" y="6"/>
                </a:cxn>
                <a:cxn ang="0">
                  <a:pos x="216" y="6"/>
                </a:cxn>
                <a:cxn ang="0">
                  <a:pos x="258" y="12"/>
                </a:cxn>
                <a:cxn ang="0">
                  <a:pos x="294" y="12"/>
                </a:cxn>
                <a:cxn ang="0">
                  <a:pos x="318" y="12"/>
                </a:cxn>
                <a:cxn ang="0">
                  <a:pos x="336" y="18"/>
                </a:cxn>
                <a:cxn ang="0">
                  <a:pos x="378" y="24"/>
                </a:cxn>
                <a:cxn ang="0">
                  <a:pos x="414" y="30"/>
                </a:cxn>
                <a:cxn ang="0">
                  <a:pos x="456" y="36"/>
                </a:cxn>
                <a:cxn ang="0">
                  <a:pos x="498" y="48"/>
                </a:cxn>
                <a:cxn ang="0">
                  <a:pos x="534" y="66"/>
                </a:cxn>
                <a:cxn ang="0">
                  <a:pos x="576" y="78"/>
                </a:cxn>
                <a:cxn ang="0">
                  <a:pos x="618" y="102"/>
                </a:cxn>
                <a:cxn ang="0">
                  <a:pos x="630" y="108"/>
                </a:cxn>
                <a:cxn ang="0">
                  <a:pos x="654" y="120"/>
                </a:cxn>
                <a:cxn ang="0">
                  <a:pos x="696" y="138"/>
                </a:cxn>
                <a:cxn ang="0">
                  <a:pos x="738" y="156"/>
                </a:cxn>
                <a:cxn ang="0">
                  <a:pos x="774" y="174"/>
                </a:cxn>
                <a:cxn ang="0">
                  <a:pos x="816" y="186"/>
                </a:cxn>
                <a:cxn ang="0">
                  <a:pos x="858" y="198"/>
                </a:cxn>
                <a:cxn ang="0">
                  <a:pos x="894" y="210"/>
                </a:cxn>
                <a:cxn ang="0">
                  <a:pos x="936" y="228"/>
                </a:cxn>
                <a:cxn ang="0">
                  <a:pos x="942" y="228"/>
                </a:cxn>
                <a:cxn ang="0">
                  <a:pos x="978" y="240"/>
                </a:cxn>
                <a:cxn ang="0">
                  <a:pos x="1014" y="258"/>
                </a:cxn>
                <a:cxn ang="0">
                  <a:pos x="1056" y="288"/>
                </a:cxn>
                <a:cxn ang="0">
                  <a:pos x="1098" y="324"/>
                </a:cxn>
                <a:cxn ang="0">
                  <a:pos x="1134" y="366"/>
                </a:cxn>
                <a:cxn ang="0">
                  <a:pos x="1176" y="420"/>
                </a:cxn>
                <a:cxn ang="0">
                  <a:pos x="1212" y="474"/>
                </a:cxn>
                <a:cxn ang="0">
                  <a:pos x="1254" y="510"/>
                </a:cxn>
                <a:cxn ang="0">
                  <a:pos x="1296" y="540"/>
                </a:cxn>
                <a:cxn ang="0">
                  <a:pos x="1332" y="558"/>
                </a:cxn>
                <a:cxn ang="0">
                  <a:pos x="1374" y="570"/>
                </a:cxn>
                <a:cxn ang="0">
                  <a:pos x="1416" y="582"/>
                </a:cxn>
                <a:cxn ang="0">
                  <a:pos x="1452" y="588"/>
                </a:cxn>
                <a:cxn ang="0">
                  <a:pos x="1494" y="594"/>
                </a:cxn>
                <a:cxn ang="0">
                  <a:pos x="1536" y="600"/>
                </a:cxn>
                <a:cxn ang="0">
                  <a:pos x="1572" y="600"/>
                </a:cxn>
              </a:cxnLst>
              <a:rect l="0" t="0" r="r" b="b"/>
              <a:pathLst>
                <a:path w="1572" h="600">
                  <a:moveTo>
                    <a:pt x="0" y="0"/>
                  </a:moveTo>
                  <a:lnTo>
                    <a:pt x="96" y="6"/>
                  </a:lnTo>
                  <a:lnTo>
                    <a:pt x="138" y="6"/>
                  </a:lnTo>
                  <a:lnTo>
                    <a:pt x="180" y="6"/>
                  </a:lnTo>
                  <a:lnTo>
                    <a:pt x="216" y="6"/>
                  </a:lnTo>
                  <a:lnTo>
                    <a:pt x="258" y="12"/>
                  </a:lnTo>
                  <a:lnTo>
                    <a:pt x="294" y="12"/>
                  </a:lnTo>
                  <a:lnTo>
                    <a:pt x="318" y="12"/>
                  </a:lnTo>
                  <a:lnTo>
                    <a:pt x="336" y="18"/>
                  </a:lnTo>
                  <a:lnTo>
                    <a:pt x="378" y="24"/>
                  </a:lnTo>
                  <a:lnTo>
                    <a:pt x="414" y="30"/>
                  </a:lnTo>
                  <a:lnTo>
                    <a:pt x="456" y="36"/>
                  </a:lnTo>
                  <a:lnTo>
                    <a:pt x="498" y="48"/>
                  </a:lnTo>
                  <a:lnTo>
                    <a:pt x="534" y="66"/>
                  </a:lnTo>
                  <a:lnTo>
                    <a:pt x="576" y="78"/>
                  </a:lnTo>
                  <a:lnTo>
                    <a:pt x="618" y="102"/>
                  </a:lnTo>
                  <a:lnTo>
                    <a:pt x="630" y="108"/>
                  </a:lnTo>
                  <a:lnTo>
                    <a:pt x="654" y="120"/>
                  </a:lnTo>
                  <a:lnTo>
                    <a:pt x="696" y="138"/>
                  </a:lnTo>
                  <a:lnTo>
                    <a:pt x="738" y="156"/>
                  </a:lnTo>
                  <a:lnTo>
                    <a:pt x="774" y="174"/>
                  </a:lnTo>
                  <a:lnTo>
                    <a:pt x="816" y="186"/>
                  </a:lnTo>
                  <a:lnTo>
                    <a:pt x="858" y="198"/>
                  </a:lnTo>
                  <a:lnTo>
                    <a:pt x="894" y="210"/>
                  </a:lnTo>
                  <a:lnTo>
                    <a:pt x="936" y="228"/>
                  </a:lnTo>
                  <a:lnTo>
                    <a:pt x="942" y="228"/>
                  </a:lnTo>
                  <a:lnTo>
                    <a:pt x="978" y="240"/>
                  </a:lnTo>
                  <a:lnTo>
                    <a:pt x="1014" y="258"/>
                  </a:lnTo>
                  <a:lnTo>
                    <a:pt x="1056" y="288"/>
                  </a:lnTo>
                  <a:lnTo>
                    <a:pt x="1098" y="324"/>
                  </a:lnTo>
                  <a:lnTo>
                    <a:pt x="1134" y="366"/>
                  </a:lnTo>
                  <a:lnTo>
                    <a:pt x="1176" y="420"/>
                  </a:lnTo>
                  <a:lnTo>
                    <a:pt x="1212" y="474"/>
                  </a:lnTo>
                  <a:lnTo>
                    <a:pt x="1254" y="510"/>
                  </a:lnTo>
                  <a:lnTo>
                    <a:pt x="1296" y="540"/>
                  </a:lnTo>
                  <a:lnTo>
                    <a:pt x="1332" y="558"/>
                  </a:lnTo>
                  <a:lnTo>
                    <a:pt x="1374" y="570"/>
                  </a:lnTo>
                  <a:lnTo>
                    <a:pt x="1416" y="582"/>
                  </a:lnTo>
                  <a:lnTo>
                    <a:pt x="1452" y="588"/>
                  </a:lnTo>
                  <a:lnTo>
                    <a:pt x="1494" y="594"/>
                  </a:lnTo>
                  <a:lnTo>
                    <a:pt x="1536" y="600"/>
                  </a:lnTo>
                  <a:lnTo>
                    <a:pt x="1572" y="600"/>
                  </a:lnTo>
                </a:path>
              </a:pathLst>
            </a:custGeom>
            <a:noFill/>
            <a:ln w="28575" cap="flat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407" name="Line 679"/>
            <p:cNvSpPr>
              <a:spLocks noChangeShapeType="1"/>
            </p:cNvSpPr>
            <p:nvPr/>
          </p:nvSpPr>
          <p:spPr bwMode="auto">
            <a:xfrm>
              <a:off x="507" y="2294"/>
              <a:ext cx="1572" cy="1"/>
            </a:xfrm>
            <a:prstGeom prst="line">
              <a:avLst/>
            </a:prstGeom>
            <a:noFill/>
            <a:ln w="28575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</p:grpSp>
      <p:sp>
        <p:nvSpPr>
          <p:cNvPr id="17415" name="TextBox 694"/>
          <p:cNvSpPr txBox="1">
            <a:spLocks noChangeArrowheads="1"/>
          </p:cNvSpPr>
          <p:nvPr/>
        </p:nvSpPr>
        <p:spPr bwMode="auto">
          <a:xfrm>
            <a:off x="611188" y="1125538"/>
            <a:ext cx="26654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/>
            <a:r>
              <a:rPr lang="en-GB" sz="2000">
                <a:solidFill>
                  <a:srgbClr val="FFFF00"/>
                </a:solidFill>
              </a:rPr>
              <a:t>Sys + Est</a:t>
            </a:r>
          </a:p>
        </p:txBody>
      </p:sp>
      <p:sp>
        <p:nvSpPr>
          <p:cNvPr id="17416" name="TextBox 695"/>
          <p:cNvSpPr txBox="1">
            <a:spLocks noChangeArrowheads="1"/>
          </p:cNvSpPr>
          <p:nvPr/>
        </p:nvSpPr>
        <p:spPr bwMode="auto">
          <a:xfrm>
            <a:off x="3419475" y="1125538"/>
            <a:ext cx="2665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/>
            <a:r>
              <a:rPr lang="en-GB" sz="2000">
                <a:solidFill>
                  <a:srgbClr val="FFFF00"/>
                </a:solidFill>
              </a:rPr>
              <a:t>Remainder</a:t>
            </a:r>
          </a:p>
        </p:txBody>
      </p:sp>
      <p:grpSp>
        <p:nvGrpSpPr>
          <p:cNvPr id="17417" name="Group 343"/>
          <p:cNvGrpSpPr>
            <a:grpSpLocks noChangeAspect="1"/>
          </p:cNvGrpSpPr>
          <p:nvPr/>
        </p:nvGrpSpPr>
        <p:grpSpPr bwMode="auto">
          <a:xfrm>
            <a:off x="3378200" y="1412875"/>
            <a:ext cx="3354388" cy="4000500"/>
            <a:chOff x="158" y="890"/>
            <a:chExt cx="2113" cy="2520"/>
          </a:xfrm>
        </p:grpSpPr>
        <p:sp>
          <p:nvSpPr>
            <p:cNvPr id="698" name="AutoShape 342"/>
            <p:cNvSpPr>
              <a:spLocks noChangeAspect="1" noChangeArrowheads="1" noTextEdit="1"/>
            </p:cNvSpPr>
            <p:nvPr/>
          </p:nvSpPr>
          <p:spPr bwMode="auto">
            <a:xfrm>
              <a:off x="249" y="890"/>
              <a:ext cx="2022" cy="2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grpSp>
          <p:nvGrpSpPr>
            <p:cNvPr id="17419" name="Group 544"/>
            <p:cNvGrpSpPr>
              <a:grpSpLocks/>
            </p:cNvGrpSpPr>
            <p:nvPr/>
          </p:nvGrpSpPr>
          <p:grpSpPr bwMode="auto">
            <a:xfrm>
              <a:off x="279" y="938"/>
              <a:ext cx="1902" cy="1254"/>
              <a:chOff x="279" y="938"/>
              <a:chExt cx="1902" cy="1254"/>
            </a:xfrm>
          </p:grpSpPr>
          <p:sp>
            <p:nvSpPr>
              <p:cNvPr id="835" name="Line 344"/>
              <p:cNvSpPr>
                <a:spLocks noChangeShapeType="1"/>
              </p:cNvSpPr>
              <p:nvPr/>
            </p:nvSpPr>
            <p:spPr bwMode="auto">
              <a:xfrm>
                <a:off x="507" y="1082"/>
                <a:ext cx="1572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36" name="Line 345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572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37" name="Line 346"/>
              <p:cNvSpPr>
                <a:spLocks noChangeShapeType="1"/>
              </p:cNvSpPr>
              <p:nvPr/>
            </p:nvSpPr>
            <p:spPr bwMode="auto">
              <a:xfrm flipV="1">
                <a:off x="2079" y="1082"/>
                <a:ext cx="1" cy="85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38" name="Line 347"/>
              <p:cNvSpPr>
                <a:spLocks noChangeShapeType="1"/>
              </p:cNvSpPr>
              <p:nvPr/>
            </p:nvSpPr>
            <p:spPr bwMode="auto">
              <a:xfrm flipV="1">
                <a:off x="507" y="1082"/>
                <a:ext cx="1" cy="85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39" name="Line 348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572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40" name="Line 349"/>
              <p:cNvSpPr>
                <a:spLocks noChangeShapeType="1"/>
              </p:cNvSpPr>
              <p:nvPr/>
            </p:nvSpPr>
            <p:spPr bwMode="auto">
              <a:xfrm flipV="1">
                <a:off x="507" y="1082"/>
                <a:ext cx="1" cy="85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41" name="Line 350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42" name="Line 351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43" name="Line 352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44" name="Line 353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45" name="Line 354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46" name="Line 355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47" name="Line 356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48" name="Line 357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49" name="Line 358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50" name="Line 359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51" name="Line 360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52" name="Line 361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53" name="Line 362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54" name="Line 363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55" name="Line 364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56" name="Line 365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57" name="Line 366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58" name="Line 367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59" name="Line 368"/>
              <p:cNvSpPr>
                <a:spLocks noChangeShapeType="1"/>
              </p:cNvSpPr>
              <p:nvPr/>
            </p:nvSpPr>
            <p:spPr bwMode="auto">
              <a:xfrm flipV="1">
                <a:off x="507" y="1922"/>
                <a:ext cx="1" cy="1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60" name="Line 369"/>
              <p:cNvSpPr>
                <a:spLocks noChangeShapeType="1"/>
              </p:cNvSpPr>
              <p:nvPr/>
            </p:nvSpPr>
            <p:spPr bwMode="auto">
              <a:xfrm>
                <a:off x="507" y="1082"/>
                <a:ext cx="1" cy="12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61" name="Rectangle 370"/>
              <p:cNvSpPr>
                <a:spLocks noChangeArrowheads="1"/>
              </p:cNvSpPr>
              <p:nvPr/>
            </p:nvSpPr>
            <p:spPr bwMode="auto">
              <a:xfrm>
                <a:off x="405" y="2018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862" name="Rectangle 371"/>
              <p:cNvSpPr>
                <a:spLocks noChangeArrowheads="1"/>
              </p:cNvSpPr>
              <p:nvPr/>
            </p:nvSpPr>
            <p:spPr bwMode="auto">
              <a:xfrm>
                <a:off x="537" y="1958"/>
                <a:ext cx="10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-3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863" name="Line 372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64" name="Line 373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65" name="Line 374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66" name="Line 375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67" name="Line 376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68" name="Line 377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69" name="Line 378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70" name="Line 379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71" name="Line 380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72" name="Line 381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73" name="Line 382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74" name="Line 383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75" name="Line 384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76" name="Line 385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77" name="Line 386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78" name="Line 387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79" name="Line 388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80" name="Line 389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81" name="Line 390"/>
              <p:cNvSpPr>
                <a:spLocks noChangeShapeType="1"/>
              </p:cNvSpPr>
              <p:nvPr/>
            </p:nvSpPr>
            <p:spPr bwMode="auto">
              <a:xfrm flipV="1">
                <a:off x="1137" y="1922"/>
                <a:ext cx="1" cy="1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82" name="Line 391"/>
              <p:cNvSpPr>
                <a:spLocks noChangeShapeType="1"/>
              </p:cNvSpPr>
              <p:nvPr/>
            </p:nvSpPr>
            <p:spPr bwMode="auto">
              <a:xfrm>
                <a:off x="1137" y="1082"/>
                <a:ext cx="1" cy="12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83" name="Rectangle 392"/>
              <p:cNvSpPr>
                <a:spLocks noChangeArrowheads="1"/>
              </p:cNvSpPr>
              <p:nvPr/>
            </p:nvSpPr>
            <p:spPr bwMode="auto">
              <a:xfrm>
                <a:off x="1035" y="2018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884" name="Rectangle 393"/>
              <p:cNvSpPr>
                <a:spLocks noChangeArrowheads="1"/>
              </p:cNvSpPr>
              <p:nvPr/>
            </p:nvSpPr>
            <p:spPr bwMode="auto">
              <a:xfrm>
                <a:off x="1167" y="1958"/>
                <a:ext cx="84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-1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885" name="Line 394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86" name="Line 395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87" name="Line 396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88" name="Line 397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89" name="Line 398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90" name="Line 399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91" name="Line 400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92" name="Line 401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93" name="Line 402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94" name="Line 403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95" name="Line 404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96" name="Line 405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97" name="Line 406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98" name="Line 407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899" name="Line 408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00" name="Line 409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01" name="Line 410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02" name="Line 411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03" name="Line 412"/>
              <p:cNvSpPr>
                <a:spLocks noChangeShapeType="1"/>
              </p:cNvSpPr>
              <p:nvPr/>
            </p:nvSpPr>
            <p:spPr bwMode="auto">
              <a:xfrm flipV="1">
                <a:off x="1449" y="1922"/>
                <a:ext cx="1" cy="1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04" name="Line 413"/>
              <p:cNvSpPr>
                <a:spLocks noChangeShapeType="1"/>
              </p:cNvSpPr>
              <p:nvPr/>
            </p:nvSpPr>
            <p:spPr bwMode="auto">
              <a:xfrm>
                <a:off x="1449" y="1082"/>
                <a:ext cx="1" cy="12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05" name="Rectangle 414"/>
              <p:cNvSpPr>
                <a:spLocks noChangeArrowheads="1"/>
              </p:cNvSpPr>
              <p:nvPr/>
            </p:nvSpPr>
            <p:spPr bwMode="auto">
              <a:xfrm>
                <a:off x="1359" y="2018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906" name="Rectangle 415"/>
              <p:cNvSpPr>
                <a:spLocks noChangeArrowheads="1"/>
              </p:cNvSpPr>
              <p:nvPr/>
            </p:nvSpPr>
            <p:spPr bwMode="auto">
              <a:xfrm>
                <a:off x="1491" y="1958"/>
                <a:ext cx="6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907" name="Line 416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08" name="Line 417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09" name="Line 418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10" name="Line 419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11" name="Line 420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12" name="Line 421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13" name="Line 422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14" name="Line 423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15" name="Line 424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16" name="Line 425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17" name="Line 426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18" name="Line 427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19" name="Line 428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20" name="Line 429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21" name="Line 430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22" name="Line 431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23" name="Line 432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24" name="Line 433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25" name="Line 434"/>
              <p:cNvSpPr>
                <a:spLocks noChangeShapeType="1"/>
              </p:cNvSpPr>
              <p:nvPr/>
            </p:nvSpPr>
            <p:spPr bwMode="auto">
              <a:xfrm flipV="1">
                <a:off x="2079" y="1922"/>
                <a:ext cx="1" cy="1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26" name="Line 435"/>
              <p:cNvSpPr>
                <a:spLocks noChangeShapeType="1"/>
              </p:cNvSpPr>
              <p:nvPr/>
            </p:nvSpPr>
            <p:spPr bwMode="auto">
              <a:xfrm>
                <a:off x="2079" y="1082"/>
                <a:ext cx="1" cy="12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27" name="Rectangle 436"/>
              <p:cNvSpPr>
                <a:spLocks noChangeArrowheads="1"/>
              </p:cNvSpPr>
              <p:nvPr/>
            </p:nvSpPr>
            <p:spPr bwMode="auto">
              <a:xfrm>
                <a:off x="1989" y="2018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928" name="Rectangle 437"/>
              <p:cNvSpPr>
                <a:spLocks noChangeArrowheads="1"/>
              </p:cNvSpPr>
              <p:nvPr/>
            </p:nvSpPr>
            <p:spPr bwMode="auto">
              <a:xfrm>
                <a:off x="2121" y="1958"/>
                <a:ext cx="6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2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929" name="Line 438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30" name="Line 439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31" name="Line 440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32" name="Line 441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33" name="Line 442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34" name="Line 443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35" name="Line 444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36" name="Line 445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37" name="Line 446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38" name="Line 447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39" name="Line 448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40" name="Line 449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41" name="Line 450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42" name="Line 451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43" name="Line 452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44" name="Line 453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45" name="Line 454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46" name="Line 455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47" name="Line 456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48" name="Line 457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49" name="Line 458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50" name="Line 459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51" name="Line 460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52" name="Line 461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53" name="Line 462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54" name="Line 463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55" name="Line 464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56" name="Line 465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57" name="Line 466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58" name="Line 467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59" name="Line 468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60" name="Line 469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61" name="Line 470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62" name="Line 471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63" name="Line 472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64" name="Line 473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65" name="Line 474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8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66" name="Line 475"/>
              <p:cNvSpPr>
                <a:spLocks noChangeShapeType="1"/>
              </p:cNvSpPr>
              <p:nvPr/>
            </p:nvSpPr>
            <p:spPr bwMode="auto">
              <a:xfrm flipH="1">
                <a:off x="2061" y="1940"/>
                <a:ext cx="18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67" name="Rectangle 476"/>
              <p:cNvSpPr>
                <a:spLocks noChangeArrowheads="1"/>
              </p:cNvSpPr>
              <p:nvPr/>
            </p:nvSpPr>
            <p:spPr bwMode="auto">
              <a:xfrm>
                <a:off x="279" y="1856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968" name="Rectangle 477"/>
              <p:cNvSpPr>
                <a:spLocks noChangeArrowheads="1"/>
              </p:cNvSpPr>
              <p:nvPr/>
            </p:nvSpPr>
            <p:spPr bwMode="auto">
              <a:xfrm>
                <a:off x="411" y="1796"/>
                <a:ext cx="10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-8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969" name="Line 478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70" name="Line 479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71" name="Line 480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72" name="Line 481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73" name="Line 482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74" name="Line 483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75" name="Line 484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76" name="Line 485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77" name="Line 486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78" name="Line 487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79" name="Line 488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80" name="Line 489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81" name="Line 490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82" name="Line 491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83" name="Line 492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84" name="Line 493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85" name="Line 494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86" name="Line 495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87" name="Line 496"/>
              <p:cNvSpPr>
                <a:spLocks noChangeShapeType="1"/>
              </p:cNvSpPr>
              <p:nvPr/>
            </p:nvSpPr>
            <p:spPr bwMode="auto">
              <a:xfrm>
                <a:off x="507" y="1364"/>
                <a:ext cx="18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88" name="Line 497"/>
              <p:cNvSpPr>
                <a:spLocks noChangeShapeType="1"/>
              </p:cNvSpPr>
              <p:nvPr/>
            </p:nvSpPr>
            <p:spPr bwMode="auto">
              <a:xfrm flipH="1">
                <a:off x="2061" y="1364"/>
                <a:ext cx="18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89" name="Rectangle 498"/>
              <p:cNvSpPr>
                <a:spLocks noChangeArrowheads="1"/>
              </p:cNvSpPr>
              <p:nvPr/>
            </p:nvSpPr>
            <p:spPr bwMode="auto">
              <a:xfrm>
                <a:off x="279" y="1280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990" name="Rectangle 499"/>
              <p:cNvSpPr>
                <a:spLocks noChangeArrowheads="1"/>
              </p:cNvSpPr>
              <p:nvPr/>
            </p:nvSpPr>
            <p:spPr bwMode="auto">
              <a:xfrm>
                <a:off x="411" y="1220"/>
                <a:ext cx="6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991" name="Line 500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92" name="Line 501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93" name="Line 502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94" name="Line 503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95" name="Line 504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96" name="Line 505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97" name="Line 506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98" name="Line 507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999" name="Line 508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000" name="Line 509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001" name="Line 510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002" name="Line 511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003" name="Line 512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004" name="Line 513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005" name="Line 514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006" name="Line 515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007" name="Line 516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008" name="Line 517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009" name="Line 518"/>
              <p:cNvSpPr>
                <a:spLocks noChangeShapeType="1"/>
              </p:cNvSpPr>
              <p:nvPr/>
            </p:nvSpPr>
            <p:spPr bwMode="auto">
              <a:xfrm>
                <a:off x="507" y="1082"/>
                <a:ext cx="18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010" name="Line 519"/>
              <p:cNvSpPr>
                <a:spLocks noChangeShapeType="1"/>
              </p:cNvSpPr>
              <p:nvPr/>
            </p:nvSpPr>
            <p:spPr bwMode="auto">
              <a:xfrm flipH="1">
                <a:off x="2061" y="1082"/>
                <a:ext cx="18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011" name="Rectangle 520"/>
              <p:cNvSpPr>
                <a:spLocks noChangeArrowheads="1"/>
              </p:cNvSpPr>
              <p:nvPr/>
            </p:nvSpPr>
            <p:spPr bwMode="auto">
              <a:xfrm>
                <a:off x="279" y="998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 dirty="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 dirty="0">
                  <a:latin typeface="+mn-lt"/>
                </a:endParaRPr>
              </a:p>
            </p:txBody>
          </p:sp>
          <p:sp>
            <p:nvSpPr>
              <p:cNvPr id="1012" name="Rectangle 521"/>
              <p:cNvSpPr>
                <a:spLocks noChangeArrowheads="1"/>
              </p:cNvSpPr>
              <p:nvPr/>
            </p:nvSpPr>
            <p:spPr bwMode="auto">
              <a:xfrm>
                <a:off x="411" y="938"/>
                <a:ext cx="6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4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1013" name="Line 522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014" name="Line 523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015" name="Line 524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016" name="Line 525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017" name="Line 526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018" name="Line 527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019" name="Line 528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020" name="Line 529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021" name="Line 530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022" name="Line 531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023" name="Line 532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024" name="Line 533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025" name="Line 534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026" name="Line 535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027" name="Line 536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028" name="Line 537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029" name="Line 538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030" name="Line 539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031" name="Line 540"/>
              <p:cNvSpPr>
                <a:spLocks noChangeShapeType="1"/>
              </p:cNvSpPr>
              <p:nvPr/>
            </p:nvSpPr>
            <p:spPr bwMode="auto">
              <a:xfrm>
                <a:off x="507" y="1082"/>
                <a:ext cx="1572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032" name="Line 541"/>
              <p:cNvSpPr>
                <a:spLocks noChangeShapeType="1"/>
              </p:cNvSpPr>
              <p:nvPr/>
            </p:nvSpPr>
            <p:spPr bwMode="auto">
              <a:xfrm>
                <a:off x="507" y="1940"/>
                <a:ext cx="1572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033" name="Line 542"/>
              <p:cNvSpPr>
                <a:spLocks noChangeShapeType="1"/>
              </p:cNvSpPr>
              <p:nvPr/>
            </p:nvSpPr>
            <p:spPr bwMode="auto">
              <a:xfrm flipV="1">
                <a:off x="2079" y="1082"/>
                <a:ext cx="1" cy="85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1034" name="Line 543"/>
              <p:cNvSpPr>
                <a:spLocks noChangeShapeType="1"/>
              </p:cNvSpPr>
              <p:nvPr/>
            </p:nvSpPr>
            <p:spPr bwMode="auto">
              <a:xfrm flipV="1">
                <a:off x="507" y="1082"/>
                <a:ext cx="1" cy="85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</p:grpSp>
        <p:sp>
          <p:nvSpPr>
            <p:cNvPr id="700" name="Freeform 545"/>
            <p:cNvSpPr>
              <a:spLocks/>
            </p:cNvSpPr>
            <p:nvPr/>
          </p:nvSpPr>
          <p:spPr bwMode="auto">
            <a:xfrm>
              <a:off x="507" y="1100"/>
              <a:ext cx="1572" cy="75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24"/>
                </a:cxn>
                <a:cxn ang="0">
                  <a:pos x="138" y="30"/>
                </a:cxn>
                <a:cxn ang="0">
                  <a:pos x="180" y="42"/>
                </a:cxn>
                <a:cxn ang="0">
                  <a:pos x="216" y="48"/>
                </a:cxn>
                <a:cxn ang="0">
                  <a:pos x="258" y="60"/>
                </a:cxn>
                <a:cxn ang="0">
                  <a:pos x="294" y="66"/>
                </a:cxn>
                <a:cxn ang="0">
                  <a:pos x="318" y="72"/>
                </a:cxn>
                <a:cxn ang="0">
                  <a:pos x="336" y="78"/>
                </a:cxn>
                <a:cxn ang="0">
                  <a:pos x="378" y="84"/>
                </a:cxn>
                <a:cxn ang="0">
                  <a:pos x="414" y="96"/>
                </a:cxn>
                <a:cxn ang="0">
                  <a:pos x="456" y="108"/>
                </a:cxn>
                <a:cxn ang="0">
                  <a:pos x="498" y="114"/>
                </a:cxn>
                <a:cxn ang="0">
                  <a:pos x="534" y="126"/>
                </a:cxn>
                <a:cxn ang="0">
                  <a:pos x="576" y="138"/>
                </a:cxn>
                <a:cxn ang="0">
                  <a:pos x="618" y="150"/>
                </a:cxn>
                <a:cxn ang="0">
                  <a:pos x="630" y="156"/>
                </a:cxn>
                <a:cxn ang="0">
                  <a:pos x="654" y="162"/>
                </a:cxn>
                <a:cxn ang="0">
                  <a:pos x="696" y="180"/>
                </a:cxn>
                <a:cxn ang="0">
                  <a:pos x="738" y="198"/>
                </a:cxn>
                <a:cxn ang="0">
                  <a:pos x="774" y="210"/>
                </a:cxn>
                <a:cxn ang="0">
                  <a:pos x="816" y="228"/>
                </a:cxn>
                <a:cxn ang="0">
                  <a:pos x="858" y="246"/>
                </a:cxn>
                <a:cxn ang="0">
                  <a:pos x="894" y="264"/>
                </a:cxn>
                <a:cxn ang="0">
                  <a:pos x="936" y="282"/>
                </a:cxn>
                <a:cxn ang="0">
                  <a:pos x="942" y="288"/>
                </a:cxn>
                <a:cxn ang="0">
                  <a:pos x="978" y="300"/>
                </a:cxn>
                <a:cxn ang="0">
                  <a:pos x="1014" y="318"/>
                </a:cxn>
                <a:cxn ang="0">
                  <a:pos x="1056" y="336"/>
                </a:cxn>
                <a:cxn ang="0">
                  <a:pos x="1098" y="360"/>
                </a:cxn>
                <a:cxn ang="0">
                  <a:pos x="1134" y="378"/>
                </a:cxn>
                <a:cxn ang="0">
                  <a:pos x="1176" y="408"/>
                </a:cxn>
                <a:cxn ang="0">
                  <a:pos x="1212" y="438"/>
                </a:cxn>
                <a:cxn ang="0">
                  <a:pos x="1254" y="474"/>
                </a:cxn>
                <a:cxn ang="0">
                  <a:pos x="1296" y="510"/>
                </a:cxn>
                <a:cxn ang="0">
                  <a:pos x="1332" y="546"/>
                </a:cxn>
                <a:cxn ang="0">
                  <a:pos x="1374" y="582"/>
                </a:cxn>
                <a:cxn ang="0">
                  <a:pos x="1416" y="618"/>
                </a:cxn>
                <a:cxn ang="0">
                  <a:pos x="1452" y="654"/>
                </a:cxn>
                <a:cxn ang="0">
                  <a:pos x="1494" y="690"/>
                </a:cxn>
                <a:cxn ang="0">
                  <a:pos x="1536" y="726"/>
                </a:cxn>
                <a:cxn ang="0">
                  <a:pos x="1572" y="756"/>
                </a:cxn>
              </a:cxnLst>
              <a:rect l="0" t="0" r="r" b="b"/>
              <a:pathLst>
                <a:path w="1572" h="756">
                  <a:moveTo>
                    <a:pt x="0" y="0"/>
                  </a:moveTo>
                  <a:lnTo>
                    <a:pt x="96" y="24"/>
                  </a:lnTo>
                  <a:lnTo>
                    <a:pt x="138" y="30"/>
                  </a:lnTo>
                  <a:lnTo>
                    <a:pt x="180" y="42"/>
                  </a:lnTo>
                  <a:lnTo>
                    <a:pt x="216" y="48"/>
                  </a:lnTo>
                  <a:lnTo>
                    <a:pt x="258" y="60"/>
                  </a:lnTo>
                  <a:lnTo>
                    <a:pt x="294" y="66"/>
                  </a:lnTo>
                  <a:lnTo>
                    <a:pt x="318" y="72"/>
                  </a:lnTo>
                  <a:lnTo>
                    <a:pt x="336" y="78"/>
                  </a:lnTo>
                  <a:lnTo>
                    <a:pt x="378" y="84"/>
                  </a:lnTo>
                  <a:lnTo>
                    <a:pt x="414" y="96"/>
                  </a:lnTo>
                  <a:lnTo>
                    <a:pt x="456" y="108"/>
                  </a:lnTo>
                  <a:lnTo>
                    <a:pt x="498" y="114"/>
                  </a:lnTo>
                  <a:lnTo>
                    <a:pt x="534" y="126"/>
                  </a:lnTo>
                  <a:lnTo>
                    <a:pt x="576" y="138"/>
                  </a:lnTo>
                  <a:lnTo>
                    <a:pt x="618" y="150"/>
                  </a:lnTo>
                  <a:lnTo>
                    <a:pt x="630" y="156"/>
                  </a:lnTo>
                  <a:lnTo>
                    <a:pt x="654" y="162"/>
                  </a:lnTo>
                  <a:lnTo>
                    <a:pt x="696" y="180"/>
                  </a:lnTo>
                  <a:lnTo>
                    <a:pt x="738" y="198"/>
                  </a:lnTo>
                  <a:lnTo>
                    <a:pt x="774" y="210"/>
                  </a:lnTo>
                  <a:lnTo>
                    <a:pt x="816" y="228"/>
                  </a:lnTo>
                  <a:lnTo>
                    <a:pt x="858" y="246"/>
                  </a:lnTo>
                  <a:lnTo>
                    <a:pt x="894" y="264"/>
                  </a:lnTo>
                  <a:lnTo>
                    <a:pt x="936" y="282"/>
                  </a:lnTo>
                  <a:lnTo>
                    <a:pt x="942" y="288"/>
                  </a:lnTo>
                  <a:lnTo>
                    <a:pt x="978" y="300"/>
                  </a:lnTo>
                  <a:lnTo>
                    <a:pt x="1014" y="318"/>
                  </a:lnTo>
                  <a:lnTo>
                    <a:pt x="1056" y="336"/>
                  </a:lnTo>
                  <a:lnTo>
                    <a:pt x="1098" y="360"/>
                  </a:lnTo>
                  <a:lnTo>
                    <a:pt x="1134" y="378"/>
                  </a:lnTo>
                  <a:lnTo>
                    <a:pt x="1176" y="408"/>
                  </a:lnTo>
                  <a:lnTo>
                    <a:pt x="1212" y="438"/>
                  </a:lnTo>
                  <a:lnTo>
                    <a:pt x="1254" y="474"/>
                  </a:lnTo>
                  <a:lnTo>
                    <a:pt x="1296" y="510"/>
                  </a:lnTo>
                  <a:lnTo>
                    <a:pt x="1332" y="546"/>
                  </a:lnTo>
                  <a:lnTo>
                    <a:pt x="1374" y="582"/>
                  </a:lnTo>
                  <a:lnTo>
                    <a:pt x="1416" y="618"/>
                  </a:lnTo>
                  <a:lnTo>
                    <a:pt x="1452" y="654"/>
                  </a:lnTo>
                  <a:lnTo>
                    <a:pt x="1494" y="690"/>
                  </a:lnTo>
                  <a:lnTo>
                    <a:pt x="1536" y="726"/>
                  </a:lnTo>
                  <a:lnTo>
                    <a:pt x="1572" y="756"/>
                  </a:lnTo>
                </a:path>
              </a:pathLst>
            </a:custGeom>
            <a:noFill/>
            <a:ln w="28575" cap="flat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02" name="Line 547"/>
            <p:cNvSpPr>
              <a:spLocks noChangeShapeType="1"/>
            </p:cNvSpPr>
            <p:nvPr/>
          </p:nvSpPr>
          <p:spPr bwMode="auto">
            <a:xfrm>
              <a:off x="507" y="2276"/>
              <a:ext cx="1572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03" name="Line 548"/>
            <p:cNvSpPr>
              <a:spLocks noChangeShapeType="1"/>
            </p:cNvSpPr>
            <p:nvPr/>
          </p:nvSpPr>
          <p:spPr bwMode="auto">
            <a:xfrm>
              <a:off x="507" y="3134"/>
              <a:ext cx="1572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04" name="Line 549"/>
            <p:cNvSpPr>
              <a:spLocks noChangeShapeType="1"/>
            </p:cNvSpPr>
            <p:nvPr/>
          </p:nvSpPr>
          <p:spPr bwMode="auto">
            <a:xfrm flipV="1">
              <a:off x="2079" y="2276"/>
              <a:ext cx="1" cy="85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05" name="Line 550"/>
            <p:cNvSpPr>
              <a:spLocks noChangeShapeType="1"/>
            </p:cNvSpPr>
            <p:nvPr/>
          </p:nvSpPr>
          <p:spPr bwMode="auto">
            <a:xfrm flipV="1">
              <a:off x="507" y="2276"/>
              <a:ext cx="1" cy="85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06" name="Line 551"/>
            <p:cNvSpPr>
              <a:spLocks noChangeShapeType="1"/>
            </p:cNvSpPr>
            <p:nvPr/>
          </p:nvSpPr>
          <p:spPr bwMode="auto">
            <a:xfrm>
              <a:off x="507" y="3134"/>
              <a:ext cx="1572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07" name="Line 552"/>
            <p:cNvSpPr>
              <a:spLocks noChangeShapeType="1"/>
            </p:cNvSpPr>
            <p:nvPr/>
          </p:nvSpPr>
          <p:spPr bwMode="auto">
            <a:xfrm flipV="1">
              <a:off x="507" y="2276"/>
              <a:ext cx="1" cy="85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08" name="Line 553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09" name="Line 554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10" name="Line 555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11" name="Line 556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12" name="Line 557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13" name="Line 558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14" name="Line 559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15" name="Line 560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16" name="Line 561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17" name="Line 562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18" name="Line 563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19" name="Line 564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20" name="Line 565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21" name="Line 566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22" name="Line 567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23" name="Line 568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24" name="Line 569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25" name="Line 570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26" name="Line 571"/>
            <p:cNvSpPr>
              <a:spLocks noChangeShapeType="1"/>
            </p:cNvSpPr>
            <p:nvPr/>
          </p:nvSpPr>
          <p:spPr bwMode="auto">
            <a:xfrm flipV="1">
              <a:off x="507" y="3116"/>
              <a:ext cx="1" cy="1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27" name="Line 572"/>
            <p:cNvSpPr>
              <a:spLocks noChangeShapeType="1"/>
            </p:cNvSpPr>
            <p:nvPr/>
          </p:nvSpPr>
          <p:spPr bwMode="auto">
            <a:xfrm>
              <a:off x="507" y="2276"/>
              <a:ext cx="1" cy="12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28" name="Rectangle 573"/>
            <p:cNvSpPr>
              <a:spLocks noChangeArrowheads="1"/>
            </p:cNvSpPr>
            <p:nvPr/>
          </p:nvSpPr>
          <p:spPr bwMode="auto">
            <a:xfrm>
              <a:off x="405" y="3212"/>
              <a:ext cx="15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10</a:t>
              </a:r>
              <a:endParaRPr lang="en-US" sz="2000">
                <a:latin typeface="+mn-lt"/>
              </a:endParaRPr>
            </a:p>
          </p:txBody>
        </p:sp>
        <p:sp>
          <p:nvSpPr>
            <p:cNvPr id="729" name="Rectangle 574"/>
            <p:cNvSpPr>
              <a:spLocks noChangeArrowheads="1"/>
            </p:cNvSpPr>
            <p:nvPr/>
          </p:nvSpPr>
          <p:spPr bwMode="auto">
            <a:xfrm>
              <a:off x="537" y="3152"/>
              <a:ext cx="100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200">
                  <a:solidFill>
                    <a:srgbClr val="FFFF00"/>
                  </a:solidFill>
                  <a:latin typeface="+mn-lt"/>
                </a:rPr>
                <a:t>-3</a:t>
              </a:r>
              <a:endParaRPr lang="en-US" sz="2000">
                <a:latin typeface="+mn-lt"/>
              </a:endParaRPr>
            </a:p>
          </p:txBody>
        </p:sp>
        <p:sp>
          <p:nvSpPr>
            <p:cNvPr id="730" name="Line 575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31" name="Line 576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32" name="Line 577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33" name="Line 578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34" name="Line 579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35" name="Line 580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36" name="Line 581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37" name="Line 582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38" name="Line 583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39" name="Line 584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40" name="Line 585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41" name="Line 586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42" name="Line 587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43" name="Line 588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44" name="Line 589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45" name="Line 590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46" name="Line 591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47" name="Line 592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48" name="Line 593"/>
            <p:cNvSpPr>
              <a:spLocks noChangeShapeType="1"/>
            </p:cNvSpPr>
            <p:nvPr/>
          </p:nvSpPr>
          <p:spPr bwMode="auto">
            <a:xfrm flipV="1">
              <a:off x="1137" y="3116"/>
              <a:ext cx="1" cy="1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49" name="Line 594"/>
            <p:cNvSpPr>
              <a:spLocks noChangeShapeType="1"/>
            </p:cNvSpPr>
            <p:nvPr/>
          </p:nvSpPr>
          <p:spPr bwMode="auto">
            <a:xfrm>
              <a:off x="1137" y="2276"/>
              <a:ext cx="1" cy="12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50" name="Rectangle 595"/>
            <p:cNvSpPr>
              <a:spLocks noChangeArrowheads="1"/>
            </p:cNvSpPr>
            <p:nvPr/>
          </p:nvSpPr>
          <p:spPr bwMode="auto">
            <a:xfrm>
              <a:off x="1035" y="3212"/>
              <a:ext cx="15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10</a:t>
              </a:r>
              <a:endParaRPr lang="en-US" sz="2000">
                <a:latin typeface="+mn-lt"/>
              </a:endParaRPr>
            </a:p>
          </p:txBody>
        </p:sp>
        <p:sp>
          <p:nvSpPr>
            <p:cNvPr id="751" name="Rectangle 596"/>
            <p:cNvSpPr>
              <a:spLocks noChangeArrowheads="1"/>
            </p:cNvSpPr>
            <p:nvPr/>
          </p:nvSpPr>
          <p:spPr bwMode="auto">
            <a:xfrm>
              <a:off x="1167" y="3152"/>
              <a:ext cx="84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200">
                  <a:solidFill>
                    <a:srgbClr val="FFFF00"/>
                  </a:solidFill>
                  <a:latin typeface="+mn-lt"/>
                </a:rPr>
                <a:t>-1</a:t>
              </a:r>
              <a:endParaRPr lang="en-US" sz="2000">
                <a:latin typeface="+mn-lt"/>
              </a:endParaRPr>
            </a:p>
          </p:txBody>
        </p:sp>
        <p:sp>
          <p:nvSpPr>
            <p:cNvPr id="752" name="Line 597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53" name="Line 598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54" name="Line 599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55" name="Line 600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56" name="Line 601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57" name="Line 602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58" name="Line 603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59" name="Line 604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60" name="Line 605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61" name="Line 606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62" name="Line 607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63" name="Line 608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64" name="Line 609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65" name="Line 610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66" name="Line 611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67" name="Line 612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68" name="Line 613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69" name="Line 614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70" name="Line 615"/>
            <p:cNvSpPr>
              <a:spLocks noChangeShapeType="1"/>
            </p:cNvSpPr>
            <p:nvPr/>
          </p:nvSpPr>
          <p:spPr bwMode="auto">
            <a:xfrm flipV="1">
              <a:off x="1449" y="3116"/>
              <a:ext cx="1" cy="1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71" name="Line 616"/>
            <p:cNvSpPr>
              <a:spLocks noChangeShapeType="1"/>
            </p:cNvSpPr>
            <p:nvPr/>
          </p:nvSpPr>
          <p:spPr bwMode="auto">
            <a:xfrm>
              <a:off x="1449" y="2276"/>
              <a:ext cx="1" cy="12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72" name="Rectangle 617"/>
            <p:cNvSpPr>
              <a:spLocks noChangeArrowheads="1"/>
            </p:cNvSpPr>
            <p:nvPr/>
          </p:nvSpPr>
          <p:spPr bwMode="auto">
            <a:xfrm>
              <a:off x="1359" y="3212"/>
              <a:ext cx="15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10</a:t>
              </a:r>
              <a:endParaRPr lang="en-US" sz="2000">
                <a:latin typeface="+mn-lt"/>
              </a:endParaRPr>
            </a:p>
          </p:txBody>
        </p:sp>
        <p:sp>
          <p:nvSpPr>
            <p:cNvPr id="773" name="Rectangle 618"/>
            <p:cNvSpPr>
              <a:spLocks noChangeArrowheads="1"/>
            </p:cNvSpPr>
            <p:nvPr/>
          </p:nvSpPr>
          <p:spPr bwMode="auto">
            <a:xfrm>
              <a:off x="1491" y="3152"/>
              <a:ext cx="60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200">
                  <a:solidFill>
                    <a:srgbClr val="FFFF00"/>
                  </a:solidFill>
                  <a:latin typeface="+mn-lt"/>
                </a:rPr>
                <a:t>0</a:t>
              </a:r>
              <a:endParaRPr lang="en-US" sz="2000">
                <a:latin typeface="+mn-lt"/>
              </a:endParaRPr>
            </a:p>
          </p:txBody>
        </p:sp>
        <p:sp>
          <p:nvSpPr>
            <p:cNvPr id="774" name="Line 619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75" name="Line 620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76" name="Line 621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77" name="Line 622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78" name="Line 623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79" name="Line 624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80" name="Line 625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81" name="Line 626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82" name="Line 627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83" name="Line 628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84" name="Line 629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85" name="Line 630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86" name="Line 631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87" name="Line 632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88" name="Line 633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89" name="Line 634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90" name="Line 635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91" name="Line 636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92" name="Line 637"/>
            <p:cNvSpPr>
              <a:spLocks noChangeShapeType="1"/>
            </p:cNvSpPr>
            <p:nvPr/>
          </p:nvSpPr>
          <p:spPr bwMode="auto">
            <a:xfrm flipV="1">
              <a:off x="2079" y="3116"/>
              <a:ext cx="1" cy="1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93" name="Line 638"/>
            <p:cNvSpPr>
              <a:spLocks noChangeShapeType="1"/>
            </p:cNvSpPr>
            <p:nvPr/>
          </p:nvSpPr>
          <p:spPr bwMode="auto">
            <a:xfrm>
              <a:off x="2079" y="2276"/>
              <a:ext cx="1" cy="12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94" name="Rectangle 639"/>
            <p:cNvSpPr>
              <a:spLocks noChangeArrowheads="1"/>
            </p:cNvSpPr>
            <p:nvPr/>
          </p:nvSpPr>
          <p:spPr bwMode="auto">
            <a:xfrm>
              <a:off x="1989" y="3212"/>
              <a:ext cx="15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10</a:t>
              </a:r>
              <a:endParaRPr lang="en-US" sz="2000">
                <a:latin typeface="+mn-lt"/>
              </a:endParaRPr>
            </a:p>
          </p:txBody>
        </p:sp>
        <p:sp>
          <p:nvSpPr>
            <p:cNvPr id="795" name="Rectangle 640"/>
            <p:cNvSpPr>
              <a:spLocks noChangeArrowheads="1"/>
            </p:cNvSpPr>
            <p:nvPr/>
          </p:nvSpPr>
          <p:spPr bwMode="auto">
            <a:xfrm>
              <a:off x="2121" y="3152"/>
              <a:ext cx="60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200">
                  <a:solidFill>
                    <a:srgbClr val="FFFF00"/>
                  </a:solidFill>
                  <a:latin typeface="+mn-lt"/>
                </a:rPr>
                <a:t>2</a:t>
              </a:r>
              <a:endParaRPr lang="en-US" sz="2000">
                <a:latin typeface="+mn-lt"/>
              </a:endParaRPr>
            </a:p>
          </p:txBody>
        </p:sp>
        <p:sp>
          <p:nvSpPr>
            <p:cNvPr id="796" name="Line 641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97" name="Line 642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98" name="Line 643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799" name="Line 644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800" name="Line 645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801" name="Line 646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802" name="Line 647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803" name="Line 648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804" name="Line 649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805" name="Line 650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806" name="Line 651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807" name="Line 652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808" name="Line 653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809" name="Line 654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810" name="Line 655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811" name="Line 656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812" name="Line 657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813" name="Line 658"/>
            <p:cNvSpPr>
              <a:spLocks noChangeShapeType="1"/>
            </p:cNvSpPr>
            <p:nvPr/>
          </p:nvSpPr>
          <p:spPr bwMode="auto">
            <a:xfrm>
              <a:off x="507" y="3134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814" name="Line 659"/>
            <p:cNvSpPr>
              <a:spLocks noChangeShapeType="1"/>
            </p:cNvSpPr>
            <p:nvPr/>
          </p:nvSpPr>
          <p:spPr bwMode="auto">
            <a:xfrm>
              <a:off x="507" y="3110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815" name="Line 660"/>
            <p:cNvSpPr>
              <a:spLocks noChangeShapeType="1"/>
            </p:cNvSpPr>
            <p:nvPr/>
          </p:nvSpPr>
          <p:spPr bwMode="auto">
            <a:xfrm flipH="1">
              <a:off x="2061" y="3110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816" name="Rectangle 661"/>
            <p:cNvSpPr>
              <a:spLocks noChangeArrowheads="1"/>
            </p:cNvSpPr>
            <p:nvPr/>
          </p:nvSpPr>
          <p:spPr bwMode="auto">
            <a:xfrm>
              <a:off x="158" y="3026"/>
              <a:ext cx="32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-360</a:t>
              </a:r>
              <a:endParaRPr lang="en-US" sz="2000">
                <a:latin typeface="+mn-lt"/>
              </a:endParaRPr>
            </a:p>
          </p:txBody>
        </p:sp>
        <p:sp>
          <p:nvSpPr>
            <p:cNvPr id="817" name="Line 662"/>
            <p:cNvSpPr>
              <a:spLocks noChangeShapeType="1"/>
            </p:cNvSpPr>
            <p:nvPr/>
          </p:nvSpPr>
          <p:spPr bwMode="auto">
            <a:xfrm>
              <a:off x="507" y="2906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818" name="Line 663"/>
            <p:cNvSpPr>
              <a:spLocks noChangeShapeType="1"/>
            </p:cNvSpPr>
            <p:nvPr/>
          </p:nvSpPr>
          <p:spPr bwMode="auto">
            <a:xfrm flipH="1">
              <a:off x="2061" y="2906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819" name="Rectangle 664"/>
            <p:cNvSpPr>
              <a:spLocks noChangeArrowheads="1"/>
            </p:cNvSpPr>
            <p:nvPr/>
          </p:nvSpPr>
          <p:spPr bwMode="auto">
            <a:xfrm>
              <a:off x="158" y="2822"/>
              <a:ext cx="32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-270</a:t>
              </a:r>
              <a:endParaRPr lang="en-US" sz="2000">
                <a:latin typeface="+mn-lt"/>
              </a:endParaRPr>
            </a:p>
          </p:txBody>
        </p:sp>
        <p:sp>
          <p:nvSpPr>
            <p:cNvPr id="820" name="Line 665"/>
            <p:cNvSpPr>
              <a:spLocks noChangeShapeType="1"/>
            </p:cNvSpPr>
            <p:nvPr/>
          </p:nvSpPr>
          <p:spPr bwMode="auto">
            <a:xfrm>
              <a:off x="507" y="2702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821" name="Line 666"/>
            <p:cNvSpPr>
              <a:spLocks noChangeShapeType="1"/>
            </p:cNvSpPr>
            <p:nvPr/>
          </p:nvSpPr>
          <p:spPr bwMode="auto">
            <a:xfrm flipH="1">
              <a:off x="2061" y="2702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822" name="Rectangle 667"/>
            <p:cNvSpPr>
              <a:spLocks noChangeArrowheads="1"/>
            </p:cNvSpPr>
            <p:nvPr/>
          </p:nvSpPr>
          <p:spPr bwMode="auto">
            <a:xfrm>
              <a:off x="158" y="2618"/>
              <a:ext cx="30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-180</a:t>
              </a:r>
              <a:endParaRPr lang="en-US" sz="2000">
                <a:latin typeface="+mn-lt"/>
              </a:endParaRPr>
            </a:p>
          </p:txBody>
        </p:sp>
        <p:sp>
          <p:nvSpPr>
            <p:cNvPr id="823" name="Line 668"/>
            <p:cNvSpPr>
              <a:spLocks noChangeShapeType="1"/>
            </p:cNvSpPr>
            <p:nvPr/>
          </p:nvSpPr>
          <p:spPr bwMode="auto">
            <a:xfrm>
              <a:off x="507" y="2498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824" name="Line 669"/>
            <p:cNvSpPr>
              <a:spLocks noChangeShapeType="1"/>
            </p:cNvSpPr>
            <p:nvPr/>
          </p:nvSpPr>
          <p:spPr bwMode="auto">
            <a:xfrm flipH="1">
              <a:off x="2061" y="2498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825" name="Rectangle 670"/>
            <p:cNvSpPr>
              <a:spLocks noChangeArrowheads="1"/>
            </p:cNvSpPr>
            <p:nvPr/>
          </p:nvSpPr>
          <p:spPr bwMode="auto">
            <a:xfrm>
              <a:off x="224" y="2414"/>
              <a:ext cx="238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-90</a:t>
              </a:r>
              <a:endParaRPr lang="en-US" sz="2000">
                <a:latin typeface="+mn-lt"/>
              </a:endParaRPr>
            </a:p>
          </p:txBody>
        </p:sp>
        <p:sp>
          <p:nvSpPr>
            <p:cNvPr id="826" name="Line 671"/>
            <p:cNvSpPr>
              <a:spLocks noChangeShapeType="1"/>
            </p:cNvSpPr>
            <p:nvPr/>
          </p:nvSpPr>
          <p:spPr bwMode="auto">
            <a:xfrm>
              <a:off x="507" y="2294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827" name="Line 672"/>
            <p:cNvSpPr>
              <a:spLocks noChangeShapeType="1"/>
            </p:cNvSpPr>
            <p:nvPr/>
          </p:nvSpPr>
          <p:spPr bwMode="auto">
            <a:xfrm flipH="1">
              <a:off x="2061" y="2294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828" name="Rectangle 673"/>
            <p:cNvSpPr>
              <a:spLocks noChangeArrowheads="1"/>
            </p:cNvSpPr>
            <p:nvPr/>
          </p:nvSpPr>
          <p:spPr bwMode="auto">
            <a:xfrm>
              <a:off x="332" y="2210"/>
              <a:ext cx="8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 dirty="0">
                  <a:solidFill>
                    <a:srgbClr val="FFFF00"/>
                  </a:solidFill>
                  <a:latin typeface="+mn-lt"/>
                </a:rPr>
                <a:t>0</a:t>
              </a:r>
              <a:endParaRPr lang="en-US" sz="2000" dirty="0">
                <a:latin typeface="+mn-lt"/>
              </a:endParaRPr>
            </a:p>
          </p:txBody>
        </p:sp>
        <p:sp>
          <p:nvSpPr>
            <p:cNvPr id="829" name="Line 674"/>
            <p:cNvSpPr>
              <a:spLocks noChangeShapeType="1"/>
            </p:cNvSpPr>
            <p:nvPr/>
          </p:nvSpPr>
          <p:spPr bwMode="auto">
            <a:xfrm>
              <a:off x="507" y="2276"/>
              <a:ext cx="1572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830" name="Line 675"/>
            <p:cNvSpPr>
              <a:spLocks noChangeShapeType="1"/>
            </p:cNvSpPr>
            <p:nvPr/>
          </p:nvSpPr>
          <p:spPr bwMode="auto">
            <a:xfrm>
              <a:off x="507" y="3134"/>
              <a:ext cx="1572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831" name="Line 676"/>
            <p:cNvSpPr>
              <a:spLocks noChangeShapeType="1"/>
            </p:cNvSpPr>
            <p:nvPr/>
          </p:nvSpPr>
          <p:spPr bwMode="auto">
            <a:xfrm flipV="1">
              <a:off x="2079" y="2276"/>
              <a:ext cx="1" cy="85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832" name="Line 677"/>
            <p:cNvSpPr>
              <a:spLocks noChangeShapeType="1"/>
            </p:cNvSpPr>
            <p:nvPr/>
          </p:nvSpPr>
          <p:spPr bwMode="auto">
            <a:xfrm flipV="1">
              <a:off x="507" y="2276"/>
              <a:ext cx="1" cy="85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833" name="Freeform 678"/>
            <p:cNvSpPr>
              <a:spLocks/>
            </p:cNvSpPr>
            <p:nvPr/>
          </p:nvSpPr>
          <p:spPr bwMode="auto">
            <a:xfrm>
              <a:off x="507" y="2498"/>
              <a:ext cx="1572" cy="6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6"/>
                </a:cxn>
                <a:cxn ang="0">
                  <a:pos x="138" y="6"/>
                </a:cxn>
                <a:cxn ang="0">
                  <a:pos x="180" y="6"/>
                </a:cxn>
                <a:cxn ang="0">
                  <a:pos x="216" y="6"/>
                </a:cxn>
                <a:cxn ang="0">
                  <a:pos x="258" y="12"/>
                </a:cxn>
                <a:cxn ang="0">
                  <a:pos x="294" y="12"/>
                </a:cxn>
                <a:cxn ang="0">
                  <a:pos x="318" y="12"/>
                </a:cxn>
                <a:cxn ang="0">
                  <a:pos x="336" y="18"/>
                </a:cxn>
                <a:cxn ang="0">
                  <a:pos x="378" y="24"/>
                </a:cxn>
                <a:cxn ang="0">
                  <a:pos x="414" y="30"/>
                </a:cxn>
                <a:cxn ang="0">
                  <a:pos x="456" y="36"/>
                </a:cxn>
                <a:cxn ang="0">
                  <a:pos x="498" y="48"/>
                </a:cxn>
                <a:cxn ang="0">
                  <a:pos x="534" y="66"/>
                </a:cxn>
                <a:cxn ang="0">
                  <a:pos x="576" y="78"/>
                </a:cxn>
                <a:cxn ang="0">
                  <a:pos x="618" y="102"/>
                </a:cxn>
                <a:cxn ang="0">
                  <a:pos x="630" y="108"/>
                </a:cxn>
                <a:cxn ang="0">
                  <a:pos x="654" y="120"/>
                </a:cxn>
                <a:cxn ang="0">
                  <a:pos x="696" y="138"/>
                </a:cxn>
                <a:cxn ang="0">
                  <a:pos x="738" y="156"/>
                </a:cxn>
                <a:cxn ang="0">
                  <a:pos x="774" y="174"/>
                </a:cxn>
                <a:cxn ang="0">
                  <a:pos x="816" y="186"/>
                </a:cxn>
                <a:cxn ang="0">
                  <a:pos x="858" y="198"/>
                </a:cxn>
                <a:cxn ang="0">
                  <a:pos x="894" y="210"/>
                </a:cxn>
                <a:cxn ang="0">
                  <a:pos x="936" y="228"/>
                </a:cxn>
                <a:cxn ang="0">
                  <a:pos x="942" y="228"/>
                </a:cxn>
                <a:cxn ang="0">
                  <a:pos x="978" y="240"/>
                </a:cxn>
                <a:cxn ang="0">
                  <a:pos x="1014" y="258"/>
                </a:cxn>
                <a:cxn ang="0">
                  <a:pos x="1056" y="288"/>
                </a:cxn>
                <a:cxn ang="0">
                  <a:pos x="1098" y="324"/>
                </a:cxn>
                <a:cxn ang="0">
                  <a:pos x="1134" y="366"/>
                </a:cxn>
                <a:cxn ang="0">
                  <a:pos x="1176" y="420"/>
                </a:cxn>
                <a:cxn ang="0">
                  <a:pos x="1212" y="474"/>
                </a:cxn>
                <a:cxn ang="0">
                  <a:pos x="1254" y="510"/>
                </a:cxn>
                <a:cxn ang="0">
                  <a:pos x="1296" y="540"/>
                </a:cxn>
                <a:cxn ang="0">
                  <a:pos x="1332" y="558"/>
                </a:cxn>
                <a:cxn ang="0">
                  <a:pos x="1374" y="570"/>
                </a:cxn>
                <a:cxn ang="0">
                  <a:pos x="1416" y="582"/>
                </a:cxn>
                <a:cxn ang="0">
                  <a:pos x="1452" y="588"/>
                </a:cxn>
                <a:cxn ang="0">
                  <a:pos x="1494" y="594"/>
                </a:cxn>
                <a:cxn ang="0">
                  <a:pos x="1536" y="600"/>
                </a:cxn>
                <a:cxn ang="0">
                  <a:pos x="1572" y="600"/>
                </a:cxn>
              </a:cxnLst>
              <a:rect l="0" t="0" r="r" b="b"/>
              <a:pathLst>
                <a:path w="1572" h="600">
                  <a:moveTo>
                    <a:pt x="0" y="0"/>
                  </a:moveTo>
                  <a:lnTo>
                    <a:pt x="96" y="6"/>
                  </a:lnTo>
                  <a:lnTo>
                    <a:pt x="138" y="6"/>
                  </a:lnTo>
                  <a:lnTo>
                    <a:pt x="180" y="6"/>
                  </a:lnTo>
                  <a:lnTo>
                    <a:pt x="216" y="6"/>
                  </a:lnTo>
                  <a:lnTo>
                    <a:pt x="258" y="12"/>
                  </a:lnTo>
                  <a:lnTo>
                    <a:pt x="294" y="12"/>
                  </a:lnTo>
                  <a:lnTo>
                    <a:pt x="318" y="12"/>
                  </a:lnTo>
                  <a:lnTo>
                    <a:pt x="336" y="18"/>
                  </a:lnTo>
                  <a:lnTo>
                    <a:pt x="378" y="24"/>
                  </a:lnTo>
                  <a:lnTo>
                    <a:pt x="414" y="30"/>
                  </a:lnTo>
                  <a:lnTo>
                    <a:pt x="456" y="36"/>
                  </a:lnTo>
                  <a:lnTo>
                    <a:pt x="498" y="48"/>
                  </a:lnTo>
                  <a:lnTo>
                    <a:pt x="534" y="66"/>
                  </a:lnTo>
                  <a:lnTo>
                    <a:pt x="576" y="78"/>
                  </a:lnTo>
                  <a:lnTo>
                    <a:pt x="618" y="102"/>
                  </a:lnTo>
                  <a:lnTo>
                    <a:pt x="630" y="108"/>
                  </a:lnTo>
                  <a:lnTo>
                    <a:pt x="654" y="120"/>
                  </a:lnTo>
                  <a:lnTo>
                    <a:pt x="696" y="138"/>
                  </a:lnTo>
                  <a:lnTo>
                    <a:pt x="738" y="156"/>
                  </a:lnTo>
                  <a:lnTo>
                    <a:pt x="774" y="174"/>
                  </a:lnTo>
                  <a:lnTo>
                    <a:pt x="816" y="186"/>
                  </a:lnTo>
                  <a:lnTo>
                    <a:pt x="858" y="198"/>
                  </a:lnTo>
                  <a:lnTo>
                    <a:pt x="894" y="210"/>
                  </a:lnTo>
                  <a:lnTo>
                    <a:pt x="936" y="228"/>
                  </a:lnTo>
                  <a:lnTo>
                    <a:pt x="942" y="228"/>
                  </a:lnTo>
                  <a:lnTo>
                    <a:pt x="978" y="240"/>
                  </a:lnTo>
                  <a:lnTo>
                    <a:pt x="1014" y="258"/>
                  </a:lnTo>
                  <a:lnTo>
                    <a:pt x="1056" y="288"/>
                  </a:lnTo>
                  <a:lnTo>
                    <a:pt x="1098" y="324"/>
                  </a:lnTo>
                  <a:lnTo>
                    <a:pt x="1134" y="366"/>
                  </a:lnTo>
                  <a:lnTo>
                    <a:pt x="1176" y="420"/>
                  </a:lnTo>
                  <a:lnTo>
                    <a:pt x="1212" y="474"/>
                  </a:lnTo>
                  <a:lnTo>
                    <a:pt x="1254" y="510"/>
                  </a:lnTo>
                  <a:lnTo>
                    <a:pt x="1296" y="540"/>
                  </a:lnTo>
                  <a:lnTo>
                    <a:pt x="1332" y="558"/>
                  </a:lnTo>
                  <a:lnTo>
                    <a:pt x="1374" y="570"/>
                  </a:lnTo>
                  <a:lnTo>
                    <a:pt x="1416" y="582"/>
                  </a:lnTo>
                  <a:lnTo>
                    <a:pt x="1452" y="588"/>
                  </a:lnTo>
                  <a:lnTo>
                    <a:pt x="1494" y="594"/>
                  </a:lnTo>
                  <a:lnTo>
                    <a:pt x="1536" y="600"/>
                  </a:lnTo>
                  <a:lnTo>
                    <a:pt x="1572" y="600"/>
                  </a:lnTo>
                </a:path>
              </a:pathLst>
            </a:custGeom>
            <a:noFill/>
            <a:ln w="28575" cap="flat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</p:grpSp>
      <p:grpSp>
        <p:nvGrpSpPr>
          <p:cNvPr id="693" name="Group 693"/>
          <p:cNvGrpSpPr>
            <a:grpSpLocks/>
          </p:cNvGrpSpPr>
          <p:nvPr/>
        </p:nvGrpSpPr>
        <p:grpSpPr bwMode="auto">
          <a:xfrm>
            <a:off x="6732588" y="4652963"/>
            <a:ext cx="2159000" cy="1439862"/>
            <a:chOff x="6984000" y="4437112"/>
            <a:chExt cx="2160000" cy="1440160"/>
          </a:xfrm>
        </p:grpSpPr>
        <p:sp>
          <p:nvSpPr>
            <p:cNvPr id="694" name="Rectangle 693"/>
            <p:cNvSpPr/>
            <p:nvPr/>
          </p:nvSpPr>
          <p:spPr bwMode="auto">
            <a:xfrm>
              <a:off x="6984000" y="4437112"/>
              <a:ext cx="2160000" cy="144016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GB"/>
            </a:p>
          </p:txBody>
        </p:sp>
        <p:sp>
          <p:nvSpPr>
            <p:cNvPr id="695" name="TextBox 695"/>
            <p:cNvSpPr txBox="1">
              <a:spLocks noChangeArrowheads="1"/>
            </p:cNvSpPr>
            <p:nvPr/>
          </p:nvSpPr>
          <p:spPr bwMode="auto">
            <a:xfrm>
              <a:off x="7128256" y="5497487"/>
              <a:ext cx="792088" cy="307777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400"/>
                <a:t>Accept</a:t>
              </a:r>
            </a:p>
          </p:txBody>
        </p:sp>
        <p:sp>
          <p:nvSpPr>
            <p:cNvPr id="696" name="TextBox 696"/>
            <p:cNvSpPr txBox="1">
              <a:spLocks noChangeArrowheads="1"/>
            </p:cNvSpPr>
            <p:nvPr/>
          </p:nvSpPr>
          <p:spPr bwMode="auto">
            <a:xfrm>
              <a:off x="8136368" y="5497487"/>
              <a:ext cx="864096" cy="307777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400"/>
                <a:t>Cancel</a:t>
              </a:r>
              <a:endParaRPr lang="en-GB" sz="1800"/>
            </a:p>
          </p:txBody>
        </p:sp>
        <p:sp>
          <p:nvSpPr>
            <p:cNvPr id="697" name="TextBox 697"/>
            <p:cNvSpPr txBox="1">
              <a:spLocks noChangeArrowheads="1"/>
            </p:cNvSpPr>
            <p:nvPr/>
          </p:nvSpPr>
          <p:spPr bwMode="auto">
            <a:xfrm>
              <a:off x="7164288" y="4437112"/>
              <a:ext cx="158417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r>
                <a:rPr lang="en-GB" sz="1800"/>
                <a:t>Integrator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939800" y="5517232"/>
            <a:ext cx="5000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Clearly, low </a:t>
            </a:r>
            <a:r>
              <a:rPr lang="en-GB" sz="2000" dirty="0" err="1" smtClean="0"/>
              <a:t>freq</a:t>
            </a:r>
            <a:r>
              <a:rPr lang="en-GB" sz="2000" dirty="0" smtClean="0"/>
              <a:t> integrator, so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32219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Integrator Incorporated</a:t>
            </a:r>
            <a:endParaRPr lang="en-GB" dirty="0" smtClean="0"/>
          </a:p>
        </p:txBody>
      </p:sp>
      <p:sp>
        <p:nvSpPr>
          <p:cNvPr id="18435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r>
              <a:rPr lang="en-US" sz="1400" dirty="0">
                <a:solidFill>
                  <a:srgbClr val="FFFF00"/>
                </a:solidFill>
              </a:rPr>
              <a:t>GUIs for Frequency Response p</a:t>
            </a:r>
            <a:fld id="{9604A19D-8EF7-460B-861E-2375B2A91430}" type="slidenum">
              <a:rPr lang="en-US" sz="1400" smtClean="0">
                <a:solidFill>
                  <a:srgbClr val="FFFF00"/>
                </a:solidFill>
              </a:rPr>
              <a:pPr/>
              <a:t>9</a:t>
            </a:fld>
            <a:r>
              <a:rPr lang="en-US" sz="1400" dirty="0" smtClean="0">
                <a:solidFill>
                  <a:srgbClr val="FFFF00"/>
                </a:solidFill>
              </a:rPr>
              <a:t> </a:t>
            </a:r>
          </a:p>
          <a:p>
            <a:r>
              <a:rPr lang="en-GB" sz="1400" dirty="0" smtClean="0">
                <a:solidFill>
                  <a:srgbClr val="FFFF00"/>
                </a:solidFill>
              </a:rPr>
              <a:t>Control 2012 (c) Dr Richard Mitchell 2012</a:t>
            </a:r>
            <a:endParaRPr lang="en-US" sz="1400" dirty="0" smtClean="0">
              <a:solidFill>
                <a:srgbClr val="FFFF00"/>
              </a:solidFill>
            </a:endParaRPr>
          </a:p>
        </p:txBody>
      </p:sp>
      <p:grpSp>
        <p:nvGrpSpPr>
          <p:cNvPr id="18437" name="Group 4"/>
          <p:cNvGrpSpPr>
            <a:grpSpLocks/>
          </p:cNvGrpSpPr>
          <p:nvPr/>
        </p:nvGrpSpPr>
        <p:grpSpPr bwMode="auto">
          <a:xfrm>
            <a:off x="6732588" y="1412875"/>
            <a:ext cx="2159000" cy="3168650"/>
            <a:chOff x="6732000" y="1628800"/>
            <a:chExt cx="2160000" cy="3168352"/>
          </a:xfrm>
        </p:grpSpPr>
        <p:sp>
          <p:nvSpPr>
            <p:cNvPr id="6" name="Rectangle 5"/>
            <p:cNvSpPr/>
            <p:nvPr/>
          </p:nvSpPr>
          <p:spPr bwMode="auto">
            <a:xfrm>
              <a:off x="6732000" y="1628800"/>
              <a:ext cx="2160000" cy="316835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GB"/>
            </a:p>
          </p:txBody>
        </p:sp>
        <p:sp>
          <p:nvSpPr>
            <p:cNvPr id="19121" name="TextBox 6"/>
            <p:cNvSpPr txBox="1">
              <a:spLocks noChangeArrowheads="1"/>
            </p:cNvSpPr>
            <p:nvPr/>
          </p:nvSpPr>
          <p:spPr bwMode="auto">
            <a:xfrm>
              <a:off x="6876256" y="1772816"/>
              <a:ext cx="792088" cy="36933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800"/>
                <a:t>Gain</a:t>
              </a:r>
            </a:p>
          </p:txBody>
        </p:sp>
        <p:sp>
          <p:nvSpPr>
            <p:cNvPr id="19122" name="TextBox 7"/>
            <p:cNvSpPr txBox="1">
              <a:spLocks noChangeArrowheads="1"/>
            </p:cNvSpPr>
            <p:nvPr/>
          </p:nvSpPr>
          <p:spPr bwMode="auto">
            <a:xfrm>
              <a:off x="7884368" y="1772816"/>
              <a:ext cx="864096" cy="36933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800"/>
                <a:t>Int</a:t>
              </a:r>
            </a:p>
          </p:txBody>
        </p:sp>
        <p:sp>
          <p:nvSpPr>
            <p:cNvPr id="19123" name="TextBox 8"/>
            <p:cNvSpPr txBox="1">
              <a:spLocks noChangeArrowheads="1"/>
            </p:cNvSpPr>
            <p:nvPr/>
          </p:nvSpPr>
          <p:spPr bwMode="auto">
            <a:xfrm>
              <a:off x="6876256" y="2276872"/>
              <a:ext cx="792088" cy="36933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800"/>
                <a:t>Z (m)</a:t>
              </a:r>
            </a:p>
          </p:txBody>
        </p:sp>
        <p:sp>
          <p:nvSpPr>
            <p:cNvPr id="19124" name="TextBox 9"/>
            <p:cNvSpPr txBox="1">
              <a:spLocks noChangeArrowheads="1"/>
            </p:cNvSpPr>
            <p:nvPr/>
          </p:nvSpPr>
          <p:spPr bwMode="auto">
            <a:xfrm>
              <a:off x="7884368" y="2276872"/>
              <a:ext cx="864096" cy="36933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800"/>
                <a:t>P (m)</a:t>
              </a:r>
            </a:p>
          </p:txBody>
        </p:sp>
        <p:sp>
          <p:nvSpPr>
            <p:cNvPr id="19125" name="TextBox 10"/>
            <p:cNvSpPr txBox="1">
              <a:spLocks noChangeArrowheads="1"/>
            </p:cNvSpPr>
            <p:nvPr/>
          </p:nvSpPr>
          <p:spPr bwMode="auto">
            <a:xfrm>
              <a:off x="6876256" y="2780928"/>
              <a:ext cx="792088" cy="36933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800"/>
                <a:t>Z (p)</a:t>
              </a:r>
            </a:p>
          </p:txBody>
        </p:sp>
        <p:sp>
          <p:nvSpPr>
            <p:cNvPr id="19126" name="TextBox 11"/>
            <p:cNvSpPr txBox="1">
              <a:spLocks noChangeArrowheads="1"/>
            </p:cNvSpPr>
            <p:nvPr/>
          </p:nvSpPr>
          <p:spPr bwMode="auto">
            <a:xfrm>
              <a:off x="7884368" y="2780928"/>
              <a:ext cx="864096" cy="36933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800"/>
                <a:t>P (p)</a:t>
              </a:r>
            </a:p>
          </p:txBody>
        </p:sp>
        <p:sp>
          <p:nvSpPr>
            <p:cNvPr id="19127" name="TextBox 12"/>
            <p:cNvSpPr txBox="1">
              <a:spLocks noChangeArrowheads="1"/>
            </p:cNvSpPr>
            <p:nvPr/>
          </p:nvSpPr>
          <p:spPr bwMode="auto">
            <a:xfrm>
              <a:off x="6876256" y="3284984"/>
              <a:ext cx="792088" cy="36933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800"/>
                <a:t>Z^2</a:t>
              </a:r>
            </a:p>
          </p:txBody>
        </p:sp>
        <p:sp>
          <p:nvSpPr>
            <p:cNvPr id="19128" name="TextBox 13"/>
            <p:cNvSpPr txBox="1">
              <a:spLocks noChangeArrowheads="1"/>
            </p:cNvSpPr>
            <p:nvPr/>
          </p:nvSpPr>
          <p:spPr bwMode="auto">
            <a:xfrm>
              <a:off x="7884368" y="3284984"/>
              <a:ext cx="864096" cy="36933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800"/>
                <a:t>P^2</a:t>
              </a:r>
            </a:p>
          </p:txBody>
        </p:sp>
        <p:sp>
          <p:nvSpPr>
            <p:cNvPr id="19129" name="TextBox 14"/>
            <p:cNvSpPr txBox="1">
              <a:spLocks noChangeArrowheads="1"/>
            </p:cNvSpPr>
            <p:nvPr/>
          </p:nvSpPr>
          <p:spPr bwMode="auto">
            <a:xfrm>
              <a:off x="7380312" y="3789040"/>
              <a:ext cx="792088" cy="36933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800"/>
                <a:t>L-L</a:t>
              </a:r>
            </a:p>
          </p:txBody>
        </p:sp>
        <p:sp>
          <p:nvSpPr>
            <p:cNvPr id="19130" name="TextBox 15"/>
            <p:cNvSpPr txBox="1">
              <a:spLocks noChangeArrowheads="1"/>
            </p:cNvSpPr>
            <p:nvPr/>
          </p:nvSpPr>
          <p:spPr bwMode="auto">
            <a:xfrm>
              <a:off x="6948264" y="4293096"/>
              <a:ext cx="115212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r>
                <a:rPr lang="en-GB" sz="1800"/>
                <a:t>Use w to</a:t>
              </a:r>
            </a:p>
          </p:txBody>
        </p:sp>
        <p:sp>
          <p:nvSpPr>
            <p:cNvPr id="19131" name="TextBox 16"/>
            <p:cNvSpPr txBox="1">
              <a:spLocks noChangeArrowheads="1"/>
            </p:cNvSpPr>
            <p:nvPr/>
          </p:nvSpPr>
          <p:spPr bwMode="auto">
            <a:xfrm>
              <a:off x="8100392" y="4293096"/>
              <a:ext cx="720080" cy="369332"/>
            </a:xfrm>
            <a:prstGeom prst="rect">
              <a:avLst/>
            </a:prstGeom>
            <a:noFill/>
            <a:ln w="19050">
              <a:solidFill>
                <a:srgbClr val="00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r>
                <a:rPr lang="en-GB" sz="1800"/>
                <a:t>100</a:t>
              </a:r>
            </a:p>
          </p:txBody>
        </p:sp>
      </p:grpSp>
      <p:sp>
        <p:nvSpPr>
          <p:cNvPr id="18438" name="TextBox 355"/>
          <p:cNvSpPr txBox="1">
            <a:spLocks noChangeArrowheads="1"/>
          </p:cNvSpPr>
          <p:nvPr/>
        </p:nvSpPr>
        <p:spPr bwMode="auto">
          <a:xfrm>
            <a:off x="611188" y="1125538"/>
            <a:ext cx="26654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/>
            <a:r>
              <a:rPr lang="en-GB" sz="2000">
                <a:solidFill>
                  <a:srgbClr val="FFFF00"/>
                </a:solidFill>
              </a:rPr>
              <a:t>Sys + Est</a:t>
            </a:r>
          </a:p>
        </p:txBody>
      </p:sp>
      <p:sp>
        <p:nvSpPr>
          <p:cNvPr id="18439" name="TextBox 356"/>
          <p:cNvSpPr txBox="1">
            <a:spLocks noChangeArrowheads="1"/>
          </p:cNvSpPr>
          <p:nvPr/>
        </p:nvSpPr>
        <p:spPr bwMode="auto">
          <a:xfrm>
            <a:off x="3419475" y="1125538"/>
            <a:ext cx="2665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/>
            <a:r>
              <a:rPr lang="en-GB" sz="2000">
                <a:solidFill>
                  <a:srgbClr val="FFFF00"/>
                </a:solidFill>
              </a:rPr>
              <a:t>Remainder</a:t>
            </a:r>
          </a:p>
        </p:txBody>
      </p:sp>
      <p:grpSp>
        <p:nvGrpSpPr>
          <p:cNvPr id="18441" name="Group 5"/>
          <p:cNvGrpSpPr>
            <a:grpSpLocks noChangeAspect="1"/>
          </p:cNvGrpSpPr>
          <p:nvPr/>
        </p:nvGrpSpPr>
        <p:grpSpPr bwMode="auto">
          <a:xfrm>
            <a:off x="139700" y="1430338"/>
            <a:ext cx="3352800" cy="4000500"/>
            <a:chOff x="68" y="901"/>
            <a:chExt cx="2112" cy="2520"/>
          </a:xfrm>
        </p:grpSpPr>
        <p:sp>
          <p:nvSpPr>
            <p:cNvPr id="202756" name="AutoShape 4"/>
            <p:cNvSpPr>
              <a:spLocks noChangeAspect="1" noChangeArrowheads="1" noTextEdit="1"/>
            </p:cNvSpPr>
            <p:nvPr/>
          </p:nvSpPr>
          <p:spPr bwMode="auto">
            <a:xfrm>
              <a:off x="158" y="901"/>
              <a:ext cx="2022" cy="2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grpSp>
          <p:nvGrpSpPr>
            <p:cNvPr id="18780" name="Group 206"/>
            <p:cNvGrpSpPr>
              <a:grpSpLocks/>
            </p:cNvGrpSpPr>
            <p:nvPr/>
          </p:nvGrpSpPr>
          <p:grpSpPr bwMode="auto">
            <a:xfrm>
              <a:off x="188" y="949"/>
              <a:ext cx="1902" cy="1254"/>
              <a:chOff x="188" y="949"/>
              <a:chExt cx="1902" cy="1254"/>
            </a:xfrm>
          </p:grpSpPr>
          <p:sp>
            <p:nvSpPr>
              <p:cNvPr id="202758" name="Line 6"/>
              <p:cNvSpPr>
                <a:spLocks noChangeShapeType="1"/>
              </p:cNvSpPr>
              <p:nvPr/>
            </p:nvSpPr>
            <p:spPr bwMode="auto">
              <a:xfrm>
                <a:off x="416" y="1093"/>
                <a:ext cx="1572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759" name="Line 7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572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760" name="Line 8"/>
              <p:cNvSpPr>
                <a:spLocks noChangeShapeType="1"/>
              </p:cNvSpPr>
              <p:nvPr/>
            </p:nvSpPr>
            <p:spPr bwMode="auto">
              <a:xfrm flipV="1">
                <a:off x="1988" y="1093"/>
                <a:ext cx="1" cy="85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761" name="Line 9"/>
              <p:cNvSpPr>
                <a:spLocks noChangeShapeType="1"/>
              </p:cNvSpPr>
              <p:nvPr/>
            </p:nvSpPr>
            <p:spPr bwMode="auto">
              <a:xfrm flipV="1">
                <a:off x="416" y="1093"/>
                <a:ext cx="1" cy="85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762" name="Line 10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572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763" name="Line 11"/>
              <p:cNvSpPr>
                <a:spLocks noChangeShapeType="1"/>
              </p:cNvSpPr>
              <p:nvPr/>
            </p:nvSpPr>
            <p:spPr bwMode="auto">
              <a:xfrm flipV="1">
                <a:off x="416" y="1093"/>
                <a:ext cx="1" cy="85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764" name="Line 12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765" name="Line 13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766" name="Line 14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767" name="Line 15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768" name="Line 16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769" name="Line 17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770" name="Line 18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771" name="Line 19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772" name="Line 20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773" name="Line 21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774" name="Line 22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775" name="Line 23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776" name="Line 24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777" name="Line 25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778" name="Line 26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779" name="Line 27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780" name="Line 28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781" name="Line 29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782" name="Line 30"/>
              <p:cNvSpPr>
                <a:spLocks noChangeShapeType="1"/>
              </p:cNvSpPr>
              <p:nvPr/>
            </p:nvSpPr>
            <p:spPr bwMode="auto">
              <a:xfrm flipV="1">
                <a:off x="416" y="193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783" name="Line 31"/>
              <p:cNvSpPr>
                <a:spLocks noChangeShapeType="1"/>
              </p:cNvSpPr>
              <p:nvPr/>
            </p:nvSpPr>
            <p:spPr bwMode="auto">
              <a:xfrm>
                <a:off x="416" y="1093"/>
                <a:ext cx="1" cy="12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784" name="Rectangle 32"/>
              <p:cNvSpPr>
                <a:spLocks noChangeArrowheads="1"/>
              </p:cNvSpPr>
              <p:nvPr/>
            </p:nvSpPr>
            <p:spPr bwMode="auto">
              <a:xfrm>
                <a:off x="314" y="2029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202785" name="Rectangle 33"/>
              <p:cNvSpPr>
                <a:spLocks noChangeArrowheads="1"/>
              </p:cNvSpPr>
              <p:nvPr/>
            </p:nvSpPr>
            <p:spPr bwMode="auto">
              <a:xfrm>
                <a:off x="446" y="1969"/>
                <a:ext cx="10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-3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202786" name="Line 34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787" name="Line 35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788" name="Line 36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789" name="Line 37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790" name="Line 38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791" name="Line 39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792" name="Line 40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793" name="Line 41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794" name="Line 42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795" name="Line 43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796" name="Line 44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797" name="Line 45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798" name="Line 46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799" name="Line 47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00" name="Line 48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01" name="Line 49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02" name="Line 50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03" name="Line 51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04" name="Line 52"/>
              <p:cNvSpPr>
                <a:spLocks noChangeShapeType="1"/>
              </p:cNvSpPr>
              <p:nvPr/>
            </p:nvSpPr>
            <p:spPr bwMode="auto">
              <a:xfrm flipV="1">
                <a:off x="1046" y="193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05" name="Line 53"/>
              <p:cNvSpPr>
                <a:spLocks noChangeShapeType="1"/>
              </p:cNvSpPr>
              <p:nvPr/>
            </p:nvSpPr>
            <p:spPr bwMode="auto">
              <a:xfrm>
                <a:off x="1046" y="1093"/>
                <a:ext cx="1" cy="12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06" name="Rectangle 54"/>
              <p:cNvSpPr>
                <a:spLocks noChangeArrowheads="1"/>
              </p:cNvSpPr>
              <p:nvPr/>
            </p:nvSpPr>
            <p:spPr bwMode="auto">
              <a:xfrm>
                <a:off x="944" y="2029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202807" name="Rectangle 55"/>
              <p:cNvSpPr>
                <a:spLocks noChangeArrowheads="1"/>
              </p:cNvSpPr>
              <p:nvPr/>
            </p:nvSpPr>
            <p:spPr bwMode="auto">
              <a:xfrm>
                <a:off x="1076" y="1969"/>
                <a:ext cx="84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-1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202808" name="Line 56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09" name="Line 57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10" name="Line 58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11" name="Line 59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12" name="Line 60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13" name="Line 61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14" name="Line 62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15" name="Line 63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16" name="Line 64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17" name="Line 65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18" name="Line 66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19" name="Line 67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20" name="Line 68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21" name="Line 69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22" name="Line 70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23" name="Line 71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24" name="Line 72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25" name="Line 73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26" name="Line 74"/>
              <p:cNvSpPr>
                <a:spLocks noChangeShapeType="1"/>
              </p:cNvSpPr>
              <p:nvPr/>
            </p:nvSpPr>
            <p:spPr bwMode="auto">
              <a:xfrm flipV="1">
                <a:off x="1358" y="193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27" name="Line 75"/>
              <p:cNvSpPr>
                <a:spLocks noChangeShapeType="1"/>
              </p:cNvSpPr>
              <p:nvPr/>
            </p:nvSpPr>
            <p:spPr bwMode="auto">
              <a:xfrm>
                <a:off x="1358" y="1093"/>
                <a:ext cx="1" cy="12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28" name="Rectangle 76"/>
              <p:cNvSpPr>
                <a:spLocks noChangeArrowheads="1"/>
              </p:cNvSpPr>
              <p:nvPr/>
            </p:nvSpPr>
            <p:spPr bwMode="auto">
              <a:xfrm>
                <a:off x="1268" y="2029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202829" name="Rectangle 77"/>
              <p:cNvSpPr>
                <a:spLocks noChangeArrowheads="1"/>
              </p:cNvSpPr>
              <p:nvPr/>
            </p:nvSpPr>
            <p:spPr bwMode="auto">
              <a:xfrm>
                <a:off x="1400" y="1969"/>
                <a:ext cx="6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202830" name="Line 78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31" name="Line 79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32" name="Line 80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33" name="Line 81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34" name="Line 82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35" name="Line 83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36" name="Line 84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37" name="Line 85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38" name="Line 86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39" name="Line 87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40" name="Line 88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41" name="Line 89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42" name="Line 90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43" name="Line 91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44" name="Line 92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45" name="Line 93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46" name="Line 94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47" name="Line 95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48" name="Line 96"/>
              <p:cNvSpPr>
                <a:spLocks noChangeShapeType="1"/>
              </p:cNvSpPr>
              <p:nvPr/>
            </p:nvSpPr>
            <p:spPr bwMode="auto">
              <a:xfrm flipV="1">
                <a:off x="1988" y="193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49" name="Line 97"/>
              <p:cNvSpPr>
                <a:spLocks noChangeShapeType="1"/>
              </p:cNvSpPr>
              <p:nvPr/>
            </p:nvSpPr>
            <p:spPr bwMode="auto">
              <a:xfrm>
                <a:off x="1988" y="1093"/>
                <a:ext cx="1" cy="12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50" name="Rectangle 98"/>
              <p:cNvSpPr>
                <a:spLocks noChangeArrowheads="1"/>
              </p:cNvSpPr>
              <p:nvPr/>
            </p:nvSpPr>
            <p:spPr bwMode="auto">
              <a:xfrm>
                <a:off x="1898" y="2029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202851" name="Rectangle 99"/>
              <p:cNvSpPr>
                <a:spLocks noChangeArrowheads="1"/>
              </p:cNvSpPr>
              <p:nvPr/>
            </p:nvSpPr>
            <p:spPr bwMode="auto">
              <a:xfrm>
                <a:off x="2030" y="1969"/>
                <a:ext cx="6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2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202852" name="Line 100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53" name="Line 101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54" name="Line 102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55" name="Line 103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56" name="Line 104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57" name="Line 105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58" name="Line 106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59" name="Line 107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60" name="Line 108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61" name="Line 109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62" name="Line 110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63" name="Line 111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64" name="Line 112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65" name="Line 113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66" name="Line 114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67" name="Line 115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68" name="Line 116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69" name="Line 117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70" name="Line 118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71" name="Line 119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72" name="Line 120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73" name="Line 121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74" name="Line 122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75" name="Line 123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76" name="Line 124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77" name="Line 125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78" name="Line 126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79" name="Line 127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80" name="Line 128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81" name="Line 129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82" name="Line 130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83" name="Line 131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84" name="Line 132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85" name="Line 133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86" name="Line 134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87" name="Line 135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88" name="Line 136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8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89" name="Line 137"/>
              <p:cNvSpPr>
                <a:spLocks noChangeShapeType="1"/>
              </p:cNvSpPr>
              <p:nvPr/>
            </p:nvSpPr>
            <p:spPr bwMode="auto">
              <a:xfrm flipH="1">
                <a:off x="1970" y="1951"/>
                <a:ext cx="18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90" name="Rectangle 138"/>
              <p:cNvSpPr>
                <a:spLocks noChangeArrowheads="1"/>
              </p:cNvSpPr>
              <p:nvPr/>
            </p:nvSpPr>
            <p:spPr bwMode="auto">
              <a:xfrm>
                <a:off x="188" y="1867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202891" name="Rectangle 139"/>
              <p:cNvSpPr>
                <a:spLocks noChangeArrowheads="1"/>
              </p:cNvSpPr>
              <p:nvPr/>
            </p:nvSpPr>
            <p:spPr bwMode="auto">
              <a:xfrm>
                <a:off x="320" y="1807"/>
                <a:ext cx="10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-8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202892" name="Line 140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93" name="Line 141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94" name="Line 142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95" name="Line 143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96" name="Line 144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97" name="Line 145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98" name="Line 146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899" name="Line 147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00" name="Line 148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01" name="Line 149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02" name="Line 150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03" name="Line 151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04" name="Line 152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05" name="Line 153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06" name="Line 154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07" name="Line 155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08" name="Line 156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09" name="Line 157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10" name="Line 158"/>
              <p:cNvSpPr>
                <a:spLocks noChangeShapeType="1"/>
              </p:cNvSpPr>
              <p:nvPr/>
            </p:nvSpPr>
            <p:spPr bwMode="auto">
              <a:xfrm>
                <a:off x="416" y="1375"/>
                <a:ext cx="18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11" name="Line 159"/>
              <p:cNvSpPr>
                <a:spLocks noChangeShapeType="1"/>
              </p:cNvSpPr>
              <p:nvPr/>
            </p:nvSpPr>
            <p:spPr bwMode="auto">
              <a:xfrm flipH="1">
                <a:off x="1970" y="1375"/>
                <a:ext cx="18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12" name="Rectangle 160"/>
              <p:cNvSpPr>
                <a:spLocks noChangeArrowheads="1"/>
              </p:cNvSpPr>
              <p:nvPr/>
            </p:nvSpPr>
            <p:spPr bwMode="auto">
              <a:xfrm>
                <a:off x="188" y="1291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202913" name="Rectangle 161"/>
              <p:cNvSpPr>
                <a:spLocks noChangeArrowheads="1"/>
              </p:cNvSpPr>
              <p:nvPr/>
            </p:nvSpPr>
            <p:spPr bwMode="auto">
              <a:xfrm>
                <a:off x="320" y="1231"/>
                <a:ext cx="6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202914" name="Line 162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15" name="Line 163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16" name="Line 164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17" name="Line 165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18" name="Line 166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19" name="Line 167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20" name="Line 168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21" name="Line 169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22" name="Line 170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23" name="Line 171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24" name="Line 172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25" name="Line 173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26" name="Line 174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27" name="Line 175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28" name="Line 176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29" name="Line 177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30" name="Line 178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31" name="Line 179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32" name="Line 180"/>
              <p:cNvSpPr>
                <a:spLocks noChangeShapeType="1"/>
              </p:cNvSpPr>
              <p:nvPr/>
            </p:nvSpPr>
            <p:spPr bwMode="auto">
              <a:xfrm>
                <a:off x="416" y="1093"/>
                <a:ext cx="18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33" name="Line 181"/>
              <p:cNvSpPr>
                <a:spLocks noChangeShapeType="1"/>
              </p:cNvSpPr>
              <p:nvPr/>
            </p:nvSpPr>
            <p:spPr bwMode="auto">
              <a:xfrm flipH="1">
                <a:off x="1970" y="1093"/>
                <a:ext cx="18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34" name="Rectangle 182"/>
              <p:cNvSpPr>
                <a:spLocks noChangeArrowheads="1"/>
              </p:cNvSpPr>
              <p:nvPr/>
            </p:nvSpPr>
            <p:spPr bwMode="auto">
              <a:xfrm>
                <a:off x="188" y="1009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202935" name="Rectangle 183"/>
              <p:cNvSpPr>
                <a:spLocks noChangeArrowheads="1"/>
              </p:cNvSpPr>
              <p:nvPr/>
            </p:nvSpPr>
            <p:spPr bwMode="auto">
              <a:xfrm>
                <a:off x="320" y="949"/>
                <a:ext cx="6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4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202936" name="Line 184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37" name="Line 185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38" name="Line 186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39" name="Line 187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40" name="Line 188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41" name="Line 189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42" name="Line 190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43" name="Line 191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44" name="Line 192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45" name="Line 193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46" name="Line 194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47" name="Line 195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48" name="Line 196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49" name="Line 197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50" name="Line 198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51" name="Line 199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52" name="Line 200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53" name="Line 201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54" name="Line 202"/>
              <p:cNvSpPr>
                <a:spLocks noChangeShapeType="1"/>
              </p:cNvSpPr>
              <p:nvPr/>
            </p:nvSpPr>
            <p:spPr bwMode="auto">
              <a:xfrm>
                <a:off x="416" y="1093"/>
                <a:ext cx="1572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55" name="Line 203"/>
              <p:cNvSpPr>
                <a:spLocks noChangeShapeType="1"/>
              </p:cNvSpPr>
              <p:nvPr/>
            </p:nvSpPr>
            <p:spPr bwMode="auto">
              <a:xfrm>
                <a:off x="416" y="1951"/>
                <a:ext cx="1572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56" name="Line 204"/>
              <p:cNvSpPr>
                <a:spLocks noChangeShapeType="1"/>
              </p:cNvSpPr>
              <p:nvPr/>
            </p:nvSpPr>
            <p:spPr bwMode="auto">
              <a:xfrm flipV="1">
                <a:off x="1988" y="1093"/>
                <a:ext cx="1" cy="85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2957" name="Line 205"/>
              <p:cNvSpPr>
                <a:spLocks noChangeShapeType="1"/>
              </p:cNvSpPr>
              <p:nvPr/>
            </p:nvSpPr>
            <p:spPr bwMode="auto">
              <a:xfrm flipV="1">
                <a:off x="416" y="1093"/>
                <a:ext cx="1" cy="85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</p:grpSp>
        <p:sp>
          <p:nvSpPr>
            <p:cNvPr id="202959" name="Freeform 207"/>
            <p:cNvSpPr>
              <a:spLocks/>
            </p:cNvSpPr>
            <p:nvPr/>
          </p:nvSpPr>
          <p:spPr bwMode="auto">
            <a:xfrm>
              <a:off x="416" y="1111"/>
              <a:ext cx="1572" cy="75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24"/>
                </a:cxn>
                <a:cxn ang="0">
                  <a:pos x="138" y="30"/>
                </a:cxn>
                <a:cxn ang="0">
                  <a:pos x="180" y="42"/>
                </a:cxn>
                <a:cxn ang="0">
                  <a:pos x="216" y="48"/>
                </a:cxn>
                <a:cxn ang="0">
                  <a:pos x="258" y="60"/>
                </a:cxn>
                <a:cxn ang="0">
                  <a:pos x="294" y="66"/>
                </a:cxn>
                <a:cxn ang="0">
                  <a:pos x="318" y="72"/>
                </a:cxn>
                <a:cxn ang="0">
                  <a:pos x="336" y="78"/>
                </a:cxn>
                <a:cxn ang="0">
                  <a:pos x="378" y="84"/>
                </a:cxn>
                <a:cxn ang="0">
                  <a:pos x="414" y="96"/>
                </a:cxn>
                <a:cxn ang="0">
                  <a:pos x="456" y="108"/>
                </a:cxn>
                <a:cxn ang="0">
                  <a:pos x="498" y="114"/>
                </a:cxn>
                <a:cxn ang="0">
                  <a:pos x="534" y="126"/>
                </a:cxn>
                <a:cxn ang="0">
                  <a:pos x="576" y="138"/>
                </a:cxn>
                <a:cxn ang="0">
                  <a:pos x="618" y="150"/>
                </a:cxn>
                <a:cxn ang="0">
                  <a:pos x="630" y="156"/>
                </a:cxn>
                <a:cxn ang="0">
                  <a:pos x="654" y="162"/>
                </a:cxn>
                <a:cxn ang="0">
                  <a:pos x="696" y="180"/>
                </a:cxn>
                <a:cxn ang="0">
                  <a:pos x="738" y="198"/>
                </a:cxn>
                <a:cxn ang="0">
                  <a:pos x="774" y="210"/>
                </a:cxn>
                <a:cxn ang="0">
                  <a:pos x="816" y="228"/>
                </a:cxn>
                <a:cxn ang="0">
                  <a:pos x="858" y="246"/>
                </a:cxn>
                <a:cxn ang="0">
                  <a:pos x="894" y="264"/>
                </a:cxn>
                <a:cxn ang="0">
                  <a:pos x="936" y="282"/>
                </a:cxn>
                <a:cxn ang="0">
                  <a:pos x="942" y="288"/>
                </a:cxn>
                <a:cxn ang="0">
                  <a:pos x="978" y="300"/>
                </a:cxn>
                <a:cxn ang="0">
                  <a:pos x="1014" y="318"/>
                </a:cxn>
                <a:cxn ang="0">
                  <a:pos x="1056" y="336"/>
                </a:cxn>
                <a:cxn ang="0">
                  <a:pos x="1098" y="360"/>
                </a:cxn>
                <a:cxn ang="0">
                  <a:pos x="1134" y="378"/>
                </a:cxn>
                <a:cxn ang="0">
                  <a:pos x="1176" y="408"/>
                </a:cxn>
                <a:cxn ang="0">
                  <a:pos x="1212" y="438"/>
                </a:cxn>
                <a:cxn ang="0">
                  <a:pos x="1254" y="474"/>
                </a:cxn>
                <a:cxn ang="0">
                  <a:pos x="1296" y="510"/>
                </a:cxn>
                <a:cxn ang="0">
                  <a:pos x="1332" y="546"/>
                </a:cxn>
                <a:cxn ang="0">
                  <a:pos x="1374" y="582"/>
                </a:cxn>
                <a:cxn ang="0">
                  <a:pos x="1416" y="618"/>
                </a:cxn>
                <a:cxn ang="0">
                  <a:pos x="1452" y="654"/>
                </a:cxn>
                <a:cxn ang="0">
                  <a:pos x="1494" y="690"/>
                </a:cxn>
                <a:cxn ang="0">
                  <a:pos x="1536" y="726"/>
                </a:cxn>
                <a:cxn ang="0">
                  <a:pos x="1572" y="756"/>
                </a:cxn>
              </a:cxnLst>
              <a:rect l="0" t="0" r="r" b="b"/>
              <a:pathLst>
                <a:path w="1572" h="756">
                  <a:moveTo>
                    <a:pt x="0" y="0"/>
                  </a:moveTo>
                  <a:lnTo>
                    <a:pt x="96" y="24"/>
                  </a:lnTo>
                  <a:lnTo>
                    <a:pt x="138" y="30"/>
                  </a:lnTo>
                  <a:lnTo>
                    <a:pt x="180" y="42"/>
                  </a:lnTo>
                  <a:lnTo>
                    <a:pt x="216" y="48"/>
                  </a:lnTo>
                  <a:lnTo>
                    <a:pt x="258" y="60"/>
                  </a:lnTo>
                  <a:lnTo>
                    <a:pt x="294" y="66"/>
                  </a:lnTo>
                  <a:lnTo>
                    <a:pt x="318" y="72"/>
                  </a:lnTo>
                  <a:lnTo>
                    <a:pt x="336" y="78"/>
                  </a:lnTo>
                  <a:lnTo>
                    <a:pt x="378" y="84"/>
                  </a:lnTo>
                  <a:lnTo>
                    <a:pt x="414" y="96"/>
                  </a:lnTo>
                  <a:lnTo>
                    <a:pt x="456" y="108"/>
                  </a:lnTo>
                  <a:lnTo>
                    <a:pt x="498" y="114"/>
                  </a:lnTo>
                  <a:lnTo>
                    <a:pt x="534" y="126"/>
                  </a:lnTo>
                  <a:lnTo>
                    <a:pt x="576" y="138"/>
                  </a:lnTo>
                  <a:lnTo>
                    <a:pt x="618" y="150"/>
                  </a:lnTo>
                  <a:lnTo>
                    <a:pt x="630" y="156"/>
                  </a:lnTo>
                  <a:lnTo>
                    <a:pt x="654" y="162"/>
                  </a:lnTo>
                  <a:lnTo>
                    <a:pt x="696" y="180"/>
                  </a:lnTo>
                  <a:lnTo>
                    <a:pt x="738" y="198"/>
                  </a:lnTo>
                  <a:lnTo>
                    <a:pt x="774" y="210"/>
                  </a:lnTo>
                  <a:lnTo>
                    <a:pt x="816" y="228"/>
                  </a:lnTo>
                  <a:lnTo>
                    <a:pt x="858" y="246"/>
                  </a:lnTo>
                  <a:lnTo>
                    <a:pt x="894" y="264"/>
                  </a:lnTo>
                  <a:lnTo>
                    <a:pt x="936" y="282"/>
                  </a:lnTo>
                  <a:lnTo>
                    <a:pt x="942" y="288"/>
                  </a:lnTo>
                  <a:lnTo>
                    <a:pt x="978" y="300"/>
                  </a:lnTo>
                  <a:lnTo>
                    <a:pt x="1014" y="318"/>
                  </a:lnTo>
                  <a:lnTo>
                    <a:pt x="1056" y="336"/>
                  </a:lnTo>
                  <a:lnTo>
                    <a:pt x="1098" y="360"/>
                  </a:lnTo>
                  <a:lnTo>
                    <a:pt x="1134" y="378"/>
                  </a:lnTo>
                  <a:lnTo>
                    <a:pt x="1176" y="408"/>
                  </a:lnTo>
                  <a:lnTo>
                    <a:pt x="1212" y="438"/>
                  </a:lnTo>
                  <a:lnTo>
                    <a:pt x="1254" y="474"/>
                  </a:lnTo>
                  <a:lnTo>
                    <a:pt x="1296" y="510"/>
                  </a:lnTo>
                  <a:lnTo>
                    <a:pt x="1332" y="546"/>
                  </a:lnTo>
                  <a:lnTo>
                    <a:pt x="1374" y="582"/>
                  </a:lnTo>
                  <a:lnTo>
                    <a:pt x="1416" y="618"/>
                  </a:lnTo>
                  <a:lnTo>
                    <a:pt x="1452" y="654"/>
                  </a:lnTo>
                  <a:lnTo>
                    <a:pt x="1494" y="690"/>
                  </a:lnTo>
                  <a:lnTo>
                    <a:pt x="1536" y="726"/>
                  </a:lnTo>
                  <a:lnTo>
                    <a:pt x="1572" y="756"/>
                  </a:lnTo>
                </a:path>
              </a:pathLst>
            </a:custGeom>
            <a:noFill/>
            <a:ln w="28575" cap="flat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960" name="Freeform 208"/>
            <p:cNvSpPr>
              <a:spLocks/>
            </p:cNvSpPr>
            <p:nvPr/>
          </p:nvSpPr>
          <p:spPr bwMode="auto">
            <a:xfrm>
              <a:off x="416" y="1159"/>
              <a:ext cx="1572" cy="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24"/>
                </a:cxn>
                <a:cxn ang="0">
                  <a:pos x="138" y="36"/>
                </a:cxn>
                <a:cxn ang="0">
                  <a:pos x="180" y="42"/>
                </a:cxn>
                <a:cxn ang="0">
                  <a:pos x="216" y="54"/>
                </a:cxn>
                <a:cxn ang="0">
                  <a:pos x="258" y="60"/>
                </a:cxn>
                <a:cxn ang="0">
                  <a:pos x="294" y="72"/>
                </a:cxn>
                <a:cxn ang="0">
                  <a:pos x="318" y="72"/>
                </a:cxn>
                <a:cxn ang="0">
                  <a:pos x="336" y="78"/>
                </a:cxn>
                <a:cxn ang="0">
                  <a:pos x="378" y="90"/>
                </a:cxn>
                <a:cxn ang="0">
                  <a:pos x="414" y="96"/>
                </a:cxn>
                <a:cxn ang="0">
                  <a:pos x="456" y="108"/>
                </a:cxn>
                <a:cxn ang="0">
                  <a:pos x="498" y="114"/>
                </a:cxn>
                <a:cxn ang="0">
                  <a:pos x="534" y="126"/>
                </a:cxn>
                <a:cxn ang="0">
                  <a:pos x="576" y="132"/>
                </a:cxn>
                <a:cxn ang="0">
                  <a:pos x="618" y="144"/>
                </a:cxn>
                <a:cxn ang="0">
                  <a:pos x="630" y="144"/>
                </a:cxn>
                <a:cxn ang="0">
                  <a:pos x="654" y="150"/>
                </a:cxn>
                <a:cxn ang="0">
                  <a:pos x="696" y="162"/>
                </a:cxn>
                <a:cxn ang="0">
                  <a:pos x="738" y="168"/>
                </a:cxn>
                <a:cxn ang="0">
                  <a:pos x="774" y="180"/>
                </a:cxn>
                <a:cxn ang="0">
                  <a:pos x="816" y="186"/>
                </a:cxn>
                <a:cxn ang="0">
                  <a:pos x="858" y="198"/>
                </a:cxn>
                <a:cxn ang="0">
                  <a:pos x="894" y="204"/>
                </a:cxn>
                <a:cxn ang="0">
                  <a:pos x="936" y="216"/>
                </a:cxn>
                <a:cxn ang="0">
                  <a:pos x="942" y="216"/>
                </a:cxn>
                <a:cxn ang="0">
                  <a:pos x="978" y="222"/>
                </a:cxn>
                <a:cxn ang="0">
                  <a:pos x="1014" y="234"/>
                </a:cxn>
                <a:cxn ang="0">
                  <a:pos x="1056" y="240"/>
                </a:cxn>
                <a:cxn ang="0">
                  <a:pos x="1098" y="252"/>
                </a:cxn>
                <a:cxn ang="0">
                  <a:pos x="1134" y="258"/>
                </a:cxn>
                <a:cxn ang="0">
                  <a:pos x="1176" y="270"/>
                </a:cxn>
                <a:cxn ang="0">
                  <a:pos x="1212" y="282"/>
                </a:cxn>
                <a:cxn ang="0">
                  <a:pos x="1254" y="288"/>
                </a:cxn>
                <a:cxn ang="0">
                  <a:pos x="1296" y="300"/>
                </a:cxn>
                <a:cxn ang="0">
                  <a:pos x="1332" y="306"/>
                </a:cxn>
                <a:cxn ang="0">
                  <a:pos x="1374" y="318"/>
                </a:cxn>
                <a:cxn ang="0">
                  <a:pos x="1416" y="324"/>
                </a:cxn>
                <a:cxn ang="0">
                  <a:pos x="1452" y="336"/>
                </a:cxn>
                <a:cxn ang="0">
                  <a:pos x="1494" y="342"/>
                </a:cxn>
                <a:cxn ang="0">
                  <a:pos x="1536" y="354"/>
                </a:cxn>
                <a:cxn ang="0">
                  <a:pos x="1572" y="360"/>
                </a:cxn>
              </a:cxnLst>
              <a:rect l="0" t="0" r="r" b="b"/>
              <a:pathLst>
                <a:path w="1572" h="360">
                  <a:moveTo>
                    <a:pt x="0" y="0"/>
                  </a:moveTo>
                  <a:lnTo>
                    <a:pt x="96" y="24"/>
                  </a:lnTo>
                  <a:lnTo>
                    <a:pt x="138" y="36"/>
                  </a:lnTo>
                  <a:lnTo>
                    <a:pt x="180" y="42"/>
                  </a:lnTo>
                  <a:lnTo>
                    <a:pt x="216" y="54"/>
                  </a:lnTo>
                  <a:lnTo>
                    <a:pt x="258" y="60"/>
                  </a:lnTo>
                  <a:lnTo>
                    <a:pt x="294" y="72"/>
                  </a:lnTo>
                  <a:lnTo>
                    <a:pt x="318" y="72"/>
                  </a:lnTo>
                  <a:lnTo>
                    <a:pt x="336" y="78"/>
                  </a:lnTo>
                  <a:lnTo>
                    <a:pt x="378" y="90"/>
                  </a:lnTo>
                  <a:lnTo>
                    <a:pt x="414" y="96"/>
                  </a:lnTo>
                  <a:lnTo>
                    <a:pt x="456" y="108"/>
                  </a:lnTo>
                  <a:lnTo>
                    <a:pt x="498" y="114"/>
                  </a:lnTo>
                  <a:lnTo>
                    <a:pt x="534" y="126"/>
                  </a:lnTo>
                  <a:lnTo>
                    <a:pt x="576" y="132"/>
                  </a:lnTo>
                  <a:lnTo>
                    <a:pt x="618" y="144"/>
                  </a:lnTo>
                  <a:lnTo>
                    <a:pt x="630" y="144"/>
                  </a:lnTo>
                  <a:lnTo>
                    <a:pt x="654" y="150"/>
                  </a:lnTo>
                  <a:lnTo>
                    <a:pt x="696" y="162"/>
                  </a:lnTo>
                  <a:lnTo>
                    <a:pt x="738" y="168"/>
                  </a:lnTo>
                  <a:lnTo>
                    <a:pt x="774" y="180"/>
                  </a:lnTo>
                  <a:lnTo>
                    <a:pt x="816" y="186"/>
                  </a:lnTo>
                  <a:lnTo>
                    <a:pt x="858" y="198"/>
                  </a:lnTo>
                  <a:lnTo>
                    <a:pt x="894" y="204"/>
                  </a:lnTo>
                  <a:lnTo>
                    <a:pt x="936" y="216"/>
                  </a:lnTo>
                  <a:lnTo>
                    <a:pt x="942" y="216"/>
                  </a:lnTo>
                  <a:lnTo>
                    <a:pt x="978" y="222"/>
                  </a:lnTo>
                  <a:lnTo>
                    <a:pt x="1014" y="234"/>
                  </a:lnTo>
                  <a:lnTo>
                    <a:pt x="1056" y="240"/>
                  </a:lnTo>
                  <a:lnTo>
                    <a:pt x="1098" y="252"/>
                  </a:lnTo>
                  <a:lnTo>
                    <a:pt x="1134" y="258"/>
                  </a:lnTo>
                  <a:lnTo>
                    <a:pt x="1176" y="270"/>
                  </a:lnTo>
                  <a:lnTo>
                    <a:pt x="1212" y="282"/>
                  </a:lnTo>
                  <a:lnTo>
                    <a:pt x="1254" y="288"/>
                  </a:lnTo>
                  <a:lnTo>
                    <a:pt x="1296" y="300"/>
                  </a:lnTo>
                  <a:lnTo>
                    <a:pt x="1332" y="306"/>
                  </a:lnTo>
                  <a:lnTo>
                    <a:pt x="1374" y="318"/>
                  </a:lnTo>
                  <a:lnTo>
                    <a:pt x="1416" y="324"/>
                  </a:lnTo>
                  <a:lnTo>
                    <a:pt x="1452" y="336"/>
                  </a:lnTo>
                  <a:lnTo>
                    <a:pt x="1494" y="342"/>
                  </a:lnTo>
                  <a:lnTo>
                    <a:pt x="1536" y="354"/>
                  </a:lnTo>
                  <a:lnTo>
                    <a:pt x="1572" y="360"/>
                  </a:lnTo>
                </a:path>
              </a:pathLst>
            </a:custGeom>
            <a:noFill/>
            <a:ln w="28575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961" name="Line 209"/>
            <p:cNvSpPr>
              <a:spLocks noChangeShapeType="1"/>
            </p:cNvSpPr>
            <p:nvPr/>
          </p:nvSpPr>
          <p:spPr bwMode="auto">
            <a:xfrm>
              <a:off x="416" y="2287"/>
              <a:ext cx="1572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962" name="Line 210"/>
            <p:cNvSpPr>
              <a:spLocks noChangeShapeType="1"/>
            </p:cNvSpPr>
            <p:nvPr/>
          </p:nvSpPr>
          <p:spPr bwMode="auto">
            <a:xfrm>
              <a:off x="416" y="3145"/>
              <a:ext cx="1572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963" name="Line 211"/>
            <p:cNvSpPr>
              <a:spLocks noChangeShapeType="1"/>
            </p:cNvSpPr>
            <p:nvPr/>
          </p:nvSpPr>
          <p:spPr bwMode="auto">
            <a:xfrm flipV="1">
              <a:off x="1988" y="2287"/>
              <a:ext cx="1" cy="85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964" name="Line 212"/>
            <p:cNvSpPr>
              <a:spLocks noChangeShapeType="1"/>
            </p:cNvSpPr>
            <p:nvPr/>
          </p:nvSpPr>
          <p:spPr bwMode="auto">
            <a:xfrm flipV="1">
              <a:off x="416" y="2287"/>
              <a:ext cx="1" cy="85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965" name="Line 213"/>
            <p:cNvSpPr>
              <a:spLocks noChangeShapeType="1"/>
            </p:cNvSpPr>
            <p:nvPr/>
          </p:nvSpPr>
          <p:spPr bwMode="auto">
            <a:xfrm>
              <a:off x="416" y="3145"/>
              <a:ext cx="1572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966" name="Line 214"/>
            <p:cNvSpPr>
              <a:spLocks noChangeShapeType="1"/>
            </p:cNvSpPr>
            <p:nvPr/>
          </p:nvSpPr>
          <p:spPr bwMode="auto">
            <a:xfrm flipV="1">
              <a:off x="416" y="2287"/>
              <a:ext cx="1" cy="85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967" name="Line 215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968" name="Line 216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969" name="Line 217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970" name="Line 218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971" name="Line 219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972" name="Line 220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973" name="Line 221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974" name="Line 222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975" name="Line 223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976" name="Line 224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977" name="Line 225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978" name="Line 226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979" name="Line 227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980" name="Line 228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981" name="Line 229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982" name="Line 230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983" name="Line 231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984" name="Line 232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985" name="Line 233"/>
            <p:cNvSpPr>
              <a:spLocks noChangeShapeType="1"/>
            </p:cNvSpPr>
            <p:nvPr/>
          </p:nvSpPr>
          <p:spPr bwMode="auto">
            <a:xfrm flipV="1">
              <a:off x="416" y="3127"/>
              <a:ext cx="1" cy="1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986" name="Line 234"/>
            <p:cNvSpPr>
              <a:spLocks noChangeShapeType="1"/>
            </p:cNvSpPr>
            <p:nvPr/>
          </p:nvSpPr>
          <p:spPr bwMode="auto">
            <a:xfrm>
              <a:off x="416" y="2287"/>
              <a:ext cx="1" cy="12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987" name="Rectangle 235"/>
            <p:cNvSpPr>
              <a:spLocks noChangeArrowheads="1"/>
            </p:cNvSpPr>
            <p:nvPr/>
          </p:nvSpPr>
          <p:spPr bwMode="auto">
            <a:xfrm>
              <a:off x="314" y="3223"/>
              <a:ext cx="15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10</a:t>
              </a:r>
              <a:endParaRPr lang="en-US" sz="2000">
                <a:latin typeface="+mn-lt"/>
              </a:endParaRPr>
            </a:p>
          </p:txBody>
        </p:sp>
        <p:sp>
          <p:nvSpPr>
            <p:cNvPr id="202988" name="Rectangle 236"/>
            <p:cNvSpPr>
              <a:spLocks noChangeArrowheads="1"/>
            </p:cNvSpPr>
            <p:nvPr/>
          </p:nvSpPr>
          <p:spPr bwMode="auto">
            <a:xfrm>
              <a:off x="446" y="3163"/>
              <a:ext cx="100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200">
                  <a:solidFill>
                    <a:srgbClr val="FFFF00"/>
                  </a:solidFill>
                  <a:latin typeface="+mn-lt"/>
                </a:rPr>
                <a:t>-3</a:t>
              </a:r>
              <a:endParaRPr lang="en-US" sz="2000">
                <a:latin typeface="+mn-lt"/>
              </a:endParaRPr>
            </a:p>
          </p:txBody>
        </p:sp>
        <p:sp>
          <p:nvSpPr>
            <p:cNvPr id="202989" name="Line 237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990" name="Line 238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991" name="Line 239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992" name="Line 240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993" name="Line 241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994" name="Line 242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995" name="Line 243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996" name="Line 244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997" name="Line 245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998" name="Line 246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2999" name="Line 247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00" name="Line 248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01" name="Line 249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02" name="Line 250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03" name="Line 251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04" name="Line 252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05" name="Line 253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06" name="Line 254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07" name="Line 255"/>
            <p:cNvSpPr>
              <a:spLocks noChangeShapeType="1"/>
            </p:cNvSpPr>
            <p:nvPr/>
          </p:nvSpPr>
          <p:spPr bwMode="auto">
            <a:xfrm flipV="1">
              <a:off x="1046" y="3127"/>
              <a:ext cx="1" cy="1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08" name="Line 256"/>
            <p:cNvSpPr>
              <a:spLocks noChangeShapeType="1"/>
            </p:cNvSpPr>
            <p:nvPr/>
          </p:nvSpPr>
          <p:spPr bwMode="auto">
            <a:xfrm>
              <a:off x="1046" y="2287"/>
              <a:ext cx="1" cy="12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09" name="Rectangle 257"/>
            <p:cNvSpPr>
              <a:spLocks noChangeArrowheads="1"/>
            </p:cNvSpPr>
            <p:nvPr/>
          </p:nvSpPr>
          <p:spPr bwMode="auto">
            <a:xfrm>
              <a:off x="944" y="3223"/>
              <a:ext cx="15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10</a:t>
              </a:r>
              <a:endParaRPr lang="en-US" sz="2000">
                <a:latin typeface="+mn-lt"/>
              </a:endParaRPr>
            </a:p>
          </p:txBody>
        </p:sp>
        <p:sp>
          <p:nvSpPr>
            <p:cNvPr id="203010" name="Rectangle 258"/>
            <p:cNvSpPr>
              <a:spLocks noChangeArrowheads="1"/>
            </p:cNvSpPr>
            <p:nvPr/>
          </p:nvSpPr>
          <p:spPr bwMode="auto">
            <a:xfrm>
              <a:off x="1076" y="3163"/>
              <a:ext cx="84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200">
                  <a:solidFill>
                    <a:srgbClr val="FFFF00"/>
                  </a:solidFill>
                  <a:latin typeface="+mn-lt"/>
                </a:rPr>
                <a:t>-1</a:t>
              </a:r>
              <a:endParaRPr lang="en-US" sz="2000">
                <a:latin typeface="+mn-lt"/>
              </a:endParaRPr>
            </a:p>
          </p:txBody>
        </p:sp>
        <p:sp>
          <p:nvSpPr>
            <p:cNvPr id="203011" name="Line 259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12" name="Line 260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13" name="Line 261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14" name="Line 262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15" name="Line 263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16" name="Line 264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17" name="Line 265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18" name="Line 266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19" name="Line 267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20" name="Line 268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21" name="Line 269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22" name="Line 270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23" name="Line 271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24" name="Line 272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25" name="Line 273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26" name="Line 274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27" name="Line 275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28" name="Line 276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29" name="Line 277"/>
            <p:cNvSpPr>
              <a:spLocks noChangeShapeType="1"/>
            </p:cNvSpPr>
            <p:nvPr/>
          </p:nvSpPr>
          <p:spPr bwMode="auto">
            <a:xfrm flipV="1">
              <a:off x="1358" y="3127"/>
              <a:ext cx="1" cy="1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30" name="Line 278"/>
            <p:cNvSpPr>
              <a:spLocks noChangeShapeType="1"/>
            </p:cNvSpPr>
            <p:nvPr/>
          </p:nvSpPr>
          <p:spPr bwMode="auto">
            <a:xfrm>
              <a:off x="1358" y="2287"/>
              <a:ext cx="1" cy="12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31" name="Rectangle 279"/>
            <p:cNvSpPr>
              <a:spLocks noChangeArrowheads="1"/>
            </p:cNvSpPr>
            <p:nvPr/>
          </p:nvSpPr>
          <p:spPr bwMode="auto">
            <a:xfrm>
              <a:off x="1268" y="3223"/>
              <a:ext cx="15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10</a:t>
              </a:r>
              <a:endParaRPr lang="en-US" sz="2000">
                <a:latin typeface="+mn-lt"/>
              </a:endParaRPr>
            </a:p>
          </p:txBody>
        </p:sp>
        <p:sp>
          <p:nvSpPr>
            <p:cNvPr id="203032" name="Rectangle 280"/>
            <p:cNvSpPr>
              <a:spLocks noChangeArrowheads="1"/>
            </p:cNvSpPr>
            <p:nvPr/>
          </p:nvSpPr>
          <p:spPr bwMode="auto">
            <a:xfrm>
              <a:off x="1400" y="3163"/>
              <a:ext cx="60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200">
                  <a:solidFill>
                    <a:srgbClr val="FFFF00"/>
                  </a:solidFill>
                  <a:latin typeface="+mn-lt"/>
                </a:rPr>
                <a:t>0</a:t>
              </a:r>
              <a:endParaRPr lang="en-US" sz="2000">
                <a:latin typeface="+mn-lt"/>
              </a:endParaRPr>
            </a:p>
          </p:txBody>
        </p:sp>
        <p:sp>
          <p:nvSpPr>
            <p:cNvPr id="203033" name="Line 281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34" name="Line 282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35" name="Line 283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36" name="Line 284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37" name="Line 285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38" name="Line 286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39" name="Line 287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40" name="Line 288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41" name="Line 289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42" name="Line 290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43" name="Line 291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44" name="Line 292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45" name="Line 293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46" name="Line 294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47" name="Line 295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48" name="Line 296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49" name="Line 297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50" name="Line 298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51" name="Line 299"/>
            <p:cNvSpPr>
              <a:spLocks noChangeShapeType="1"/>
            </p:cNvSpPr>
            <p:nvPr/>
          </p:nvSpPr>
          <p:spPr bwMode="auto">
            <a:xfrm flipV="1">
              <a:off x="1988" y="3127"/>
              <a:ext cx="1" cy="1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52" name="Line 300"/>
            <p:cNvSpPr>
              <a:spLocks noChangeShapeType="1"/>
            </p:cNvSpPr>
            <p:nvPr/>
          </p:nvSpPr>
          <p:spPr bwMode="auto">
            <a:xfrm>
              <a:off x="1988" y="2287"/>
              <a:ext cx="1" cy="12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53" name="Rectangle 301"/>
            <p:cNvSpPr>
              <a:spLocks noChangeArrowheads="1"/>
            </p:cNvSpPr>
            <p:nvPr/>
          </p:nvSpPr>
          <p:spPr bwMode="auto">
            <a:xfrm>
              <a:off x="1898" y="3223"/>
              <a:ext cx="15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10</a:t>
              </a:r>
              <a:endParaRPr lang="en-US" sz="2000">
                <a:latin typeface="+mn-lt"/>
              </a:endParaRPr>
            </a:p>
          </p:txBody>
        </p:sp>
        <p:sp>
          <p:nvSpPr>
            <p:cNvPr id="203054" name="Rectangle 302"/>
            <p:cNvSpPr>
              <a:spLocks noChangeArrowheads="1"/>
            </p:cNvSpPr>
            <p:nvPr/>
          </p:nvSpPr>
          <p:spPr bwMode="auto">
            <a:xfrm>
              <a:off x="2030" y="3163"/>
              <a:ext cx="60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200">
                  <a:solidFill>
                    <a:srgbClr val="FFFF00"/>
                  </a:solidFill>
                  <a:latin typeface="+mn-lt"/>
                </a:rPr>
                <a:t>2</a:t>
              </a:r>
              <a:endParaRPr lang="en-US" sz="2000">
                <a:latin typeface="+mn-lt"/>
              </a:endParaRPr>
            </a:p>
          </p:txBody>
        </p:sp>
        <p:sp>
          <p:nvSpPr>
            <p:cNvPr id="203055" name="Line 303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56" name="Line 304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57" name="Line 305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58" name="Line 306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59" name="Line 307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60" name="Line 308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61" name="Line 309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62" name="Line 310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63" name="Line 311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64" name="Line 312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65" name="Line 313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66" name="Line 314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67" name="Line 315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68" name="Line 316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69" name="Line 317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70" name="Line 318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71" name="Line 319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72" name="Line 320"/>
            <p:cNvSpPr>
              <a:spLocks noChangeShapeType="1"/>
            </p:cNvSpPr>
            <p:nvPr/>
          </p:nvSpPr>
          <p:spPr bwMode="auto">
            <a:xfrm>
              <a:off x="416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73" name="Line 321"/>
            <p:cNvSpPr>
              <a:spLocks noChangeShapeType="1"/>
            </p:cNvSpPr>
            <p:nvPr/>
          </p:nvSpPr>
          <p:spPr bwMode="auto">
            <a:xfrm>
              <a:off x="416" y="3121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74" name="Line 322"/>
            <p:cNvSpPr>
              <a:spLocks noChangeShapeType="1"/>
            </p:cNvSpPr>
            <p:nvPr/>
          </p:nvSpPr>
          <p:spPr bwMode="auto">
            <a:xfrm flipH="1">
              <a:off x="1970" y="3121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75" name="Rectangle 323"/>
            <p:cNvSpPr>
              <a:spLocks noChangeArrowheads="1"/>
            </p:cNvSpPr>
            <p:nvPr/>
          </p:nvSpPr>
          <p:spPr bwMode="auto">
            <a:xfrm>
              <a:off x="68" y="3037"/>
              <a:ext cx="32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-360</a:t>
              </a:r>
              <a:endParaRPr lang="en-US" sz="2000">
                <a:latin typeface="+mn-lt"/>
              </a:endParaRPr>
            </a:p>
          </p:txBody>
        </p:sp>
        <p:sp>
          <p:nvSpPr>
            <p:cNvPr id="203076" name="Line 324"/>
            <p:cNvSpPr>
              <a:spLocks noChangeShapeType="1"/>
            </p:cNvSpPr>
            <p:nvPr/>
          </p:nvSpPr>
          <p:spPr bwMode="auto">
            <a:xfrm>
              <a:off x="416" y="2917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77" name="Line 325"/>
            <p:cNvSpPr>
              <a:spLocks noChangeShapeType="1"/>
            </p:cNvSpPr>
            <p:nvPr/>
          </p:nvSpPr>
          <p:spPr bwMode="auto">
            <a:xfrm flipH="1">
              <a:off x="1970" y="2917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78" name="Rectangle 326"/>
            <p:cNvSpPr>
              <a:spLocks noChangeArrowheads="1"/>
            </p:cNvSpPr>
            <p:nvPr/>
          </p:nvSpPr>
          <p:spPr bwMode="auto">
            <a:xfrm>
              <a:off x="68" y="2833"/>
              <a:ext cx="32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-270</a:t>
              </a:r>
              <a:endParaRPr lang="en-US" sz="2000">
                <a:latin typeface="+mn-lt"/>
              </a:endParaRPr>
            </a:p>
          </p:txBody>
        </p:sp>
        <p:sp>
          <p:nvSpPr>
            <p:cNvPr id="203079" name="Line 327"/>
            <p:cNvSpPr>
              <a:spLocks noChangeShapeType="1"/>
            </p:cNvSpPr>
            <p:nvPr/>
          </p:nvSpPr>
          <p:spPr bwMode="auto">
            <a:xfrm>
              <a:off x="416" y="2713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80" name="Line 328"/>
            <p:cNvSpPr>
              <a:spLocks noChangeShapeType="1"/>
            </p:cNvSpPr>
            <p:nvPr/>
          </p:nvSpPr>
          <p:spPr bwMode="auto">
            <a:xfrm flipH="1">
              <a:off x="1970" y="2713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81" name="Rectangle 329"/>
            <p:cNvSpPr>
              <a:spLocks noChangeArrowheads="1"/>
            </p:cNvSpPr>
            <p:nvPr/>
          </p:nvSpPr>
          <p:spPr bwMode="auto">
            <a:xfrm>
              <a:off x="68" y="2629"/>
              <a:ext cx="30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-180</a:t>
              </a:r>
              <a:endParaRPr lang="en-US" sz="2000">
                <a:latin typeface="+mn-lt"/>
              </a:endParaRPr>
            </a:p>
          </p:txBody>
        </p:sp>
        <p:sp>
          <p:nvSpPr>
            <p:cNvPr id="203082" name="Line 330"/>
            <p:cNvSpPr>
              <a:spLocks noChangeShapeType="1"/>
            </p:cNvSpPr>
            <p:nvPr/>
          </p:nvSpPr>
          <p:spPr bwMode="auto">
            <a:xfrm>
              <a:off x="416" y="2509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83" name="Line 331"/>
            <p:cNvSpPr>
              <a:spLocks noChangeShapeType="1"/>
            </p:cNvSpPr>
            <p:nvPr/>
          </p:nvSpPr>
          <p:spPr bwMode="auto">
            <a:xfrm flipH="1">
              <a:off x="1970" y="2509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84" name="Rectangle 332"/>
            <p:cNvSpPr>
              <a:spLocks noChangeArrowheads="1"/>
            </p:cNvSpPr>
            <p:nvPr/>
          </p:nvSpPr>
          <p:spPr bwMode="auto">
            <a:xfrm>
              <a:off x="134" y="2425"/>
              <a:ext cx="238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 dirty="0">
                  <a:solidFill>
                    <a:srgbClr val="FFFF00"/>
                  </a:solidFill>
                  <a:latin typeface="+mn-lt"/>
                </a:rPr>
                <a:t>-90</a:t>
              </a:r>
              <a:endParaRPr lang="en-US" sz="2000" dirty="0">
                <a:latin typeface="+mn-lt"/>
              </a:endParaRPr>
            </a:p>
          </p:txBody>
        </p:sp>
        <p:sp>
          <p:nvSpPr>
            <p:cNvPr id="203085" name="Line 333"/>
            <p:cNvSpPr>
              <a:spLocks noChangeShapeType="1"/>
            </p:cNvSpPr>
            <p:nvPr/>
          </p:nvSpPr>
          <p:spPr bwMode="auto">
            <a:xfrm>
              <a:off x="416" y="2305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86" name="Line 334"/>
            <p:cNvSpPr>
              <a:spLocks noChangeShapeType="1"/>
            </p:cNvSpPr>
            <p:nvPr/>
          </p:nvSpPr>
          <p:spPr bwMode="auto">
            <a:xfrm flipH="1">
              <a:off x="1970" y="2305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87" name="Rectangle 335"/>
            <p:cNvSpPr>
              <a:spLocks noChangeArrowheads="1"/>
            </p:cNvSpPr>
            <p:nvPr/>
          </p:nvSpPr>
          <p:spPr bwMode="auto">
            <a:xfrm>
              <a:off x="242" y="2221"/>
              <a:ext cx="8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0</a:t>
              </a:r>
              <a:endParaRPr lang="en-US" sz="2000">
                <a:latin typeface="+mn-lt"/>
              </a:endParaRPr>
            </a:p>
          </p:txBody>
        </p:sp>
        <p:sp>
          <p:nvSpPr>
            <p:cNvPr id="203088" name="Line 336"/>
            <p:cNvSpPr>
              <a:spLocks noChangeShapeType="1"/>
            </p:cNvSpPr>
            <p:nvPr/>
          </p:nvSpPr>
          <p:spPr bwMode="auto">
            <a:xfrm>
              <a:off x="416" y="2287"/>
              <a:ext cx="1572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89" name="Line 337"/>
            <p:cNvSpPr>
              <a:spLocks noChangeShapeType="1"/>
            </p:cNvSpPr>
            <p:nvPr/>
          </p:nvSpPr>
          <p:spPr bwMode="auto">
            <a:xfrm>
              <a:off x="416" y="3145"/>
              <a:ext cx="1572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90" name="Line 338"/>
            <p:cNvSpPr>
              <a:spLocks noChangeShapeType="1"/>
            </p:cNvSpPr>
            <p:nvPr/>
          </p:nvSpPr>
          <p:spPr bwMode="auto">
            <a:xfrm flipV="1">
              <a:off x="1988" y="2287"/>
              <a:ext cx="1" cy="85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91" name="Line 339"/>
            <p:cNvSpPr>
              <a:spLocks noChangeShapeType="1"/>
            </p:cNvSpPr>
            <p:nvPr/>
          </p:nvSpPr>
          <p:spPr bwMode="auto">
            <a:xfrm flipV="1">
              <a:off x="416" y="2287"/>
              <a:ext cx="1" cy="85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92" name="Freeform 340"/>
            <p:cNvSpPr>
              <a:spLocks/>
            </p:cNvSpPr>
            <p:nvPr/>
          </p:nvSpPr>
          <p:spPr bwMode="auto">
            <a:xfrm>
              <a:off x="416" y="2509"/>
              <a:ext cx="1572" cy="6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6"/>
                </a:cxn>
                <a:cxn ang="0">
                  <a:pos x="138" y="6"/>
                </a:cxn>
                <a:cxn ang="0">
                  <a:pos x="180" y="6"/>
                </a:cxn>
                <a:cxn ang="0">
                  <a:pos x="216" y="6"/>
                </a:cxn>
                <a:cxn ang="0">
                  <a:pos x="258" y="12"/>
                </a:cxn>
                <a:cxn ang="0">
                  <a:pos x="294" y="12"/>
                </a:cxn>
                <a:cxn ang="0">
                  <a:pos x="318" y="12"/>
                </a:cxn>
                <a:cxn ang="0">
                  <a:pos x="336" y="18"/>
                </a:cxn>
                <a:cxn ang="0">
                  <a:pos x="378" y="24"/>
                </a:cxn>
                <a:cxn ang="0">
                  <a:pos x="414" y="30"/>
                </a:cxn>
                <a:cxn ang="0">
                  <a:pos x="456" y="36"/>
                </a:cxn>
                <a:cxn ang="0">
                  <a:pos x="498" y="48"/>
                </a:cxn>
                <a:cxn ang="0">
                  <a:pos x="534" y="66"/>
                </a:cxn>
                <a:cxn ang="0">
                  <a:pos x="576" y="78"/>
                </a:cxn>
                <a:cxn ang="0">
                  <a:pos x="618" y="102"/>
                </a:cxn>
                <a:cxn ang="0">
                  <a:pos x="630" y="108"/>
                </a:cxn>
                <a:cxn ang="0">
                  <a:pos x="654" y="120"/>
                </a:cxn>
                <a:cxn ang="0">
                  <a:pos x="696" y="138"/>
                </a:cxn>
                <a:cxn ang="0">
                  <a:pos x="738" y="156"/>
                </a:cxn>
                <a:cxn ang="0">
                  <a:pos x="774" y="174"/>
                </a:cxn>
                <a:cxn ang="0">
                  <a:pos x="816" y="186"/>
                </a:cxn>
                <a:cxn ang="0">
                  <a:pos x="858" y="198"/>
                </a:cxn>
                <a:cxn ang="0">
                  <a:pos x="894" y="210"/>
                </a:cxn>
                <a:cxn ang="0">
                  <a:pos x="936" y="228"/>
                </a:cxn>
                <a:cxn ang="0">
                  <a:pos x="942" y="228"/>
                </a:cxn>
                <a:cxn ang="0">
                  <a:pos x="978" y="240"/>
                </a:cxn>
                <a:cxn ang="0">
                  <a:pos x="1014" y="258"/>
                </a:cxn>
                <a:cxn ang="0">
                  <a:pos x="1056" y="288"/>
                </a:cxn>
                <a:cxn ang="0">
                  <a:pos x="1098" y="324"/>
                </a:cxn>
                <a:cxn ang="0">
                  <a:pos x="1134" y="366"/>
                </a:cxn>
                <a:cxn ang="0">
                  <a:pos x="1176" y="420"/>
                </a:cxn>
                <a:cxn ang="0">
                  <a:pos x="1212" y="474"/>
                </a:cxn>
                <a:cxn ang="0">
                  <a:pos x="1254" y="510"/>
                </a:cxn>
                <a:cxn ang="0">
                  <a:pos x="1296" y="540"/>
                </a:cxn>
                <a:cxn ang="0">
                  <a:pos x="1332" y="558"/>
                </a:cxn>
                <a:cxn ang="0">
                  <a:pos x="1374" y="570"/>
                </a:cxn>
                <a:cxn ang="0">
                  <a:pos x="1416" y="582"/>
                </a:cxn>
                <a:cxn ang="0">
                  <a:pos x="1452" y="588"/>
                </a:cxn>
                <a:cxn ang="0">
                  <a:pos x="1494" y="594"/>
                </a:cxn>
                <a:cxn ang="0">
                  <a:pos x="1536" y="600"/>
                </a:cxn>
                <a:cxn ang="0">
                  <a:pos x="1572" y="600"/>
                </a:cxn>
              </a:cxnLst>
              <a:rect l="0" t="0" r="r" b="b"/>
              <a:pathLst>
                <a:path w="1572" h="600">
                  <a:moveTo>
                    <a:pt x="0" y="0"/>
                  </a:moveTo>
                  <a:lnTo>
                    <a:pt x="96" y="6"/>
                  </a:lnTo>
                  <a:lnTo>
                    <a:pt x="138" y="6"/>
                  </a:lnTo>
                  <a:lnTo>
                    <a:pt x="180" y="6"/>
                  </a:lnTo>
                  <a:lnTo>
                    <a:pt x="216" y="6"/>
                  </a:lnTo>
                  <a:lnTo>
                    <a:pt x="258" y="12"/>
                  </a:lnTo>
                  <a:lnTo>
                    <a:pt x="294" y="12"/>
                  </a:lnTo>
                  <a:lnTo>
                    <a:pt x="318" y="12"/>
                  </a:lnTo>
                  <a:lnTo>
                    <a:pt x="336" y="18"/>
                  </a:lnTo>
                  <a:lnTo>
                    <a:pt x="378" y="24"/>
                  </a:lnTo>
                  <a:lnTo>
                    <a:pt x="414" y="30"/>
                  </a:lnTo>
                  <a:lnTo>
                    <a:pt x="456" y="36"/>
                  </a:lnTo>
                  <a:lnTo>
                    <a:pt x="498" y="48"/>
                  </a:lnTo>
                  <a:lnTo>
                    <a:pt x="534" y="66"/>
                  </a:lnTo>
                  <a:lnTo>
                    <a:pt x="576" y="78"/>
                  </a:lnTo>
                  <a:lnTo>
                    <a:pt x="618" y="102"/>
                  </a:lnTo>
                  <a:lnTo>
                    <a:pt x="630" y="108"/>
                  </a:lnTo>
                  <a:lnTo>
                    <a:pt x="654" y="120"/>
                  </a:lnTo>
                  <a:lnTo>
                    <a:pt x="696" y="138"/>
                  </a:lnTo>
                  <a:lnTo>
                    <a:pt x="738" y="156"/>
                  </a:lnTo>
                  <a:lnTo>
                    <a:pt x="774" y="174"/>
                  </a:lnTo>
                  <a:lnTo>
                    <a:pt x="816" y="186"/>
                  </a:lnTo>
                  <a:lnTo>
                    <a:pt x="858" y="198"/>
                  </a:lnTo>
                  <a:lnTo>
                    <a:pt x="894" y="210"/>
                  </a:lnTo>
                  <a:lnTo>
                    <a:pt x="936" y="228"/>
                  </a:lnTo>
                  <a:lnTo>
                    <a:pt x="942" y="228"/>
                  </a:lnTo>
                  <a:lnTo>
                    <a:pt x="978" y="240"/>
                  </a:lnTo>
                  <a:lnTo>
                    <a:pt x="1014" y="258"/>
                  </a:lnTo>
                  <a:lnTo>
                    <a:pt x="1056" y="288"/>
                  </a:lnTo>
                  <a:lnTo>
                    <a:pt x="1098" y="324"/>
                  </a:lnTo>
                  <a:lnTo>
                    <a:pt x="1134" y="366"/>
                  </a:lnTo>
                  <a:lnTo>
                    <a:pt x="1176" y="420"/>
                  </a:lnTo>
                  <a:lnTo>
                    <a:pt x="1212" y="474"/>
                  </a:lnTo>
                  <a:lnTo>
                    <a:pt x="1254" y="510"/>
                  </a:lnTo>
                  <a:lnTo>
                    <a:pt x="1296" y="540"/>
                  </a:lnTo>
                  <a:lnTo>
                    <a:pt x="1332" y="558"/>
                  </a:lnTo>
                  <a:lnTo>
                    <a:pt x="1374" y="570"/>
                  </a:lnTo>
                  <a:lnTo>
                    <a:pt x="1416" y="582"/>
                  </a:lnTo>
                  <a:lnTo>
                    <a:pt x="1452" y="588"/>
                  </a:lnTo>
                  <a:lnTo>
                    <a:pt x="1494" y="594"/>
                  </a:lnTo>
                  <a:lnTo>
                    <a:pt x="1536" y="600"/>
                  </a:lnTo>
                  <a:lnTo>
                    <a:pt x="1572" y="600"/>
                  </a:lnTo>
                </a:path>
              </a:pathLst>
            </a:custGeom>
            <a:noFill/>
            <a:ln w="28575" cap="flat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093" name="Freeform 341"/>
            <p:cNvSpPr>
              <a:spLocks/>
            </p:cNvSpPr>
            <p:nvPr/>
          </p:nvSpPr>
          <p:spPr bwMode="auto">
            <a:xfrm>
              <a:off x="416" y="2509"/>
              <a:ext cx="157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0"/>
                </a:cxn>
                <a:cxn ang="0">
                  <a:pos x="138" y="0"/>
                </a:cxn>
                <a:cxn ang="0">
                  <a:pos x="180" y="0"/>
                </a:cxn>
                <a:cxn ang="0">
                  <a:pos x="216" y="0"/>
                </a:cxn>
                <a:cxn ang="0">
                  <a:pos x="258" y="0"/>
                </a:cxn>
                <a:cxn ang="0">
                  <a:pos x="294" y="0"/>
                </a:cxn>
                <a:cxn ang="0">
                  <a:pos x="318" y="0"/>
                </a:cxn>
                <a:cxn ang="0">
                  <a:pos x="336" y="0"/>
                </a:cxn>
                <a:cxn ang="0">
                  <a:pos x="378" y="0"/>
                </a:cxn>
                <a:cxn ang="0">
                  <a:pos x="414" y="0"/>
                </a:cxn>
                <a:cxn ang="0">
                  <a:pos x="456" y="0"/>
                </a:cxn>
                <a:cxn ang="0">
                  <a:pos x="498" y="0"/>
                </a:cxn>
                <a:cxn ang="0">
                  <a:pos x="534" y="0"/>
                </a:cxn>
                <a:cxn ang="0">
                  <a:pos x="576" y="0"/>
                </a:cxn>
                <a:cxn ang="0">
                  <a:pos x="618" y="0"/>
                </a:cxn>
                <a:cxn ang="0">
                  <a:pos x="630" y="0"/>
                </a:cxn>
                <a:cxn ang="0">
                  <a:pos x="654" y="0"/>
                </a:cxn>
                <a:cxn ang="0">
                  <a:pos x="696" y="0"/>
                </a:cxn>
                <a:cxn ang="0">
                  <a:pos x="738" y="0"/>
                </a:cxn>
                <a:cxn ang="0">
                  <a:pos x="774" y="0"/>
                </a:cxn>
                <a:cxn ang="0">
                  <a:pos x="816" y="0"/>
                </a:cxn>
                <a:cxn ang="0">
                  <a:pos x="858" y="0"/>
                </a:cxn>
                <a:cxn ang="0">
                  <a:pos x="894" y="0"/>
                </a:cxn>
                <a:cxn ang="0">
                  <a:pos x="936" y="0"/>
                </a:cxn>
                <a:cxn ang="0">
                  <a:pos x="942" y="0"/>
                </a:cxn>
                <a:cxn ang="0">
                  <a:pos x="978" y="0"/>
                </a:cxn>
                <a:cxn ang="0">
                  <a:pos x="1014" y="0"/>
                </a:cxn>
                <a:cxn ang="0">
                  <a:pos x="1056" y="0"/>
                </a:cxn>
                <a:cxn ang="0">
                  <a:pos x="1098" y="0"/>
                </a:cxn>
                <a:cxn ang="0">
                  <a:pos x="1134" y="0"/>
                </a:cxn>
                <a:cxn ang="0">
                  <a:pos x="1176" y="0"/>
                </a:cxn>
                <a:cxn ang="0">
                  <a:pos x="1212" y="0"/>
                </a:cxn>
                <a:cxn ang="0">
                  <a:pos x="1254" y="0"/>
                </a:cxn>
                <a:cxn ang="0">
                  <a:pos x="1296" y="0"/>
                </a:cxn>
                <a:cxn ang="0">
                  <a:pos x="1332" y="0"/>
                </a:cxn>
                <a:cxn ang="0">
                  <a:pos x="1374" y="0"/>
                </a:cxn>
                <a:cxn ang="0">
                  <a:pos x="1416" y="0"/>
                </a:cxn>
                <a:cxn ang="0">
                  <a:pos x="1452" y="0"/>
                </a:cxn>
                <a:cxn ang="0">
                  <a:pos x="1494" y="0"/>
                </a:cxn>
                <a:cxn ang="0">
                  <a:pos x="1536" y="0"/>
                </a:cxn>
                <a:cxn ang="0">
                  <a:pos x="1572" y="0"/>
                </a:cxn>
              </a:cxnLst>
              <a:rect l="0" t="0" r="r" b="b"/>
              <a:pathLst>
                <a:path w="1572">
                  <a:moveTo>
                    <a:pt x="0" y="0"/>
                  </a:moveTo>
                  <a:lnTo>
                    <a:pt x="96" y="0"/>
                  </a:lnTo>
                  <a:lnTo>
                    <a:pt x="138" y="0"/>
                  </a:lnTo>
                  <a:lnTo>
                    <a:pt x="180" y="0"/>
                  </a:lnTo>
                  <a:lnTo>
                    <a:pt x="216" y="0"/>
                  </a:lnTo>
                  <a:lnTo>
                    <a:pt x="258" y="0"/>
                  </a:lnTo>
                  <a:lnTo>
                    <a:pt x="294" y="0"/>
                  </a:lnTo>
                  <a:lnTo>
                    <a:pt x="318" y="0"/>
                  </a:lnTo>
                  <a:lnTo>
                    <a:pt x="336" y="0"/>
                  </a:lnTo>
                  <a:lnTo>
                    <a:pt x="378" y="0"/>
                  </a:lnTo>
                  <a:lnTo>
                    <a:pt x="414" y="0"/>
                  </a:lnTo>
                  <a:lnTo>
                    <a:pt x="456" y="0"/>
                  </a:lnTo>
                  <a:lnTo>
                    <a:pt x="498" y="0"/>
                  </a:lnTo>
                  <a:lnTo>
                    <a:pt x="534" y="0"/>
                  </a:lnTo>
                  <a:lnTo>
                    <a:pt x="576" y="0"/>
                  </a:lnTo>
                  <a:lnTo>
                    <a:pt x="618" y="0"/>
                  </a:lnTo>
                  <a:lnTo>
                    <a:pt x="630" y="0"/>
                  </a:lnTo>
                  <a:lnTo>
                    <a:pt x="654" y="0"/>
                  </a:lnTo>
                  <a:lnTo>
                    <a:pt x="696" y="0"/>
                  </a:lnTo>
                  <a:lnTo>
                    <a:pt x="738" y="0"/>
                  </a:lnTo>
                  <a:lnTo>
                    <a:pt x="774" y="0"/>
                  </a:lnTo>
                  <a:lnTo>
                    <a:pt x="816" y="0"/>
                  </a:lnTo>
                  <a:lnTo>
                    <a:pt x="858" y="0"/>
                  </a:lnTo>
                  <a:lnTo>
                    <a:pt x="894" y="0"/>
                  </a:lnTo>
                  <a:lnTo>
                    <a:pt x="936" y="0"/>
                  </a:lnTo>
                  <a:lnTo>
                    <a:pt x="942" y="0"/>
                  </a:lnTo>
                  <a:lnTo>
                    <a:pt x="978" y="0"/>
                  </a:lnTo>
                  <a:lnTo>
                    <a:pt x="1014" y="0"/>
                  </a:lnTo>
                  <a:lnTo>
                    <a:pt x="1056" y="0"/>
                  </a:lnTo>
                  <a:lnTo>
                    <a:pt x="1098" y="0"/>
                  </a:lnTo>
                  <a:lnTo>
                    <a:pt x="1134" y="0"/>
                  </a:lnTo>
                  <a:lnTo>
                    <a:pt x="1176" y="0"/>
                  </a:lnTo>
                  <a:lnTo>
                    <a:pt x="1212" y="0"/>
                  </a:lnTo>
                  <a:lnTo>
                    <a:pt x="1254" y="0"/>
                  </a:lnTo>
                  <a:lnTo>
                    <a:pt x="1296" y="0"/>
                  </a:lnTo>
                  <a:lnTo>
                    <a:pt x="1332" y="0"/>
                  </a:lnTo>
                  <a:lnTo>
                    <a:pt x="1374" y="0"/>
                  </a:lnTo>
                  <a:lnTo>
                    <a:pt x="1416" y="0"/>
                  </a:lnTo>
                  <a:lnTo>
                    <a:pt x="1452" y="0"/>
                  </a:lnTo>
                  <a:lnTo>
                    <a:pt x="1494" y="0"/>
                  </a:lnTo>
                  <a:lnTo>
                    <a:pt x="1536" y="0"/>
                  </a:lnTo>
                  <a:lnTo>
                    <a:pt x="1572" y="0"/>
                  </a:lnTo>
                </a:path>
              </a:pathLst>
            </a:custGeom>
            <a:noFill/>
            <a:ln w="19050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</p:grpSp>
      <p:grpSp>
        <p:nvGrpSpPr>
          <p:cNvPr id="18442" name="Group 345"/>
          <p:cNvGrpSpPr>
            <a:grpSpLocks noChangeAspect="1"/>
          </p:cNvGrpSpPr>
          <p:nvPr/>
        </p:nvGrpSpPr>
        <p:grpSpPr bwMode="auto">
          <a:xfrm>
            <a:off x="3332163" y="1430338"/>
            <a:ext cx="3327400" cy="4000500"/>
            <a:chOff x="2099" y="901"/>
            <a:chExt cx="2096" cy="2520"/>
          </a:xfrm>
        </p:grpSpPr>
        <p:sp>
          <p:nvSpPr>
            <p:cNvPr id="203096" name="AutoShape 344"/>
            <p:cNvSpPr>
              <a:spLocks noChangeAspect="1" noChangeArrowheads="1" noTextEdit="1"/>
            </p:cNvSpPr>
            <p:nvPr/>
          </p:nvSpPr>
          <p:spPr bwMode="auto">
            <a:xfrm>
              <a:off x="2173" y="901"/>
              <a:ext cx="2022" cy="2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grpSp>
          <p:nvGrpSpPr>
            <p:cNvPr id="18445" name="Group 546"/>
            <p:cNvGrpSpPr>
              <a:grpSpLocks/>
            </p:cNvGrpSpPr>
            <p:nvPr/>
          </p:nvGrpSpPr>
          <p:grpSpPr bwMode="auto">
            <a:xfrm>
              <a:off x="2203" y="949"/>
              <a:ext cx="1902" cy="1254"/>
              <a:chOff x="2203" y="949"/>
              <a:chExt cx="1902" cy="1254"/>
            </a:xfrm>
          </p:grpSpPr>
          <p:sp>
            <p:nvSpPr>
              <p:cNvPr id="203098" name="Line 346"/>
              <p:cNvSpPr>
                <a:spLocks noChangeShapeType="1"/>
              </p:cNvSpPr>
              <p:nvPr/>
            </p:nvSpPr>
            <p:spPr bwMode="auto">
              <a:xfrm>
                <a:off x="2431" y="1093"/>
                <a:ext cx="1572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099" name="Line 347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572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00" name="Line 348"/>
              <p:cNvSpPr>
                <a:spLocks noChangeShapeType="1"/>
              </p:cNvSpPr>
              <p:nvPr/>
            </p:nvSpPr>
            <p:spPr bwMode="auto">
              <a:xfrm flipV="1">
                <a:off x="4003" y="1093"/>
                <a:ext cx="1" cy="85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01" name="Line 349"/>
              <p:cNvSpPr>
                <a:spLocks noChangeShapeType="1"/>
              </p:cNvSpPr>
              <p:nvPr/>
            </p:nvSpPr>
            <p:spPr bwMode="auto">
              <a:xfrm flipV="1">
                <a:off x="2431" y="1093"/>
                <a:ext cx="1" cy="85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02" name="Line 350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572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03" name="Line 351"/>
              <p:cNvSpPr>
                <a:spLocks noChangeShapeType="1"/>
              </p:cNvSpPr>
              <p:nvPr/>
            </p:nvSpPr>
            <p:spPr bwMode="auto">
              <a:xfrm flipV="1">
                <a:off x="2431" y="1093"/>
                <a:ext cx="1" cy="85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04" name="Line 352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05" name="Line 353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06" name="Line 354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07" name="Line 355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08" name="Line 356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09" name="Line 357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10" name="Line 358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11" name="Line 359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12" name="Line 360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13" name="Line 361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14" name="Line 362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15" name="Line 363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16" name="Line 364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17" name="Line 365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18" name="Line 366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19" name="Line 367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20" name="Line 368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21" name="Line 369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22" name="Line 370"/>
              <p:cNvSpPr>
                <a:spLocks noChangeShapeType="1"/>
              </p:cNvSpPr>
              <p:nvPr/>
            </p:nvSpPr>
            <p:spPr bwMode="auto">
              <a:xfrm flipV="1">
                <a:off x="2431" y="193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23" name="Line 371"/>
              <p:cNvSpPr>
                <a:spLocks noChangeShapeType="1"/>
              </p:cNvSpPr>
              <p:nvPr/>
            </p:nvSpPr>
            <p:spPr bwMode="auto">
              <a:xfrm>
                <a:off x="2431" y="1093"/>
                <a:ext cx="1" cy="12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24" name="Rectangle 372"/>
              <p:cNvSpPr>
                <a:spLocks noChangeArrowheads="1"/>
              </p:cNvSpPr>
              <p:nvPr/>
            </p:nvSpPr>
            <p:spPr bwMode="auto">
              <a:xfrm>
                <a:off x="2329" y="2029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203125" name="Rectangle 373"/>
              <p:cNvSpPr>
                <a:spLocks noChangeArrowheads="1"/>
              </p:cNvSpPr>
              <p:nvPr/>
            </p:nvSpPr>
            <p:spPr bwMode="auto">
              <a:xfrm>
                <a:off x="2461" y="1969"/>
                <a:ext cx="10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-3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203126" name="Line 374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27" name="Line 375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28" name="Line 376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29" name="Line 377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30" name="Line 378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31" name="Line 379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32" name="Line 380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33" name="Line 381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34" name="Line 382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35" name="Line 383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36" name="Line 384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37" name="Line 385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38" name="Line 386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39" name="Line 387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40" name="Line 388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41" name="Line 389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42" name="Line 390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43" name="Line 391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44" name="Line 392"/>
              <p:cNvSpPr>
                <a:spLocks noChangeShapeType="1"/>
              </p:cNvSpPr>
              <p:nvPr/>
            </p:nvSpPr>
            <p:spPr bwMode="auto">
              <a:xfrm flipV="1">
                <a:off x="3061" y="193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45" name="Line 393"/>
              <p:cNvSpPr>
                <a:spLocks noChangeShapeType="1"/>
              </p:cNvSpPr>
              <p:nvPr/>
            </p:nvSpPr>
            <p:spPr bwMode="auto">
              <a:xfrm>
                <a:off x="3061" y="1093"/>
                <a:ext cx="1" cy="12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46" name="Rectangle 394"/>
              <p:cNvSpPr>
                <a:spLocks noChangeArrowheads="1"/>
              </p:cNvSpPr>
              <p:nvPr/>
            </p:nvSpPr>
            <p:spPr bwMode="auto">
              <a:xfrm>
                <a:off x="2959" y="2029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203147" name="Rectangle 395"/>
              <p:cNvSpPr>
                <a:spLocks noChangeArrowheads="1"/>
              </p:cNvSpPr>
              <p:nvPr/>
            </p:nvSpPr>
            <p:spPr bwMode="auto">
              <a:xfrm>
                <a:off x="3091" y="1969"/>
                <a:ext cx="84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-1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203148" name="Line 396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49" name="Line 397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50" name="Line 398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51" name="Line 399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52" name="Line 400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53" name="Line 401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54" name="Line 402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55" name="Line 403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56" name="Line 404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57" name="Line 405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58" name="Line 406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59" name="Line 407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60" name="Line 408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61" name="Line 409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62" name="Line 410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63" name="Line 411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64" name="Line 412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65" name="Line 413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66" name="Line 414"/>
              <p:cNvSpPr>
                <a:spLocks noChangeShapeType="1"/>
              </p:cNvSpPr>
              <p:nvPr/>
            </p:nvSpPr>
            <p:spPr bwMode="auto">
              <a:xfrm flipV="1">
                <a:off x="3373" y="193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67" name="Line 415"/>
              <p:cNvSpPr>
                <a:spLocks noChangeShapeType="1"/>
              </p:cNvSpPr>
              <p:nvPr/>
            </p:nvSpPr>
            <p:spPr bwMode="auto">
              <a:xfrm>
                <a:off x="3373" y="1093"/>
                <a:ext cx="1" cy="12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68" name="Rectangle 416"/>
              <p:cNvSpPr>
                <a:spLocks noChangeArrowheads="1"/>
              </p:cNvSpPr>
              <p:nvPr/>
            </p:nvSpPr>
            <p:spPr bwMode="auto">
              <a:xfrm>
                <a:off x="3283" y="2029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203169" name="Rectangle 417"/>
              <p:cNvSpPr>
                <a:spLocks noChangeArrowheads="1"/>
              </p:cNvSpPr>
              <p:nvPr/>
            </p:nvSpPr>
            <p:spPr bwMode="auto">
              <a:xfrm>
                <a:off x="3415" y="1969"/>
                <a:ext cx="6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203170" name="Line 418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71" name="Line 419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72" name="Line 420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73" name="Line 421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74" name="Line 422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75" name="Line 423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76" name="Line 424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77" name="Line 425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78" name="Line 426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79" name="Line 427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80" name="Line 428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81" name="Line 429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82" name="Line 430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83" name="Line 431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84" name="Line 432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85" name="Line 433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86" name="Line 434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87" name="Line 435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88" name="Line 436"/>
              <p:cNvSpPr>
                <a:spLocks noChangeShapeType="1"/>
              </p:cNvSpPr>
              <p:nvPr/>
            </p:nvSpPr>
            <p:spPr bwMode="auto">
              <a:xfrm flipV="1">
                <a:off x="4003" y="193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89" name="Line 437"/>
              <p:cNvSpPr>
                <a:spLocks noChangeShapeType="1"/>
              </p:cNvSpPr>
              <p:nvPr/>
            </p:nvSpPr>
            <p:spPr bwMode="auto">
              <a:xfrm>
                <a:off x="4003" y="1093"/>
                <a:ext cx="1" cy="12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90" name="Rectangle 438"/>
              <p:cNvSpPr>
                <a:spLocks noChangeArrowheads="1"/>
              </p:cNvSpPr>
              <p:nvPr/>
            </p:nvSpPr>
            <p:spPr bwMode="auto">
              <a:xfrm>
                <a:off x="3913" y="2029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203191" name="Rectangle 439"/>
              <p:cNvSpPr>
                <a:spLocks noChangeArrowheads="1"/>
              </p:cNvSpPr>
              <p:nvPr/>
            </p:nvSpPr>
            <p:spPr bwMode="auto">
              <a:xfrm>
                <a:off x="4045" y="1969"/>
                <a:ext cx="6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2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203192" name="Line 440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93" name="Line 441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94" name="Line 442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95" name="Line 443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96" name="Line 444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97" name="Line 445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98" name="Line 446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199" name="Line 447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00" name="Line 448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01" name="Line 449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02" name="Line 450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03" name="Line 451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04" name="Line 452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05" name="Line 453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06" name="Line 454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07" name="Line 455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08" name="Line 456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09" name="Line 457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10" name="Line 458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11" name="Line 459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12" name="Line 460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13" name="Line 461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14" name="Line 462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15" name="Line 463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16" name="Line 464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17" name="Line 465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18" name="Line 466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19" name="Line 467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20" name="Line 468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21" name="Line 469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22" name="Line 470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23" name="Line 471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24" name="Line 472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25" name="Line 473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26" name="Line 474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27" name="Line 475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28" name="Line 476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8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29" name="Line 477"/>
              <p:cNvSpPr>
                <a:spLocks noChangeShapeType="1"/>
              </p:cNvSpPr>
              <p:nvPr/>
            </p:nvSpPr>
            <p:spPr bwMode="auto">
              <a:xfrm flipH="1">
                <a:off x="3985" y="1951"/>
                <a:ext cx="18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30" name="Rectangle 478"/>
              <p:cNvSpPr>
                <a:spLocks noChangeArrowheads="1"/>
              </p:cNvSpPr>
              <p:nvPr/>
            </p:nvSpPr>
            <p:spPr bwMode="auto">
              <a:xfrm>
                <a:off x="2203" y="1867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203231" name="Rectangle 479"/>
              <p:cNvSpPr>
                <a:spLocks noChangeArrowheads="1"/>
              </p:cNvSpPr>
              <p:nvPr/>
            </p:nvSpPr>
            <p:spPr bwMode="auto">
              <a:xfrm>
                <a:off x="2335" y="1807"/>
                <a:ext cx="10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-8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203232" name="Line 480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33" name="Line 481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34" name="Line 482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35" name="Line 483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36" name="Line 484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37" name="Line 485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38" name="Line 486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39" name="Line 487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40" name="Line 488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41" name="Line 489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42" name="Line 490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43" name="Line 491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44" name="Line 492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45" name="Line 493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46" name="Line 494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47" name="Line 495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48" name="Line 496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49" name="Line 497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50" name="Line 498"/>
              <p:cNvSpPr>
                <a:spLocks noChangeShapeType="1"/>
              </p:cNvSpPr>
              <p:nvPr/>
            </p:nvSpPr>
            <p:spPr bwMode="auto">
              <a:xfrm>
                <a:off x="2431" y="1375"/>
                <a:ext cx="18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51" name="Line 499"/>
              <p:cNvSpPr>
                <a:spLocks noChangeShapeType="1"/>
              </p:cNvSpPr>
              <p:nvPr/>
            </p:nvSpPr>
            <p:spPr bwMode="auto">
              <a:xfrm flipH="1">
                <a:off x="3985" y="1375"/>
                <a:ext cx="18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52" name="Rectangle 500"/>
              <p:cNvSpPr>
                <a:spLocks noChangeArrowheads="1"/>
              </p:cNvSpPr>
              <p:nvPr/>
            </p:nvSpPr>
            <p:spPr bwMode="auto">
              <a:xfrm>
                <a:off x="2203" y="1291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203253" name="Rectangle 501"/>
              <p:cNvSpPr>
                <a:spLocks noChangeArrowheads="1"/>
              </p:cNvSpPr>
              <p:nvPr/>
            </p:nvSpPr>
            <p:spPr bwMode="auto">
              <a:xfrm>
                <a:off x="2335" y="1231"/>
                <a:ext cx="6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0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203254" name="Line 502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55" name="Line 503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56" name="Line 504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57" name="Line 505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58" name="Line 506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59" name="Line 507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60" name="Line 508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61" name="Line 509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62" name="Line 510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63" name="Line 511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64" name="Line 512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65" name="Line 513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66" name="Line 514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67" name="Line 515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68" name="Line 516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69" name="Line 517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70" name="Line 518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71" name="Line 519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72" name="Line 520"/>
              <p:cNvSpPr>
                <a:spLocks noChangeShapeType="1"/>
              </p:cNvSpPr>
              <p:nvPr/>
            </p:nvSpPr>
            <p:spPr bwMode="auto">
              <a:xfrm>
                <a:off x="2431" y="1093"/>
                <a:ext cx="18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73" name="Line 521"/>
              <p:cNvSpPr>
                <a:spLocks noChangeShapeType="1"/>
              </p:cNvSpPr>
              <p:nvPr/>
            </p:nvSpPr>
            <p:spPr bwMode="auto">
              <a:xfrm flipH="1">
                <a:off x="3985" y="1093"/>
                <a:ext cx="18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74" name="Rectangle 522"/>
              <p:cNvSpPr>
                <a:spLocks noChangeArrowheads="1"/>
              </p:cNvSpPr>
              <p:nvPr/>
            </p:nvSpPr>
            <p:spPr bwMode="auto">
              <a:xfrm>
                <a:off x="2203" y="1009"/>
                <a:ext cx="15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800" dirty="0">
                    <a:solidFill>
                      <a:srgbClr val="FFFF00"/>
                    </a:solidFill>
                    <a:latin typeface="+mn-lt"/>
                  </a:rPr>
                  <a:t>10</a:t>
                </a:r>
                <a:endParaRPr lang="en-US" sz="2000" dirty="0">
                  <a:latin typeface="+mn-lt"/>
                </a:endParaRPr>
              </a:p>
            </p:txBody>
          </p:sp>
          <p:sp>
            <p:nvSpPr>
              <p:cNvPr id="203275" name="Rectangle 523"/>
              <p:cNvSpPr>
                <a:spLocks noChangeArrowheads="1"/>
              </p:cNvSpPr>
              <p:nvPr/>
            </p:nvSpPr>
            <p:spPr bwMode="auto">
              <a:xfrm>
                <a:off x="2335" y="949"/>
                <a:ext cx="60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sz="1200">
                    <a:solidFill>
                      <a:srgbClr val="FFFF00"/>
                    </a:solidFill>
                    <a:latin typeface="+mn-lt"/>
                  </a:rPr>
                  <a:t>4</a:t>
                </a:r>
                <a:endParaRPr lang="en-US" sz="2000">
                  <a:latin typeface="+mn-lt"/>
                </a:endParaRPr>
              </a:p>
            </p:txBody>
          </p:sp>
          <p:sp>
            <p:nvSpPr>
              <p:cNvPr id="203276" name="Line 524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77" name="Line 525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78" name="Line 526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79" name="Line 527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80" name="Line 528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81" name="Line 529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82" name="Line 530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83" name="Line 531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84" name="Line 532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85" name="Line 533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86" name="Line 534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87" name="Line 535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88" name="Line 536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89" name="Line 537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90" name="Line 538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91" name="Line 539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92" name="Line 540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93" name="Line 541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94" name="Line 542"/>
              <p:cNvSpPr>
                <a:spLocks noChangeShapeType="1"/>
              </p:cNvSpPr>
              <p:nvPr/>
            </p:nvSpPr>
            <p:spPr bwMode="auto">
              <a:xfrm>
                <a:off x="2431" y="1093"/>
                <a:ext cx="1572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95" name="Line 543"/>
              <p:cNvSpPr>
                <a:spLocks noChangeShapeType="1"/>
              </p:cNvSpPr>
              <p:nvPr/>
            </p:nvSpPr>
            <p:spPr bwMode="auto">
              <a:xfrm>
                <a:off x="2431" y="1951"/>
                <a:ext cx="1572" cy="1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96" name="Line 544"/>
              <p:cNvSpPr>
                <a:spLocks noChangeShapeType="1"/>
              </p:cNvSpPr>
              <p:nvPr/>
            </p:nvSpPr>
            <p:spPr bwMode="auto">
              <a:xfrm flipV="1">
                <a:off x="4003" y="1093"/>
                <a:ext cx="1" cy="85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  <p:sp>
            <p:nvSpPr>
              <p:cNvPr id="203297" name="Line 545"/>
              <p:cNvSpPr>
                <a:spLocks noChangeShapeType="1"/>
              </p:cNvSpPr>
              <p:nvPr/>
            </p:nvSpPr>
            <p:spPr bwMode="auto">
              <a:xfrm flipV="1">
                <a:off x="2431" y="1093"/>
                <a:ext cx="1" cy="858"/>
              </a:xfrm>
              <a:prstGeom prst="line">
                <a:avLst/>
              </a:prstGeom>
              <a:noFill/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GB" sz="2800">
                  <a:latin typeface="+mn-lt"/>
                </a:endParaRPr>
              </a:p>
            </p:txBody>
          </p:sp>
        </p:grpSp>
        <p:sp>
          <p:nvSpPr>
            <p:cNvPr id="203299" name="Freeform 547"/>
            <p:cNvSpPr>
              <a:spLocks/>
            </p:cNvSpPr>
            <p:nvPr/>
          </p:nvSpPr>
          <p:spPr bwMode="auto">
            <a:xfrm>
              <a:off x="2431" y="1327"/>
              <a:ext cx="1572" cy="40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0"/>
                </a:cxn>
                <a:cxn ang="0">
                  <a:pos x="138" y="0"/>
                </a:cxn>
                <a:cxn ang="0">
                  <a:pos x="180" y="0"/>
                </a:cxn>
                <a:cxn ang="0">
                  <a:pos x="216" y="0"/>
                </a:cxn>
                <a:cxn ang="0">
                  <a:pos x="258" y="0"/>
                </a:cxn>
                <a:cxn ang="0">
                  <a:pos x="294" y="0"/>
                </a:cxn>
                <a:cxn ang="0">
                  <a:pos x="318" y="0"/>
                </a:cxn>
                <a:cxn ang="0">
                  <a:pos x="336" y="0"/>
                </a:cxn>
                <a:cxn ang="0">
                  <a:pos x="378" y="0"/>
                </a:cxn>
                <a:cxn ang="0">
                  <a:pos x="414" y="0"/>
                </a:cxn>
                <a:cxn ang="0">
                  <a:pos x="456" y="0"/>
                </a:cxn>
                <a:cxn ang="0">
                  <a:pos x="498" y="0"/>
                </a:cxn>
                <a:cxn ang="0">
                  <a:pos x="534" y="0"/>
                </a:cxn>
                <a:cxn ang="0">
                  <a:pos x="576" y="6"/>
                </a:cxn>
                <a:cxn ang="0">
                  <a:pos x="618" y="6"/>
                </a:cxn>
                <a:cxn ang="0">
                  <a:pos x="630" y="12"/>
                </a:cxn>
                <a:cxn ang="0">
                  <a:pos x="654" y="12"/>
                </a:cxn>
                <a:cxn ang="0">
                  <a:pos x="696" y="18"/>
                </a:cxn>
                <a:cxn ang="0">
                  <a:pos x="738" y="24"/>
                </a:cxn>
                <a:cxn ang="0">
                  <a:pos x="774" y="36"/>
                </a:cxn>
                <a:cxn ang="0">
                  <a:pos x="816" y="42"/>
                </a:cxn>
                <a:cxn ang="0">
                  <a:pos x="858" y="54"/>
                </a:cxn>
                <a:cxn ang="0">
                  <a:pos x="894" y="60"/>
                </a:cxn>
                <a:cxn ang="0">
                  <a:pos x="936" y="72"/>
                </a:cxn>
                <a:cxn ang="0">
                  <a:pos x="942" y="72"/>
                </a:cxn>
                <a:cxn ang="0">
                  <a:pos x="978" y="78"/>
                </a:cxn>
                <a:cxn ang="0">
                  <a:pos x="1014" y="90"/>
                </a:cxn>
                <a:cxn ang="0">
                  <a:pos x="1056" y="96"/>
                </a:cxn>
                <a:cxn ang="0">
                  <a:pos x="1098" y="108"/>
                </a:cxn>
                <a:cxn ang="0">
                  <a:pos x="1134" y="120"/>
                </a:cxn>
                <a:cxn ang="0">
                  <a:pos x="1176" y="138"/>
                </a:cxn>
                <a:cxn ang="0">
                  <a:pos x="1212" y="162"/>
                </a:cxn>
                <a:cxn ang="0">
                  <a:pos x="1254" y="186"/>
                </a:cxn>
                <a:cxn ang="0">
                  <a:pos x="1296" y="210"/>
                </a:cxn>
                <a:cxn ang="0">
                  <a:pos x="1332" y="240"/>
                </a:cxn>
                <a:cxn ang="0">
                  <a:pos x="1374" y="264"/>
                </a:cxn>
                <a:cxn ang="0">
                  <a:pos x="1416" y="294"/>
                </a:cxn>
                <a:cxn ang="0">
                  <a:pos x="1452" y="318"/>
                </a:cxn>
                <a:cxn ang="0">
                  <a:pos x="1494" y="348"/>
                </a:cxn>
                <a:cxn ang="0">
                  <a:pos x="1536" y="378"/>
                </a:cxn>
                <a:cxn ang="0">
                  <a:pos x="1572" y="402"/>
                </a:cxn>
              </a:cxnLst>
              <a:rect l="0" t="0" r="r" b="b"/>
              <a:pathLst>
                <a:path w="1572" h="402">
                  <a:moveTo>
                    <a:pt x="0" y="0"/>
                  </a:moveTo>
                  <a:lnTo>
                    <a:pt x="96" y="0"/>
                  </a:lnTo>
                  <a:lnTo>
                    <a:pt x="138" y="0"/>
                  </a:lnTo>
                  <a:lnTo>
                    <a:pt x="180" y="0"/>
                  </a:lnTo>
                  <a:lnTo>
                    <a:pt x="216" y="0"/>
                  </a:lnTo>
                  <a:lnTo>
                    <a:pt x="258" y="0"/>
                  </a:lnTo>
                  <a:lnTo>
                    <a:pt x="294" y="0"/>
                  </a:lnTo>
                  <a:lnTo>
                    <a:pt x="318" y="0"/>
                  </a:lnTo>
                  <a:lnTo>
                    <a:pt x="336" y="0"/>
                  </a:lnTo>
                  <a:lnTo>
                    <a:pt x="378" y="0"/>
                  </a:lnTo>
                  <a:lnTo>
                    <a:pt x="414" y="0"/>
                  </a:lnTo>
                  <a:lnTo>
                    <a:pt x="456" y="0"/>
                  </a:lnTo>
                  <a:lnTo>
                    <a:pt x="498" y="0"/>
                  </a:lnTo>
                  <a:lnTo>
                    <a:pt x="534" y="0"/>
                  </a:lnTo>
                  <a:lnTo>
                    <a:pt x="576" y="6"/>
                  </a:lnTo>
                  <a:lnTo>
                    <a:pt x="618" y="6"/>
                  </a:lnTo>
                  <a:lnTo>
                    <a:pt x="630" y="12"/>
                  </a:lnTo>
                  <a:lnTo>
                    <a:pt x="654" y="12"/>
                  </a:lnTo>
                  <a:lnTo>
                    <a:pt x="696" y="18"/>
                  </a:lnTo>
                  <a:lnTo>
                    <a:pt x="738" y="24"/>
                  </a:lnTo>
                  <a:lnTo>
                    <a:pt x="774" y="36"/>
                  </a:lnTo>
                  <a:lnTo>
                    <a:pt x="816" y="42"/>
                  </a:lnTo>
                  <a:lnTo>
                    <a:pt x="858" y="54"/>
                  </a:lnTo>
                  <a:lnTo>
                    <a:pt x="894" y="60"/>
                  </a:lnTo>
                  <a:lnTo>
                    <a:pt x="936" y="72"/>
                  </a:lnTo>
                  <a:lnTo>
                    <a:pt x="942" y="72"/>
                  </a:lnTo>
                  <a:lnTo>
                    <a:pt x="978" y="78"/>
                  </a:lnTo>
                  <a:lnTo>
                    <a:pt x="1014" y="90"/>
                  </a:lnTo>
                  <a:lnTo>
                    <a:pt x="1056" y="96"/>
                  </a:lnTo>
                  <a:lnTo>
                    <a:pt x="1098" y="108"/>
                  </a:lnTo>
                  <a:lnTo>
                    <a:pt x="1134" y="120"/>
                  </a:lnTo>
                  <a:lnTo>
                    <a:pt x="1176" y="138"/>
                  </a:lnTo>
                  <a:lnTo>
                    <a:pt x="1212" y="162"/>
                  </a:lnTo>
                  <a:lnTo>
                    <a:pt x="1254" y="186"/>
                  </a:lnTo>
                  <a:lnTo>
                    <a:pt x="1296" y="210"/>
                  </a:lnTo>
                  <a:lnTo>
                    <a:pt x="1332" y="240"/>
                  </a:lnTo>
                  <a:lnTo>
                    <a:pt x="1374" y="264"/>
                  </a:lnTo>
                  <a:lnTo>
                    <a:pt x="1416" y="294"/>
                  </a:lnTo>
                  <a:lnTo>
                    <a:pt x="1452" y="318"/>
                  </a:lnTo>
                  <a:lnTo>
                    <a:pt x="1494" y="348"/>
                  </a:lnTo>
                  <a:lnTo>
                    <a:pt x="1536" y="378"/>
                  </a:lnTo>
                  <a:lnTo>
                    <a:pt x="1572" y="402"/>
                  </a:lnTo>
                </a:path>
              </a:pathLst>
            </a:custGeom>
            <a:noFill/>
            <a:ln w="28575" cap="flat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00" name="Line 548"/>
            <p:cNvSpPr>
              <a:spLocks noChangeShapeType="1"/>
            </p:cNvSpPr>
            <p:nvPr/>
          </p:nvSpPr>
          <p:spPr bwMode="auto">
            <a:xfrm>
              <a:off x="2431" y="2287"/>
              <a:ext cx="1572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01" name="Line 549"/>
            <p:cNvSpPr>
              <a:spLocks noChangeShapeType="1"/>
            </p:cNvSpPr>
            <p:nvPr/>
          </p:nvSpPr>
          <p:spPr bwMode="auto">
            <a:xfrm>
              <a:off x="2431" y="3145"/>
              <a:ext cx="1572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02" name="Line 550"/>
            <p:cNvSpPr>
              <a:spLocks noChangeShapeType="1"/>
            </p:cNvSpPr>
            <p:nvPr/>
          </p:nvSpPr>
          <p:spPr bwMode="auto">
            <a:xfrm flipV="1">
              <a:off x="4003" y="2287"/>
              <a:ext cx="1" cy="85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03" name="Line 551"/>
            <p:cNvSpPr>
              <a:spLocks noChangeShapeType="1"/>
            </p:cNvSpPr>
            <p:nvPr/>
          </p:nvSpPr>
          <p:spPr bwMode="auto">
            <a:xfrm flipV="1">
              <a:off x="2431" y="2287"/>
              <a:ext cx="1" cy="85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04" name="Line 552"/>
            <p:cNvSpPr>
              <a:spLocks noChangeShapeType="1"/>
            </p:cNvSpPr>
            <p:nvPr/>
          </p:nvSpPr>
          <p:spPr bwMode="auto">
            <a:xfrm>
              <a:off x="2431" y="3145"/>
              <a:ext cx="1572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05" name="Line 553"/>
            <p:cNvSpPr>
              <a:spLocks noChangeShapeType="1"/>
            </p:cNvSpPr>
            <p:nvPr/>
          </p:nvSpPr>
          <p:spPr bwMode="auto">
            <a:xfrm flipV="1">
              <a:off x="2431" y="2287"/>
              <a:ext cx="1" cy="85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06" name="Line 554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07" name="Line 555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08" name="Line 556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09" name="Line 557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10" name="Line 558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11" name="Line 559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12" name="Line 560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13" name="Line 561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14" name="Line 562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15" name="Line 563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16" name="Line 564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17" name="Line 565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18" name="Line 566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19" name="Line 567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20" name="Line 568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21" name="Line 569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22" name="Line 570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23" name="Line 571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24" name="Line 572"/>
            <p:cNvSpPr>
              <a:spLocks noChangeShapeType="1"/>
            </p:cNvSpPr>
            <p:nvPr/>
          </p:nvSpPr>
          <p:spPr bwMode="auto">
            <a:xfrm flipV="1">
              <a:off x="2431" y="3127"/>
              <a:ext cx="1" cy="1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25" name="Line 573"/>
            <p:cNvSpPr>
              <a:spLocks noChangeShapeType="1"/>
            </p:cNvSpPr>
            <p:nvPr/>
          </p:nvSpPr>
          <p:spPr bwMode="auto">
            <a:xfrm>
              <a:off x="2431" y="2287"/>
              <a:ext cx="1" cy="12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26" name="Rectangle 574"/>
            <p:cNvSpPr>
              <a:spLocks noChangeArrowheads="1"/>
            </p:cNvSpPr>
            <p:nvPr/>
          </p:nvSpPr>
          <p:spPr bwMode="auto">
            <a:xfrm>
              <a:off x="2329" y="3223"/>
              <a:ext cx="15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10</a:t>
              </a:r>
              <a:endParaRPr lang="en-US" sz="2000">
                <a:latin typeface="+mn-lt"/>
              </a:endParaRPr>
            </a:p>
          </p:txBody>
        </p:sp>
        <p:sp>
          <p:nvSpPr>
            <p:cNvPr id="203327" name="Rectangle 575"/>
            <p:cNvSpPr>
              <a:spLocks noChangeArrowheads="1"/>
            </p:cNvSpPr>
            <p:nvPr/>
          </p:nvSpPr>
          <p:spPr bwMode="auto">
            <a:xfrm>
              <a:off x="2461" y="3163"/>
              <a:ext cx="100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200">
                  <a:solidFill>
                    <a:srgbClr val="FFFF00"/>
                  </a:solidFill>
                  <a:latin typeface="+mn-lt"/>
                </a:rPr>
                <a:t>-3</a:t>
              </a:r>
              <a:endParaRPr lang="en-US" sz="2000">
                <a:latin typeface="+mn-lt"/>
              </a:endParaRPr>
            </a:p>
          </p:txBody>
        </p:sp>
        <p:sp>
          <p:nvSpPr>
            <p:cNvPr id="203328" name="Line 576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29" name="Line 577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30" name="Line 578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31" name="Line 579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32" name="Line 580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33" name="Line 581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34" name="Line 582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35" name="Line 583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36" name="Line 584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37" name="Line 585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38" name="Line 586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39" name="Line 587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40" name="Line 588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41" name="Line 589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42" name="Line 590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43" name="Line 591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44" name="Line 592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45" name="Line 593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46" name="Line 594"/>
            <p:cNvSpPr>
              <a:spLocks noChangeShapeType="1"/>
            </p:cNvSpPr>
            <p:nvPr/>
          </p:nvSpPr>
          <p:spPr bwMode="auto">
            <a:xfrm flipV="1">
              <a:off x="3061" y="3127"/>
              <a:ext cx="1" cy="1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47" name="Line 595"/>
            <p:cNvSpPr>
              <a:spLocks noChangeShapeType="1"/>
            </p:cNvSpPr>
            <p:nvPr/>
          </p:nvSpPr>
          <p:spPr bwMode="auto">
            <a:xfrm>
              <a:off x="3061" y="2287"/>
              <a:ext cx="1" cy="12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48" name="Rectangle 596"/>
            <p:cNvSpPr>
              <a:spLocks noChangeArrowheads="1"/>
            </p:cNvSpPr>
            <p:nvPr/>
          </p:nvSpPr>
          <p:spPr bwMode="auto">
            <a:xfrm>
              <a:off x="2959" y="3223"/>
              <a:ext cx="15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10</a:t>
              </a:r>
              <a:endParaRPr lang="en-US" sz="2000">
                <a:latin typeface="+mn-lt"/>
              </a:endParaRPr>
            </a:p>
          </p:txBody>
        </p:sp>
        <p:sp>
          <p:nvSpPr>
            <p:cNvPr id="203349" name="Rectangle 597"/>
            <p:cNvSpPr>
              <a:spLocks noChangeArrowheads="1"/>
            </p:cNvSpPr>
            <p:nvPr/>
          </p:nvSpPr>
          <p:spPr bwMode="auto">
            <a:xfrm>
              <a:off x="3091" y="3163"/>
              <a:ext cx="84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200">
                  <a:solidFill>
                    <a:srgbClr val="FFFF00"/>
                  </a:solidFill>
                  <a:latin typeface="+mn-lt"/>
                </a:rPr>
                <a:t>-1</a:t>
              </a:r>
              <a:endParaRPr lang="en-US" sz="2000">
                <a:latin typeface="+mn-lt"/>
              </a:endParaRPr>
            </a:p>
          </p:txBody>
        </p:sp>
        <p:sp>
          <p:nvSpPr>
            <p:cNvPr id="203350" name="Line 598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51" name="Line 599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52" name="Line 600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53" name="Line 601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54" name="Line 602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55" name="Line 603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56" name="Line 604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57" name="Line 605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58" name="Line 606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59" name="Line 607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60" name="Line 608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61" name="Line 609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62" name="Line 610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63" name="Line 611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64" name="Line 612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65" name="Line 613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66" name="Line 614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67" name="Line 615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68" name="Line 616"/>
            <p:cNvSpPr>
              <a:spLocks noChangeShapeType="1"/>
            </p:cNvSpPr>
            <p:nvPr/>
          </p:nvSpPr>
          <p:spPr bwMode="auto">
            <a:xfrm flipV="1">
              <a:off x="3373" y="3127"/>
              <a:ext cx="1" cy="1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69" name="Line 617"/>
            <p:cNvSpPr>
              <a:spLocks noChangeShapeType="1"/>
            </p:cNvSpPr>
            <p:nvPr/>
          </p:nvSpPr>
          <p:spPr bwMode="auto">
            <a:xfrm>
              <a:off x="3373" y="2287"/>
              <a:ext cx="1" cy="12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70" name="Rectangle 618"/>
            <p:cNvSpPr>
              <a:spLocks noChangeArrowheads="1"/>
            </p:cNvSpPr>
            <p:nvPr/>
          </p:nvSpPr>
          <p:spPr bwMode="auto">
            <a:xfrm>
              <a:off x="3283" y="3223"/>
              <a:ext cx="15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10</a:t>
              </a:r>
              <a:endParaRPr lang="en-US" sz="2000">
                <a:latin typeface="+mn-lt"/>
              </a:endParaRPr>
            </a:p>
          </p:txBody>
        </p:sp>
        <p:sp>
          <p:nvSpPr>
            <p:cNvPr id="203371" name="Rectangle 619"/>
            <p:cNvSpPr>
              <a:spLocks noChangeArrowheads="1"/>
            </p:cNvSpPr>
            <p:nvPr/>
          </p:nvSpPr>
          <p:spPr bwMode="auto">
            <a:xfrm>
              <a:off x="3415" y="3163"/>
              <a:ext cx="60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200">
                  <a:solidFill>
                    <a:srgbClr val="FFFF00"/>
                  </a:solidFill>
                  <a:latin typeface="+mn-lt"/>
                </a:rPr>
                <a:t>0</a:t>
              </a:r>
              <a:endParaRPr lang="en-US" sz="2000">
                <a:latin typeface="+mn-lt"/>
              </a:endParaRPr>
            </a:p>
          </p:txBody>
        </p:sp>
        <p:sp>
          <p:nvSpPr>
            <p:cNvPr id="203372" name="Line 620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73" name="Line 621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74" name="Line 622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75" name="Line 623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76" name="Line 624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77" name="Line 625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78" name="Line 626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79" name="Line 627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80" name="Line 628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81" name="Line 629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82" name="Line 630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83" name="Line 631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84" name="Line 632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85" name="Line 633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86" name="Line 634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87" name="Line 635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88" name="Line 636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89" name="Line 637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90" name="Line 638"/>
            <p:cNvSpPr>
              <a:spLocks noChangeShapeType="1"/>
            </p:cNvSpPr>
            <p:nvPr/>
          </p:nvSpPr>
          <p:spPr bwMode="auto">
            <a:xfrm flipV="1">
              <a:off x="4003" y="3127"/>
              <a:ext cx="1" cy="1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91" name="Line 639"/>
            <p:cNvSpPr>
              <a:spLocks noChangeShapeType="1"/>
            </p:cNvSpPr>
            <p:nvPr/>
          </p:nvSpPr>
          <p:spPr bwMode="auto">
            <a:xfrm>
              <a:off x="4003" y="2287"/>
              <a:ext cx="1" cy="12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92" name="Rectangle 640"/>
            <p:cNvSpPr>
              <a:spLocks noChangeArrowheads="1"/>
            </p:cNvSpPr>
            <p:nvPr/>
          </p:nvSpPr>
          <p:spPr bwMode="auto">
            <a:xfrm>
              <a:off x="3913" y="3223"/>
              <a:ext cx="15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10</a:t>
              </a:r>
              <a:endParaRPr lang="en-US" sz="2000">
                <a:latin typeface="+mn-lt"/>
              </a:endParaRPr>
            </a:p>
          </p:txBody>
        </p:sp>
        <p:sp>
          <p:nvSpPr>
            <p:cNvPr id="203393" name="Rectangle 641"/>
            <p:cNvSpPr>
              <a:spLocks noChangeArrowheads="1"/>
            </p:cNvSpPr>
            <p:nvPr/>
          </p:nvSpPr>
          <p:spPr bwMode="auto">
            <a:xfrm>
              <a:off x="4045" y="3163"/>
              <a:ext cx="60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200">
                  <a:solidFill>
                    <a:srgbClr val="FFFF00"/>
                  </a:solidFill>
                  <a:latin typeface="+mn-lt"/>
                </a:rPr>
                <a:t>2</a:t>
              </a:r>
              <a:endParaRPr lang="en-US" sz="2000">
                <a:latin typeface="+mn-lt"/>
              </a:endParaRPr>
            </a:p>
          </p:txBody>
        </p:sp>
        <p:sp>
          <p:nvSpPr>
            <p:cNvPr id="203394" name="Line 642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95" name="Line 643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96" name="Line 644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97" name="Line 645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98" name="Line 646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399" name="Line 647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400" name="Line 648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401" name="Line 649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402" name="Line 650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403" name="Line 651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404" name="Line 652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405" name="Line 653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406" name="Line 654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407" name="Line 655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408" name="Line 656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409" name="Line 657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410" name="Line 658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411" name="Line 659"/>
            <p:cNvSpPr>
              <a:spLocks noChangeShapeType="1"/>
            </p:cNvSpPr>
            <p:nvPr/>
          </p:nvSpPr>
          <p:spPr bwMode="auto">
            <a:xfrm>
              <a:off x="2431" y="3145"/>
              <a:ext cx="1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412" name="Line 660"/>
            <p:cNvSpPr>
              <a:spLocks noChangeShapeType="1"/>
            </p:cNvSpPr>
            <p:nvPr/>
          </p:nvSpPr>
          <p:spPr bwMode="auto">
            <a:xfrm>
              <a:off x="2431" y="3121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413" name="Line 661"/>
            <p:cNvSpPr>
              <a:spLocks noChangeShapeType="1"/>
            </p:cNvSpPr>
            <p:nvPr/>
          </p:nvSpPr>
          <p:spPr bwMode="auto">
            <a:xfrm flipH="1">
              <a:off x="3985" y="3121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414" name="Rectangle 662"/>
            <p:cNvSpPr>
              <a:spLocks noChangeArrowheads="1"/>
            </p:cNvSpPr>
            <p:nvPr/>
          </p:nvSpPr>
          <p:spPr bwMode="auto">
            <a:xfrm>
              <a:off x="2099" y="3037"/>
              <a:ext cx="32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-360</a:t>
              </a:r>
              <a:endParaRPr lang="en-US" sz="2000">
                <a:latin typeface="+mn-lt"/>
              </a:endParaRPr>
            </a:p>
          </p:txBody>
        </p:sp>
        <p:sp>
          <p:nvSpPr>
            <p:cNvPr id="203415" name="Line 663"/>
            <p:cNvSpPr>
              <a:spLocks noChangeShapeType="1"/>
            </p:cNvSpPr>
            <p:nvPr/>
          </p:nvSpPr>
          <p:spPr bwMode="auto">
            <a:xfrm>
              <a:off x="2431" y="2917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416" name="Line 664"/>
            <p:cNvSpPr>
              <a:spLocks noChangeShapeType="1"/>
            </p:cNvSpPr>
            <p:nvPr/>
          </p:nvSpPr>
          <p:spPr bwMode="auto">
            <a:xfrm flipH="1">
              <a:off x="3985" y="2917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417" name="Rectangle 665"/>
            <p:cNvSpPr>
              <a:spLocks noChangeArrowheads="1"/>
            </p:cNvSpPr>
            <p:nvPr/>
          </p:nvSpPr>
          <p:spPr bwMode="auto">
            <a:xfrm>
              <a:off x="2099" y="2833"/>
              <a:ext cx="32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-270</a:t>
              </a:r>
              <a:endParaRPr lang="en-US" sz="2000">
                <a:latin typeface="+mn-lt"/>
              </a:endParaRPr>
            </a:p>
          </p:txBody>
        </p:sp>
        <p:sp>
          <p:nvSpPr>
            <p:cNvPr id="203418" name="Line 666"/>
            <p:cNvSpPr>
              <a:spLocks noChangeShapeType="1"/>
            </p:cNvSpPr>
            <p:nvPr/>
          </p:nvSpPr>
          <p:spPr bwMode="auto">
            <a:xfrm>
              <a:off x="2431" y="2713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419" name="Line 667"/>
            <p:cNvSpPr>
              <a:spLocks noChangeShapeType="1"/>
            </p:cNvSpPr>
            <p:nvPr/>
          </p:nvSpPr>
          <p:spPr bwMode="auto">
            <a:xfrm flipH="1">
              <a:off x="3985" y="2713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420" name="Rectangle 668"/>
            <p:cNvSpPr>
              <a:spLocks noChangeArrowheads="1"/>
            </p:cNvSpPr>
            <p:nvPr/>
          </p:nvSpPr>
          <p:spPr bwMode="auto">
            <a:xfrm>
              <a:off x="2099" y="2629"/>
              <a:ext cx="30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-180</a:t>
              </a:r>
              <a:endParaRPr lang="en-US" sz="2000">
                <a:latin typeface="+mn-lt"/>
              </a:endParaRPr>
            </a:p>
          </p:txBody>
        </p:sp>
        <p:sp>
          <p:nvSpPr>
            <p:cNvPr id="203421" name="Line 669"/>
            <p:cNvSpPr>
              <a:spLocks noChangeShapeType="1"/>
            </p:cNvSpPr>
            <p:nvPr/>
          </p:nvSpPr>
          <p:spPr bwMode="auto">
            <a:xfrm>
              <a:off x="2431" y="2509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422" name="Line 670"/>
            <p:cNvSpPr>
              <a:spLocks noChangeShapeType="1"/>
            </p:cNvSpPr>
            <p:nvPr/>
          </p:nvSpPr>
          <p:spPr bwMode="auto">
            <a:xfrm flipH="1">
              <a:off x="3985" y="2509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423" name="Rectangle 671"/>
            <p:cNvSpPr>
              <a:spLocks noChangeArrowheads="1"/>
            </p:cNvSpPr>
            <p:nvPr/>
          </p:nvSpPr>
          <p:spPr bwMode="auto">
            <a:xfrm>
              <a:off x="2165" y="2425"/>
              <a:ext cx="238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>
                  <a:solidFill>
                    <a:srgbClr val="FFFF00"/>
                  </a:solidFill>
                  <a:latin typeface="+mn-lt"/>
                </a:rPr>
                <a:t>-90</a:t>
              </a:r>
              <a:endParaRPr lang="en-US" sz="2000">
                <a:latin typeface="+mn-lt"/>
              </a:endParaRPr>
            </a:p>
          </p:txBody>
        </p:sp>
        <p:sp>
          <p:nvSpPr>
            <p:cNvPr id="203424" name="Line 672"/>
            <p:cNvSpPr>
              <a:spLocks noChangeShapeType="1"/>
            </p:cNvSpPr>
            <p:nvPr/>
          </p:nvSpPr>
          <p:spPr bwMode="auto">
            <a:xfrm>
              <a:off x="2431" y="2305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425" name="Line 673"/>
            <p:cNvSpPr>
              <a:spLocks noChangeShapeType="1"/>
            </p:cNvSpPr>
            <p:nvPr/>
          </p:nvSpPr>
          <p:spPr bwMode="auto">
            <a:xfrm flipH="1">
              <a:off x="3985" y="2305"/>
              <a:ext cx="18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426" name="Rectangle 674"/>
            <p:cNvSpPr>
              <a:spLocks noChangeArrowheads="1"/>
            </p:cNvSpPr>
            <p:nvPr/>
          </p:nvSpPr>
          <p:spPr bwMode="auto">
            <a:xfrm>
              <a:off x="2273" y="2221"/>
              <a:ext cx="8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800" dirty="0">
                  <a:solidFill>
                    <a:srgbClr val="FFFF00"/>
                  </a:solidFill>
                  <a:latin typeface="+mn-lt"/>
                </a:rPr>
                <a:t>0</a:t>
              </a:r>
              <a:endParaRPr lang="en-US" sz="2000" dirty="0">
                <a:latin typeface="+mn-lt"/>
              </a:endParaRPr>
            </a:p>
          </p:txBody>
        </p:sp>
        <p:sp>
          <p:nvSpPr>
            <p:cNvPr id="203427" name="Line 675"/>
            <p:cNvSpPr>
              <a:spLocks noChangeShapeType="1"/>
            </p:cNvSpPr>
            <p:nvPr/>
          </p:nvSpPr>
          <p:spPr bwMode="auto">
            <a:xfrm>
              <a:off x="2431" y="2287"/>
              <a:ext cx="1572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428" name="Line 676"/>
            <p:cNvSpPr>
              <a:spLocks noChangeShapeType="1"/>
            </p:cNvSpPr>
            <p:nvPr/>
          </p:nvSpPr>
          <p:spPr bwMode="auto">
            <a:xfrm>
              <a:off x="2431" y="3145"/>
              <a:ext cx="1572" cy="1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429" name="Line 677"/>
            <p:cNvSpPr>
              <a:spLocks noChangeShapeType="1"/>
            </p:cNvSpPr>
            <p:nvPr/>
          </p:nvSpPr>
          <p:spPr bwMode="auto">
            <a:xfrm flipV="1">
              <a:off x="4003" y="2287"/>
              <a:ext cx="1" cy="85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430" name="Line 678"/>
            <p:cNvSpPr>
              <a:spLocks noChangeShapeType="1"/>
            </p:cNvSpPr>
            <p:nvPr/>
          </p:nvSpPr>
          <p:spPr bwMode="auto">
            <a:xfrm flipV="1">
              <a:off x="2431" y="2287"/>
              <a:ext cx="1" cy="858"/>
            </a:xfrm>
            <a:prstGeom prst="line">
              <a:avLst/>
            </a:prstGeom>
            <a:noFill/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  <p:sp>
          <p:nvSpPr>
            <p:cNvPr id="203431" name="Freeform 679"/>
            <p:cNvSpPr>
              <a:spLocks/>
            </p:cNvSpPr>
            <p:nvPr/>
          </p:nvSpPr>
          <p:spPr bwMode="auto">
            <a:xfrm>
              <a:off x="2431" y="2305"/>
              <a:ext cx="1572" cy="6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6"/>
                </a:cxn>
                <a:cxn ang="0">
                  <a:pos x="138" y="6"/>
                </a:cxn>
                <a:cxn ang="0">
                  <a:pos x="180" y="6"/>
                </a:cxn>
                <a:cxn ang="0">
                  <a:pos x="216" y="6"/>
                </a:cxn>
                <a:cxn ang="0">
                  <a:pos x="258" y="12"/>
                </a:cxn>
                <a:cxn ang="0">
                  <a:pos x="294" y="12"/>
                </a:cxn>
                <a:cxn ang="0">
                  <a:pos x="318" y="12"/>
                </a:cxn>
                <a:cxn ang="0">
                  <a:pos x="336" y="18"/>
                </a:cxn>
                <a:cxn ang="0">
                  <a:pos x="378" y="24"/>
                </a:cxn>
                <a:cxn ang="0">
                  <a:pos x="414" y="30"/>
                </a:cxn>
                <a:cxn ang="0">
                  <a:pos x="456" y="36"/>
                </a:cxn>
                <a:cxn ang="0">
                  <a:pos x="498" y="48"/>
                </a:cxn>
                <a:cxn ang="0">
                  <a:pos x="534" y="66"/>
                </a:cxn>
                <a:cxn ang="0">
                  <a:pos x="576" y="78"/>
                </a:cxn>
                <a:cxn ang="0">
                  <a:pos x="618" y="102"/>
                </a:cxn>
                <a:cxn ang="0">
                  <a:pos x="630" y="108"/>
                </a:cxn>
                <a:cxn ang="0">
                  <a:pos x="654" y="120"/>
                </a:cxn>
                <a:cxn ang="0">
                  <a:pos x="696" y="138"/>
                </a:cxn>
                <a:cxn ang="0">
                  <a:pos x="738" y="156"/>
                </a:cxn>
                <a:cxn ang="0">
                  <a:pos x="774" y="174"/>
                </a:cxn>
                <a:cxn ang="0">
                  <a:pos x="816" y="186"/>
                </a:cxn>
                <a:cxn ang="0">
                  <a:pos x="858" y="198"/>
                </a:cxn>
                <a:cxn ang="0">
                  <a:pos x="894" y="210"/>
                </a:cxn>
                <a:cxn ang="0">
                  <a:pos x="936" y="228"/>
                </a:cxn>
                <a:cxn ang="0">
                  <a:pos x="942" y="228"/>
                </a:cxn>
                <a:cxn ang="0">
                  <a:pos x="978" y="240"/>
                </a:cxn>
                <a:cxn ang="0">
                  <a:pos x="1014" y="264"/>
                </a:cxn>
                <a:cxn ang="0">
                  <a:pos x="1056" y="288"/>
                </a:cxn>
                <a:cxn ang="0">
                  <a:pos x="1098" y="324"/>
                </a:cxn>
                <a:cxn ang="0">
                  <a:pos x="1134" y="372"/>
                </a:cxn>
                <a:cxn ang="0">
                  <a:pos x="1176" y="426"/>
                </a:cxn>
                <a:cxn ang="0">
                  <a:pos x="1212" y="474"/>
                </a:cxn>
                <a:cxn ang="0">
                  <a:pos x="1254" y="510"/>
                </a:cxn>
                <a:cxn ang="0">
                  <a:pos x="1296" y="540"/>
                </a:cxn>
                <a:cxn ang="0">
                  <a:pos x="1332" y="558"/>
                </a:cxn>
                <a:cxn ang="0">
                  <a:pos x="1374" y="570"/>
                </a:cxn>
                <a:cxn ang="0">
                  <a:pos x="1416" y="582"/>
                </a:cxn>
                <a:cxn ang="0">
                  <a:pos x="1452" y="588"/>
                </a:cxn>
                <a:cxn ang="0">
                  <a:pos x="1494" y="594"/>
                </a:cxn>
                <a:cxn ang="0">
                  <a:pos x="1536" y="600"/>
                </a:cxn>
                <a:cxn ang="0">
                  <a:pos x="1572" y="600"/>
                </a:cxn>
              </a:cxnLst>
              <a:rect l="0" t="0" r="r" b="b"/>
              <a:pathLst>
                <a:path w="1572" h="600">
                  <a:moveTo>
                    <a:pt x="0" y="0"/>
                  </a:moveTo>
                  <a:lnTo>
                    <a:pt x="96" y="6"/>
                  </a:lnTo>
                  <a:lnTo>
                    <a:pt x="138" y="6"/>
                  </a:lnTo>
                  <a:lnTo>
                    <a:pt x="180" y="6"/>
                  </a:lnTo>
                  <a:lnTo>
                    <a:pt x="216" y="6"/>
                  </a:lnTo>
                  <a:lnTo>
                    <a:pt x="258" y="12"/>
                  </a:lnTo>
                  <a:lnTo>
                    <a:pt x="294" y="12"/>
                  </a:lnTo>
                  <a:lnTo>
                    <a:pt x="318" y="12"/>
                  </a:lnTo>
                  <a:lnTo>
                    <a:pt x="336" y="18"/>
                  </a:lnTo>
                  <a:lnTo>
                    <a:pt x="378" y="24"/>
                  </a:lnTo>
                  <a:lnTo>
                    <a:pt x="414" y="30"/>
                  </a:lnTo>
                  <a:lnTo>
                    <a:pt x="456" y="36"/>
                  </a:lnTo>
                  <a:lnTo>
                    <a:pt x="498" y="48"/>
                  </a:lnTo>
                  <a:lnTo>
                    <a:pt x="534" y="66"/>
                  </a:lnTo>
                  <a:lnTo>
                    <a:pt x="576" y="78"/>
                  </a:lnTo>
                  <a:lnTo>
                    <a:pt x="618" y="102"/>
                  </a:lnTo>
                  <a:lnTo>
                    <a:pt x="630" y="108"/>
                  </a:lnTo>
                  <a:lnTo>
                    <a:pt x="654" y="120"/>
                  </a:lnTo>
                  <a:lnTo>
                    <a:pt x="696" y="138"/>
                  </a:lnTo>
                  <a:lnTo>
                    <a:pt x="738" y="156"/>
                  </a:lnTo>
                  <a:lnTo>
                    <a:pt x="774" y="174"/>
                  </a:lnTo>
                  <a:lnTo>
                    <a:pt x="816" y="186"/>
                  </a:lnTo>
                  <a:lnTo>
                    <a:pt x="858" y="198"/>
                  </a:lnTo>
                  <a:lnTo>
                    <a:pt x="894" y="210"/>
                  </a:lnTo>
                  <a:lnTo>
                    <a:pt x="936" y="228"/>
                  </a:lnTo>
                  <a:lnTo>
                    <a:pt x="942" y="228"/>
                  </a:lnTo>
                  <a:lnTo>
                    <a:pt x="978" y="240"/>
                  </a:lnTo>
                  <a:lnTo>
                    <a:pt x="1014" y="264"/>
                  </a:lnTo>
                  <a:lnTo>
                    <a:pt x="1056" y="288"/>
                  </a:lnTo>
                  <a:lnTo>
                    <a:pt x="1098" y="324"/>
                  </a:lnTo>
                  <a:lnTo>
                    <a:pt x="1134" y="372"/>
                  </a:lnTo>
                  <a:lnTo>
                    <a:pt x="1176" y="426"/>
                  </a:lnTo>
                  <a:lnTo>
                    <a:pt x="1212" y="474"/>
                  </a:lnTo>
                  <a:lnTo>
                    <a:pt x="1254" y="510"/>
                  </a:lnTo>
                  <a:lnTo>
                    <a:pt x="1296" y="540"/>
                  </a:lnTo>
                  <a:lnTo>
                    <a:pt x="1332" y="558"/>
                  </a:lnTo>
                  <a:lnTo>
                    <a:pt x="1374" y="570"/>
                  </a:lnTo>
                  <a:lnTo>
                    <a:pt x="1416" y="582"/>
                  </a:lnTo>
                  <a:lnTo>
                    <a:pt x="1452" y="588"/>
                  </a:lnTo>
                  <a:lnTo>
                    <a:pt x="1494" y="594"/>
                  </a:lnTo>
                  <a:lnTo>
                    <a:pt x="1536" y="600"/>
                  </a:lnTo>
                  <a:lnTo>
                    <a:pt x="1572" y="600"/>
                  </a:lnTo>
                </a:path>
              </a:pathLst>
            </a:custGeom>
            <a:noFill/>
            <a:ln w="28575" cap="flat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2800">
                <a:latin typeface="+mn-lt"/>
              </a:endParaRPr>
            </a:p>
          </p:txBody>
        </p:sp>
      </p:grpSp>
      <p:sp>
        <p:nvSpPr>
          <p:cNvPr id="18443" name="TextBox 698"/>
          <p:cNvSpPr txBox="1">
            <a:spLocks noChangeArrowheads="1"/>
          </p:cNvSpPr>
          <p:nvPr/>
        </p:nvSpPr>
        <p:spPr bwMode="auto">
          <a:xfrm>
            <a:off x="881063" y="5589588"/>
            <a:ext cx="40925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r>
              <a:rPr lang="en-GB" sz="1800" dirty="0">
                <a:solidFill>
                  <a:srgbClr val="FFFF00"/>
                </a:solidFill>
              </a:rPr>
              <a:t>Sys </a:t>
            </a:r>
            <a:r>
              <a:rPr lang="en-GB" sz="1800" dirty="0" err="1">
                <a:solidFill>
                  <a:srgbClr val="FFFF00"/>
                </a:solidFill>
              </a:rPr>
              <a:t>Est</a:t>
            </a:r>
            <a:r>
              <a:rPr lang="en-GB" sz="1800" dirty="0">
                <a:solidFill>
                  <a:srgbClr val="FFFF00"/>
                </a:solidFill>
              </a:rPr>
              <a:t> as </a:t>
            </a:r>
            <a:r>
              <a:rPr lang="en-GB" sz="1800" dirty="0" smtClean="0">
                <a:solidFill>
                  <a:srgbClr val="FFFF00"/>
                </a:solidFill>
              </a:rPr>
              <a:t>1/s, but gain wrong, so</a:t>
            </a:r>
            <a:endParaRPr lang="en-GB" sz="1800" dirty="0">
              <a:solidFill>
                <a:srgbClr val="FFFF00"/>
              </a:solidFill>
            </a:endParaRPr>
          </a:p>
        </p:txBody>
      </p:sp>
      <p:grpSp>
        <p:nvGrpSpPr>
          <p:cNvPr id="699" name="Group 19"/>
          <p:cNvGrpSpPr>
            <a:grpSpLocks/>
          </p:cNvGrpSpPr>
          <p:nvPr/>
        </p:nvGrpSpPr>
        <p:grpSpPr bwMode="auto">
          <a:xfrm>
            <a:off x="6732588" y="4652963"/>
            <a:ext cx="2159000" cy="1439862"/>
            <a:chOff x="6984000" y="4437112"/>
            <a:chExt cx="2160000" cy="1440160"/>
          </a:xfrm>
        </p:grpSpPr>
        <p:sp>
          <p:nvSpPr>
            <p:cNvPr id="700" name="Rectangle 699"/>
            <p:cNvSpPr/>
            <p:nvPr/>
          </p:nvSpPr>
          <p:spPr bwMode="auto">
            <a:xfrm>
              <a:off x="6984000" y="4437112"/>
              <a:ext cx="2160000" cy="144016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GB"/>
            </a:p>
          </p:txBody>
        </p:sp>
        <p:sp>
          <p:nvSpPr>
            <p:cNvPr id="701" name="TextBox 21"/>
            <p:cNvSpPr txBox="1">
              <a:spLocks noChangeArrowheads="1"/>
            </p:cNvSpPr>
            <p:nvPr/>
          </p:nvSpPr>
          <p:spPr bwMode="auto">
            <a:xfrm>
              <a:off x="7128256" y="5497487"/>
              <a:ext cx="792088" cy="307777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400"/>
                <a:t>Accept</a:t>
              </a:r>
            </a:p>
          </p:txBody>
        </p:sp>
        <p:sp>
          <p:nvSpPr>
            <p:cNvPr id="702" name="TextBox 22"/>
            <p:cNvSpPr txBox="1">
              <a:spLocks noChangeArrowheads="1"/>
            </p:cNvSpPr>
            <p:nvPr/>
          </p:nvSpPr>
          <p:spPr bwMode="auto">
            <a:xfrm>
              <a:off x="8136368" y="5497487"/>
              <a:ext cx="864096" cy="307777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/>
              <a:r>
                <a:rPr lang="en-GB" sz="1400"/>
                <a:t>Cancel</a:t>
              </a:r>
              <a:endParaRPr lang="en-GB" sz="1800"/>
            </a:p>
          </p:txBody>
        </p:sp>
        <p:sp>
          <p:nvSpPr>
            <p:cNvPr id="703" name="TextBox 23"/>
            <p:cNvSpPr txBox="1">
              <a:spLocks noChangeArrowheads="1"/>
            </p:cNvSpPr>
            <p:nvPr/>
          </p:nvSpPr>
          <p:spPr bwMode="auto">
            <a:xfrm>
              <a:off x="7164288" y="4437112"/>
              <a:ext cx="158417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r>
                <a:rPr lang="en-GB" sz="1800"/>
                <a:t>Gain</a:t>
              </a:r>
            </a:p>
          </p:txBody>
        </p:sp>
      </p:grpSp>
      <p:sp>
        <p:nvSpPr>
          <p:cNvPr id="704" name="TextBox 360"/>
          <p:cNvSpPr txBox="1">
            <a:spLocks noChangeArrowheads="1"/>
          </p:cNvSpPr>
          <p:nvPr/>
        </p:nvSpPr>
        <p:spPr bwMode="auto">
          <a:xfrm>
            <a:off x="7019925" y="5084763"/>
            <a:ext cx="1368425" cy="369887"/>
          </a:xfrm>
          <a:prstGeom prst="rect">
            <a:avLst/>
          </a:prstGeom>
          <a:noFill/>
          <a:ln w="19050">
            <a:solidFill>
              <a:srgbClr val="00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r>
              <a:rPr lang="en-GB" sz="1800"/>
              <a:t>4.9993</a:t>
            </a:r>
          </a:p>
        </p:txBody>
      </p:sp>
    </p:spTree>
    <p:extLst>
      <p:ext uri="{BB962C8B-B14F-4D97-AF65-F5344CB8AC3E}">
        <p14:creationId xmlns:p14="http://schemas.microsoft.com/office/powerpoint/2010/main" val="1846317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4" grpId="0" animBg="1"/>
    </p:bldLst>
  </p:timing>
</p:sld>
</file>

<file path=ppt/theme/theme1.xml><?xml version="1.0" encoding="utf-8"?>
<a:theme xmlns:a="http://schemas.openxmlformats.org/drawingml/2006/main" name="rjmlectc">
  <a:themeElements>
    <a:clrScheme name="rjmlectc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rjmlectc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Comic Sans MS" pitchFamily="66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Comic Sans MS" pitchFamily="66" charset="0"/>
            <a:cs typeface="Arial" charset="0"/>
          </a:defRPr>
        </a:defPPr>
      </a:lstStyle>
    </a:lnDef>
  </a:objectDefaults>
  <a:extraClrSchemeLst>
    <a:extraClrScheme>
      <a:clrScheme name="rjmlect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jmlectc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jmlectc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jmlectc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jmlect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jmlect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jmlect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rjmlectc</Template>
  <TotalTime>1095</TotalTime>
  <Words>1533</Words>
  <Application>Microsoft Office PowerPoint</Application>
  <PresentationFormat>On-screen Show (4:3)</PresentationFormat>
  <Paragraphs>586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rjmlectc</vt:lpstr>
      <vt:lpstr>Equation</vt:lpstr>
      <vt:lpstr>PowerPoint Presentation</vt:lpstr>
      <vt:lpstr>Introduction</vt:lpstr>
      <vt:lpstr>Assignment and GUIs</vt:lpstr>
      <vt:lpstr>PowerPoint Presentation</vt:lpstr>
      <vt:lpstr>Plotting GUI</vt:lpstr>
      <vt:lpstr>Example</vt:lpstr>
      <vt:lpstr>Identification</vt:lpstr>
      <vt:lpstr>MatLab GUI</vt:lpstr>
      <vt:lpstr>Integrator Incorporated</vt:lpstr>
      <vt:lpstr>Gain Incorporated</vt:lpstr>
      <vt:lpstr>Pole added</vt:lpstr>
      <vt:lpstr>Add Quadratic Pole</vt:lpstr>
      <vt:lpstr>Assignment Detail</vt:lpstr>
      <vt:lpstr>Student Evaluation</vt:lpstr>
      <vt:lpstr>Reflection and Conclusion</vt:lpstr>
      <vt:lpstr>Appendix – Extra Phase Asymptotes</vt:lpstr>
      <vt:lpstr>Derivation</vt:lpstr>
    </vt:vector>
  </TitlesOfParts>
  <Company>The University of Reading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Mitchell</dc:creator>
  <cp:lastModifiedBy>shsmchlr</cp:lastModifiedBy>
  <cp:revision>101</cp:revision>
  <dcterms:created xsi:type="dcterms:W3CDTF">2004-07-15T11:05:02Z</dcterms:created>
  <dcterms:modified xsi:type="dcterms:W3CDTF">2012-08-30T14:44:27Z</dcterms:modified>
</cp:coreProperties>
</file>