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13" r:id="rId2"/>
    <p:sldId id="376" r:id="rId3"/>
    <p:sldId id="368" r:id="rId4"/>
    <p:sldId id="369" r:id="rId5"/>
    <p:sldId id="370" r:id="rId6"/>
    <p:sldId id="314" r:id="rId7"/>
    <p:sldId id="371" r:id="rId8"/>
    <p:sldId id="339" r:id="rId9"/>
    <p:sldId id="351" r:id="rId10"/>
    <p:sldId id="377" r:id="rId11"/>
    <p:sldId id="380" r:id="rId12"/>
    <p:sldId id="340" r:id="rId13"/>
    <p:sldId id="365" r:id="rId14"/>
    <p:sldId id="356" r:id="rId15"/>
    <p:sldId id="345" r:id="rId16"/>
    <p:sldId id="352" r:id="rId17"/>
    <p:sldId id="366" r:id="rId18"/>
    <p:sldId id="347" r:id="rId19"/>
    <p:sldId id="348" r:id="rId20"/>
    <p:sldId id="372" r:id="rId21"/>
    <p:sldId id="360" r:id="rId22"/>
    <p:sldId id="359" r:id="rId23"/>
    <p:sldId id="355" r:id="rId24"/>
    <p:sldId id="322" r:id="rId25"/>
    <p:sldId id="374" r:id="rId26"/>
    <p:sldId id="378" r:id="rId27"/>
    <p:sldId id="379" r:id="rId28"/>
    <p:sldId id="363" r:id="rId29"/>
    <p:sldId id="364" r:id="rId30"/>
    <p:sldId id="375" r:id="rId31"/>
  </p:sldIdLst>
  <p:sldSz cx="9144000" cy="6858000" type="screen4x3"/>
  <p:notesSz cx="7099300" cy="10234613"/>
  <p:defaultTex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9900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96" y="13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6" d="100"/>
          <a:sy n="66" d="100"/>
        </p:scale>
        <p:origin x="198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r>
              <a:rPr lang="en-GB" dirty="0" smtClean="0"/>
              <a:t>Talk on Cybernetics</a:t>
            </a:r>
            <a:endParaRPr lang="en-GB" dirty="0"/>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DA8E53FC-35E2-47C6-92A3-82F5268E0C1C}" type="datetimeFigureOut">
              <a:rPr lang="en-GB" smtClean="0"/>
              <a:t>19/09/2019</a:t>
            </a:fld>
            <a:endParaRPr lang="en-GB"/>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r>
              <a:rPr lang="en-GB" dirty="0" smtClean="0"/>
              <a:t>© Prof Richard Mitchell</a:t>
            </a:r>
            <a:endParaRPr lang="en-GB" dirty="0"/>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DA77EF1F-3FE1-4F30-8ACA-B36EC47A5B7F}" type="slidenum">
              <a:rPr lang="en-GB" smtClean="0"/>
              <a:t>‹#›</a:t>
            </a:fld>
            <a:endParaRPr lang="en-GB"/>
          </a:p>
        </p:txBody>
      </p:sp>
    </p:spTree>
    <p:extLst>
      <p:ext uri="{BB962C8B-B14F-4D97-AF65-F5344CB8AC3E}">
        <p14:creationId xmlns:p14="http://schemas.microsoft.com/office/powerpoint/2010/main" val="2179974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F9AC2050-1EF2-4570-B7AB-AC2A1D21EE75}" type="datetimeFigureOut">
              <a:rPr lang="en-GB" smtClean="0"/>
              <a:t>19/09/2019</a:t>
            </a:fld>
            <a:endParaRPr lang="en-GB"/>
          </a:p>
        </p:txBody>
      </p:sp>
      <p:sp>
        <p:nvSpPr>
          <p:cNvPr id="4" name="Slide Image Placehold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BD3F04A7-4393-4971-BBAF-8EB3AD146471}" type="slidenum">
              <a:rPr lang="en-GB" smtClean="0"/>
              <a:t>‹#›</a:t>
            </a:fld>
            <a:endParaRPr lang="en-GB"/>
          </a:p>
        </p:txBody>
      </p:sp>
    </p:spTree>
    <p:extLst>
      <p:ext uri="{BB962C8B-B14F-4D97-AF65-F5344CB8AC3E}">
        <p14:creationId xmlns:p14="http://schemas.microsoft.com/office/powerpoint/2010/main" val="590272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a:t>
            </a:r>
            <a:r>
              <a:rPr lang="en-GB" baseline="0" dirty="0" smtClean="0"/>
              <a:t> user does control = control + ‘error’ </a:t>
            </a:r>
            <a:r>
              <a:rPr lang="en-GB" baseline="0" smtClean="0"/>
              <a:t>not control </a:t>
            </a:r>
            <a:r>
              <a:rPr lang="en-GB" baseline="0" dirty="0" smtClean="0"/>
              <a:t>= </a:t>
            </a:r>
            <a:r>
              <a:rPr lang="en-GB" baseline="0" dirty="0" err="1" smtClean="0"/>
              <a:t>const</a:t>
            </a:r>
            <a:r>
              <a:rPr lang="en-GB" baseline="0" dirty="0" smtClean="0"/>
              <a:t> * error</a:t>
            </a:r>
            <a:endParaRPr lang="en-GB" dirty="0"/>
          </a:p>
        </p:txBody>
      </p:sp>
      <p:sp>
        <p:nvSpPr>
          <p:cNvPr id="4" name="Slide Number Placeholder 3"/>
          <p:cNvSpPr>
            <a:spLocks noGrp="1"/>
          </p:cNvSpPr>
          <p:nvPr>
            <p:ph type="sldNum" sz="quarter" idx="10"/>
          </p:nvPr>
        </p:nvSpPr>
        <p:spPr/>
        <p:txBody>
          <a:bodyPr/>
          <a:lstStyle/>
          <a:p>
            <a:fld id="{BD3F04A7-4393-4971-BBAF-8EB3AD146471}" type="slidenum">
              <a:rPr lang="en-GB" smtClean="0"/>
              <a:t>11</a:t>
            </a:fld>
            <a:endParaRPr lang="en-GB"/>
          </a:p>
        </p:txBody>
      </p:sp>
    </p:spTree>
    <p:extLst>
      <p:ext uri="{BB962C8B-B14F-4D97-AF65-F5344CB8AC3E}">
        <p14:creationId xmlns:p14="http://schemas.microsoft.com/office/powerpoint/2010/main" val="30151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steersman has to learn how to control a boat; Complex systems need a controller that adapts (learns)</a:t>
            </a:r>
          </a:p>
          <a:p>
            <a:r>
              <a:rPr lang="en-GB" dirty="0" smtClean="0"/>
              <a:t>Learning is a feedback process: Trial</a:t>
            </a:r>
            <a:r>
              <a:rPr lang="en-GB" baseline="0" dirty="0" smtClean="0"/>
              <a:t> and Error </a:t>
            </a:r>
            <a:r>
              <a:rPr lang="en-GB" altLang="en-US" dirty="0" smtClean="0">
                <a:solidFill>
                  <a:schemeClr val="tx1"/>
                </a:solidFill>
              </a:rPr>
              <a:t>– used by our Robots / Babies</a:t>
            </a:r>
            <a:endParaRPr lang="en-GB" dirty="0" smtClean="0"/>
          </a:p>
          <a:p>
            <a:endParaRPr lang="en-GB" dirty="0"/>
          </a:p>
        </p:txBody>
      </p:sp>
      <p:sp>
        <p:nvSpPr>
          <p:cNvPr id="4" name="Slide Number Placeholder 3"/>
          <p:cNvSpPr>
            <a:spLocks noGrp="1"/>
          </p:cNvSpPr>
          <p:nvPr>
            <p:ph type="sldNum" sz="quarter" idx="10"/>
          </p:nvPr>
        </p:nvSpPr>
        <p:spPr/>
        <p:txBody>
          <a:bodyPr/>
          <a:lstStyle/>
          <a:p>
            <a:fld id="{BD3F04A7-4393-4971-BBAF-8EB3AD146471}" type="slidenum">
              <a:rPr lang="en-GB" smtClean="0"/>
              <a:t>15</a:t>
            </a:fld>
            <a:endParaRPr lang="en-GB"/>
          </a:p>
        </p:txBody>
      </p:sp>
    </p:spTree>
    <p:extLst>
      <p:ext uri="{BB962C8B-B14F-4D97-AF65-F5344CB8AC3E}">
        <p14:creationId xmlns:p14="http://schemas.microsoft.com/office/powerpoint/2010/main" val="326401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Used in video</a:t>
            </a:r>
            <a:r>
              <a:rPr lang="en-GB" baseline="0" dirty="0" smtClean="0"/>
              <a:t> so put at end</a:t>
            </a:r>
            <a:endParaRPr lang="en-GB" dirty="0"/>
          </a:p>
        </p:txBody>
      </p:sp>
      <p:sp>
        <p:nvSpPr>
          <p:cNvPr id="4" name="Slide Number Placeholder 3"/>
          <p:cNvSpPr>
            <a:spLocks noGrp="1"/>
          </p:cNvSpPr>
          <p:nvPr>
            <p:ph type="sldNum" sz="quarter" idx="10"/>
          </p:nvPr>
        </p:nvSpPr>
        <p:spPr/>
        <p:txBody>
          <a:bodyPr/>
          <a:lstStyle/>
          <a:p>
            <a:fld id="{BD3F04A7-4393-4971-BBAF-8EB3AD146471}" type="slidenum">
              <a:rPr lang="en-GB" smtClean="0"/>
              <a:t>30</a:t>
            </a:fld>
            <a:endParaRPr lang="en-GB"/>
          </a:p>
        </p:txBody>
      </p:sp>
    </p:spTree>
    <p:extLst>
      <p:ext uri="{BB962C8B-B14F-4D97-AF65-F5344CB8AC3E}">
        <p14:creationId xmlns:p14="http://schemas.microsoft.com/office/powerpoint/2010/main" val="2371485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tLang="en-US" dirty="0"/>
              <a:t>p</a:t>
            </a:r>
            <a:fld id="{3564E563-5F3F-4135-85B6-E8A5A6F1D0B7}" type="slidenum">
              <a:rPr lang="en-GB" altLang="en-US"/>
              <a:pPr>
                <a:defRPr/>
              </a:pPr>
              <a:t>‹#›</a:t>
            </a:fld>
            <a:r>
              <a:rPr lang="en-GB" altLang="en-US" dirty="0"/>
              <a:t> </a:t>
            </a:r>
            <a:r>
              <a:rPr lang="en-GB" altLang="en-US" dirty="0" smtClean="0"/>
              <a:t>RJM</a:t>
            </a: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smtClean="0"/>
              <a:t>Cybernetics Approach to Robotics</a:t>
            </a:r>
            <a:endParaRPr lang="en-GB" altLang="en-US" dirty="0"/>
          </a:p>
          <a:p>
            <a:pPr>
              <a:defRPr/>
            </a:pPr>
            <a:r>
              <a:rPr lang="en-GB" altLang="en-US" dirty="0"/>
              <a:t>© </a:t>
            </a:r>
            <a:r>
              <a:rPr lang="en-GB" altLang="en-US" dirty="0" smtClean="0"/>
              <a:t>Prof Richard </a:t>
            </a:r>
            <a:r>
              <a:rPr lang="en-GB" altLang="en-US" dirty="0"/>
              <a:t>Mitchell </a:t>
            </a:r>
            <a:r>
              <a:rPr lang="en-GB" altLang="en-US" dirty="0" smtClean="0"/>
              <a:t>2019</a:t>
            </a:r>
            <a:endParaRPr lang="en-GB" altLang="en-US" dirty="0"/>
          </a:p>
        </p:txBody>
      </p:sp>
    </p:spTree>
    <p:extLst>
      <p:ext uri="{BB962C8B-B14F-4D97-AF65-F5344CB8AC3E}">
        <p14:creationId xmlns:p14="http://schemas.microsoft.com/office/powerpoint/2010/main" val="2408358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GB" altLang="en-US"/>
              <a:t>p</a:t>
            </a:r>
            <a:fld id="{390D9208-1136-4E8D-8C6B-5FC8B562DFAD}" type="slidenum">
              <a:rPr lang="en-GB" altLang="en-US"/>
              <a:pPr>
                <a:defRPr/>
              </a:pPr>
              <a:t>‹#›</a:t>
            </a:fld>
            <a:r>
              <a:rPr lang="en-GB" altLang="en-US"/>
              <a:t> RJM 30/09/2013</a:t>
            </a:r>
          </a:p>
        </p:txBody>
      </p:sp>
      <p:sp>
        <p:nvSpPr>
          <p:cNvPr id="5" name="Footer Placeholder 4"/>
          <p:cNvSpPr>
            <a:spLocks noGrp="1"/>
          </p:cNvSpPr>
          <p:nvPr>
            <p:ph type="ftr" sz="quarter" idx="11"/>
          </p:nvPr>
        </p:nvSpPr>
        <p:spPr/>
        <p:txBody>
          <a:bodyPr/>
          <a:lstStyle>
            <a:lvl1pPr>
              <a:defRPr/>
            </a:lvl1pPr>
          </a:lstStyle>
          <a:p>
            <a:pPr>
              <a:defRPr/>
            </a:pPr>
            <a:r>
              <a:rPr lang="en-GB" altLang="en-US" dirty="0" err="1"/>
              <a:t>SExxxx</a:t>
            </a:r>
            <a:endParaRPr lang="en-GB" altLang="en-US" dirty="0"/>
          </a:p>
          <a:p>
            <a:pPr>
              <a:defRPr/>
            </a:pPr>
            <a:r>
              <a:rPr lang="en-GB" altLang="en-US" dirty="0"/>
              <a:t>© </a:t>
            </a:r>
            <a:r>
              <a:rPr lang="en-GB" altLang="en-US" dirty="0" smtClean="0"/>
              <a:t>Prof Richard </a:t>
            </a:r>
            <a:r>
              <a:rPr lang="en-GB" altLang="en-US" dirty="0"/>
              <a:t>Mitchell 2013</a:t>
            </a:r>
          </a:p>
        </p:txBody>
      </p:sp>
    </p:spTree>
    <p:extLst>
      <p:ext uri="{BB962C8B-B14F-4D97-AF65-F5344CB8AC3E}">
        <p14:creationId xmlns:p14="http://schemas.microsoft.com/office/powerpoint/2010/main" val="23123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5613" y="333375"/>
            <a:ext cx="2087562" cy="57626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333375"/>
            <a:ext cx="6113463" cy="5762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r>
              <a:rPr lang="en-GB" altLang="en-US"/>
              <a:t>p</a:t>
            </a:r>
            <a:fld id="{5CF4D351-C256-4BDE-8F54-C1262654F933}" type="slidenum">
              <a:rPr lang="en-GB" altLang="en-US"/>
              <a:pPr>
                <a:defRPr/>
              </a:pPr>
              <a:t>‹#›</a:t>
            </a:fld>
            <a:r>
              <a:rPr lang="en-GB" altLang="en-US"/>
              <a:t> RJM 30/09/2013</a:t>
            </a:r>
          </a:p>
        </p:txBody>
      </p:sp>
      <p:sp>
        <p:nvSpPr>
          <p:cNvPr id="5" name="Footer Placeholder 4"/>
          <p:cNvSpPr>
            <a:spLocks noGrp="1"/>
          </p:cNvSpPr>
          <p:nvPr>
            <p:ph type="ftr" sz="quarter" idx="11"/>
          </p:nvPr>
        </p:nvSpPr>
        <p:spPr/>
        <p:txBody>
          <a:bodyPr/>
          <a:lstStyle>
            <a:lvl1pPr>
              <a:defRPr/>
            </a:lvl1pPr>
          </a:lstStyle>
          <a:p>
            <a:pPr>
              <a:defRPr/>
            </a:pPr>
            <a:r>
              <a:rPr lang="en-GB" altLang="en-US" dirty="0" err="1"/>
              <a:t>SExxxx</a:t>
            </a:r>
            <a:endParaRPr lang="en-GB" altLang="en-US" dirty="0"/>
          </a:p>
          <a:p>
            <a:pPr>
              <a:defRPr/>
            </a:pPr>
            <a:r>
              <a:rPr lang="en-GB" altLang="en-US" dirty="0"/>
              <a:t>© </a:t>
            </a:r>
            <a:r>
              <a:rPr lang="en-GB" altLang="en-US" dirty="0" smtClean="0"/>
              <a:t>Prof Richard </a:t>
            </a:r>
            <a:r>
              <a:rPr lang="en-GB" altLang="en-US" dirty="0"/>
              <a:t>Mitchell 2013</a:t>
            </a:r>
          </a:p>
        </p:txBody>
      </p:sp>
    </p:spTree>
    <p:extLst>
      <p:ext uri="{BB962C8B-B14F-4D97-AF65-F5344CB8AC3E}">
        <p14:creationId xmlns:p14="http://schemas.microsoft.com/office/powerpoint/2010/main" val="11295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r>
              <a:rPr lang="en-GB" altLang="en-US" dirty="0"/>
              <a:t>p</a:t>
            </a:r>
            <a:fld id="{CB7F0C7B-2DD2-431D-AFAF-0995AFC8673F}" type="slidenum">
              <a:rPr lang="en-GB" altLang="en-US"/>
              <a:pPr>
                <a:defRPr/>
              </a:pPr>
              <a:t>‹#›</a:t>
            </a:fld>
            <a:r>
              <a:rPr lang="en-GB" altLang="en-US" dirty="0"/>
              <a:t> </a:t>
            </a:r>
            <a:r>
              <a:rPr lang="en-GB" altLang="en-US" dirty="0" smtClean="0"/>
              <a:t>RJM</a:t>
            </a:r>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smtClean="0"/>
              <a:t>Cybernetics Approach to Robotics</a:t>
            </a:r>
            <a:endParaRPr lang="en-GB" altLang="en-US" dirty="0"/>
          </a:p>
          <a:p>
            <a:pPr>
              <a:defRPr/>
            </a:pPr>
            <a:r>
              <a:rPr lang="en-GB" altLang="en-US" dirty="0"/>
              <a:t>© </a:t>
            </a:r>
            <a:r>
              <a:rPr lang="en-GB" altLang="en-US" dirty="0" smtClean="0"/>
              <a:t>Prof Richard </a:t>
            </a:r>
            <a:r>
              <a:rPr lang="en-GB" altLang="en-US" dirty="0"/>
              <a:t>Mitchell </a:t>
            </a:r>
            <a:r>
              <a:rPr lang="en-GB" altLang="en-US" dirty="0" smtClean="0"/>
              <a:t>2019</a:t>
            </a:r>
            <a:endParaRPr lang="en-GB" altLang="en-US" dirty="0"/>
          </a:p>
        </p:txBody>
      </p:sp>
    </p:spTree>
    <p:extLst>
      <p:ext uri="{BB962C8B-B14F-4D97-AF65-F5344CB8AC3E}">
        <p14:creationId xmlns:p14="http://schemas.microsoft.com/office/powerpoint/2010/main" val="908583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GB" altLang="en-US"/>
              <a:t>p</a:t>
            </a:r>
            <a:fld id="{5076B990-2D5A-4D07-BDE4-91434FB2BDC6}" type="slidenum">
              <a:rPr lang="en-GB" altLang="en-US"/>
              <a:pPr>
                <a:defRPr/>
              </a:pPr>
              <a:t>‹#›</a:t>
            </a:fld>
            <a:r>
              <a:rPr lang="en-GB" altLang="en-US"/>
              <a:t> RJM 30/09/2013</a:t>
            </a:r>
          </a:p>
        </p:txBody>
      </p:sp>
      <p:sp>
        <p:nvSpPr>
          <p:cNvPr id="5" name="Footer Placeholder 4"/>
          <p:cNvSpPr>
            <a:spLocks noGrp="1"/>
          </p:cNvSpPr>
          <p:nvPr>
            <p:ph type="ftr" sz="quarter" idx="11"/>
          </p:nvPr>
        </p:nvSpPr>
        <p:spPr/>
        <p:txBody>
          <a:bodyPr/>
          <a:lstStyle>
            <a:lvl1pPr>
              <a:defRPr/>
            </a:lvl1pPr>
          </a:lstStyle>
          <a:p>
            <a:pPr>
              <a:defRPr/>
            </a:pPr>
            <a:r>
              <a:rPr lang="en-GB" altLang="en-US" dirty="0" err="1"/>
              <a:t>SExxxx</a:t>
            </a:r>
            <a:endParaRPr lang="en-GB" altLang="en-US" dirty="0"/>
          </a:p>
          <a:p>
            <a:pPr>
              <a:defRPr/>
            </a:pPr>
            <a:r>
              <a:rPr lang="en-GB" altLang="en-US" dirty="0"/>
              <a:t>© </a:t>
            </a:r>
            <a:r>
              <a:rPr lang="en-GB" altLang="en-US" dirty="0" smtClean="0"/>
              <a:t>Prof Richard </a:t>
            </a:r>
            <a:r>
              <a:rPr lang="en-GB" altLang="en-US" dirty="0"/>
              <a:t>Mitchell 2013</a:t>
            </a:r>
          </a:p>
        </p:txBody>
      </p:sp>
    </p:spTree>
    <p:extLst>
      <p:ext uri="{BB962C8B-B14F-4D97-AF65-F5344CB8AC3E}">
        <p14:creationId xmlns:p14="http://schemas.microsoft.com/office/powerpoint/2010/main" val="361497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9750" y="1341438"/>
            <a:ext cx="4100513" cy="475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2663" y="1341438"/>
            <a:ext cx="4100512" cy="47545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pPr>
              <a:defRPr/>
            </a:pPr>
            <a:r>
              <a:rPr lang="en-GB" altLang="en-US"/>
              <a:t>p</a:t>
            </a:r>
            <a:fld id="{1FEA1FB6-C853-4BC2-B99E-C65352019322}" type="slidenum">
              <a:rPr lang="en-GB" altLang="en-US"/>
              <a:pPr>
                <a:defRPr/>
              </a:pPr>
              <a:t>‹#›</a:t>
            </a:fld>
            <a:r>
              <a:rPr lang="en-GB" altLang="en-US"/>
              <a:t> RJM 30/09/2013</a:t>
            </a:r>
          </a:p>
        </p:txBody>
      </p:sp>
      <p:sp>
        <p:nvSpPr>
          <p:cNvPr id="6" name="Footer Placeholder 5"/>
          <p:cNvSpPr>
            <a:spLocks noGrp="1"/>
          </p:cNvSpPr>
          <p:nvPr>
            <p:ph type="ftr" sz="quarter" idx="11"/>
          </p:nvPr>
        </p:nvSpPr>
        <p:spPr/>
        <p:txBody>
          <a:bodyPr/>
          <a:lstStyle>
            <a:lvl1pPr>
              <a:defRPr/>
            </a:lvl1pPr>
          </a:lstStyle>
          <a:p>
            <a:pPr>
              <a:defRPr/>
            </a:pPr>
            <a:r>
              <a:rPr lang="en-GB" altLang="en-US" dirty="0" err="1"/>
              <a:t>SExxxx</a:t>
            </a:r>
            <a:endParaRPr lang="en-GB" altLang="en-US" dirty="0"/>
          </a:p>
          <a:p>
            <a:pPr>
              <a:defRPr/>
            </a:pPr>
            <a:r>
              <a:rPr lang="en-GB" altLang="en-US" dirty="0"/>
              <a:t>© </a:t>
            </a:r>
            <a:r>
              <a:rPr lang="en-GB" altLang="en-US" dirty="0" smtClean="0"/>
              <a:t>Prof Richard </a:t>
            </a:r>
            <a:r>
              <a:rPr lang="en-GB" altLang="en-US" dirty="0"/>
              <a:t>Mitchell 2013</a:t>
            </a:r>
          </a:p>
        </p:txBody>
      </p:sp>
    </p:spTree>
    <p:extLst>
      <p:ext uri="{BB962C8B-B14F-4D97-AF65-F5344CB8AC3E}">
        <p14:creationId xmlns:p14="http://schemas.microsoft.com/office/powerpoint/2010/main" val="182146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pPr>
              <a:defRPr/>
            </a:pPr>
            <a:r>
              <a:rPr lang="en-GB" altLang="en-US"/>
              <a:t>p</a:t>
            </a:r>
            <a:fld id="{629F7680-887C-4682-B958-4E87A8C43FB9}" type="slidenum">
              <a:rPr lang="en-GB" altLang="en-US"/>
              <a:pPr>
                <a:defRPr/>
              </a:pPr>
              <a:t>‹#›</a:t>
            </a:fld>
            <a:r>
              <a:rPr lang="en-GB" altLang="en-US"/>
              <a:t> RJM 30/09/2013</a:t>
            </a:r>
          </a:p>
        </p:txBody>
      </p:sp>
      <p:sp>
        <p:nvSpPr>
          <p:cNvPr id="8" name="Footer Placeholder 7"/>
          <p:cNvSpPr>
            <a:spLocks noGrp="1"/>
          </p:cNvSpPr>
          <p:nvPr>
            <p:ph type="ftr" sz="quarter" idx="11"/>
          </p:nvPr>
        </p:nvSpPr>
        <p:spPr/>
        <p:txBody>
          <a:bodyPr/>
          <a:lstStyle>
            <a:lvl1pPr>
              <a:defRPr/>
            </a:lvl1pPr>
          </a:lstStyle>
          <a:p>
            <a:pPr>
              <a:defRPr/>
            </a:pPr>
            <a:r>
              <a:rPr lang="en-GB" altLang="en-US" dirty="0" err="1"/>
              <a:t>SExxxx</a:t>
            </a:r>
            <a:endParaRPr lang="en-GB" altLang="en-US" dirty="0"/>
          </a:p>
          <a:p>
            <a:pPr>
              <a:defRPr/>
            </a:pPr>
            <a:r>
              <a:rPr lang="en-GB" altLang="en-US" dirty="0"/>
              <a:t>© </a:t>
            </a:r>
            <a:r>
              <a:rPr lang="en-GB" altLang="en-US" dirty="0" smtClean="0"/>
              <a:t>Prof Richard </a:t>
            </a:r>
            <a:r>
              <a:rPr lang="en-GB" altLang="en-US" dirty="0"/>
              <a:t>Mitchell 2013</a:t>
            </a:r>
          </a:p>
        </p:txBody>
      </p:sp>
    </p:spTree>
    <p:extLst>
      <p:ext uri="{BB962C8B-B14F-4D97-AF65-F5344CB8AC3E}">
        <p14:creationId xmlns:p14="http://schemas.microsoft.com/office/powerpoint/2010/main" val="2154173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r>
              <a:rPr lang="en-GB" altLang="en-US" dirty="0"/>
              <a:t>p</a:t>
            </a:r>
            <a:fld id="{E17E5D4A-E6F9-4C3C-9A65-2C4026ED8B98}" type="slidenum">
              <a:rPr lang="en-GB" altLang="en-US"/>
              <a:pPr>
                <a:defRPr/>
              </a:pPr>
              <a:t>‹#›</a:t>
            </a:fld>
            <a:r>
              <a:rPr lang="en-GB" altLang="en-US" dirty="0"/>
              <a:t> </a:t>
            </a:r>
            <a:r>
              <a:rPr lang="en-GB" altLang="en-US" dirty="0" smtClean="0"/>
              <a:t>RJM</a:t>
            </a:r>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dirty="0" smtClean="0"/>
              <a:t>Cybernetics Approach to Robotics</a:t>
            </a:r>
            <a:endParaRPr lang="en-GB" altLang="en-US" dirty="0"/>
          </a:p>
          <a:p>
            <a:pPr>
              <a:defRPr/>
            </a:pPr>
            <a:r>
              <a:rPr lang="en-GB" altLang="en-US" dirty="0"/>
              <a:t>© </a:t>
            </a:r>
            <a:r>
              <a:rPr lang="en-GB" altLang="en-US" dirty="0" smtClean="0"/>
              <a:t>Prof Richard </a:t>
            </a:r>
            <a:r>
              <a:rPr lang="en-GB" altLang="en-US" dirty="0"/>
              <a:t>Mitchell </a:t>
            </a:r>
            <a:r>
              <a:rPr lang="en-GB" altLang="en-US" dirty="0" smtClean="0"/>
              <a:t>2019</a:t>
            </a:r>
            <a:endParaRPr lang="en-GB" altLang="en-US" dirty="0"/>
          </a:p>
        </p:txBody>
      </p:sp>
    </p:spTree>
    <p:extLst>
      <p:ext uri="{BB962C8B-B14F-4D97-AF65-F5344CB8AC3E}">
        <p14:creationId xmlns:p14="http://schemas.microsoft.com/office/powerpoint/2010/main" val="27624387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GB" altLang="en-US" dirty="0"/>
              <a:t>p</a:t>
            </a:r>
            <a:fld id="{1E0A4ED0-1339-4D35-967E-C84B86425332}" type="slidenum">
              <a:rPr lang="en-GB" altLang="en-US"/>
              <a:pPr>
                <a:defRPr/>
              </a:pPr>
              <a:t>‹#›</a:t>
            </a:fld>
            <a:r>
              <a:rPr lang="en-GB" altLang="en-US" dirty="0"/>
              <a:t> </a:t>
            </a:r>
            <a:r>
              <a:rPr lang="en-GB" altLang="en-US" dirty="0" smtClean="0"/>
              <a:t>RJM</a:t>
            </a:r>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dirty="0" smtClean="0"/>
              <a:t>Cybernetics Approach to Robotics</a:t>
            </a:r>
            <a:endParaRPr lang="en-GB" altLang="en-US" dirty="0"/>
          </a:p>
          <a:p>
            <a:pPr>
              <a:defRPr/>
            </a:pPr>
            <a:r>
              <a:rPr lang="en-GB" altLang="en-US" dirty="0"/>
              <a:t>© </a:t>
            </a:r>
            <a:r>
              <a:rPr lang="en-GB" altLang="en-US" dirty="0" smtClean="0"/>
              <a:t>Prof Richard </a:t>
            </a:r>
            <a:r>
              <a:rPr lang="en-GB" altLang="en-US" dirty="0"/>
              <a:t>Mitchell </a:t>
            </a:r>
            <a:r>
              <a:rPr lang="en-GB" altLang="en-US" dirty="0" smtClean="0"/>
              <a:t>2019</a:t>
            </a:r>
            <a:endParaRPr lang="en-GB" altLang="en-US" dirty="0"/>
          </a:p>
        </p:txBody>
      </p:sp>
    </p:spTree>
    <p:extLst>
      <p:ext uri="{BB962C8B-B14F-4D97-AF65-F5344CB8AC3E}">
        <p14:creationId xmlns:p14="http://schemas.microsoft.com/office/powerpoint/2010/main" val="1877135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GB" altLang="en-US"/>
              <a:t>p</a:t>
            </a:r>
            <a:fld id="{C6A7F6D3-3DA0-4625-8AA0-7D4C6B4B7914}" type="slidenum">
              <a:rPr lang="en-GB" altLang="en-US"/>
              <a:pPr>
                <a:defRPr/>
              </a:pPr>
              <a:t>‹#›</a:t>
            </a:fld>
            <a:r>
              <a:rPr lang="en-GB" altLang="en-US"/>
              <a:t> RJM 30/09/2013</a:t>
            </a:r>
          </a:p>
        </p:txBody>
      </p:sp>
      <p:sp>
        <p:nvSpPr>
          <p:cNvPr id="6" name="Footer Placeholder 5"/>
          <p:cNvSpPr>
            <a:spLocks noGrp="1"/>
          </p:cNvSpPr>
          <p:nvPr>
            <p:ph type="ftr" sz="quarter" idx="11"/>
          </p:nvPr>
        </p:nvSpPr>
        <p:spPr/>
        <p:txBody>
          <a:bodyPr/>
          <a:lstStyle>
            <a:lvl1pPr>
              <a:defRPr/>
            </a:lvl1pPr>
          </a:lstStyle>
          <a:p>
            <a:pPr>
              <a:defRPr/>
            </a:pPr>
            <a:r>
              <a:rPr lang="en-GB" altLang="en-US" dirty="0" err="1"/>
              <a:t>SExxxx</a:t>
            </a:r>
            <a:endParaRPr lang="en-GB" altLang="en-US" dirty="0"/>
          </a:p>
          <a:p>
            <a:pPr>
              <a:defRPr/>
            </a:pPr>
            <a:r>
              <a:rPr lang="en-GB" altLang="en-US" dirty="0"/>
              <a:t>© </a:t>
            </a:r>
            <a:r>
              <a:rPr lang="en-GB" altLang="en-US" dirty="0" smtClean="0"/>
              <a:t>Prof Richard </a:t>
            </a:r>
            <a:r>
              <a:rPr lang="en-GB" altLang="en-US" dirty="0"/>
              <a:t>Mitchell 2013</a:t>
            </a:r>
          </a:p>
        </p:txBody>
      </p:sp>
    </p:spTree>
    <p:extLst>
      <p:ext uri="{BB962C8B-B14F-4D97-AF65-F5344CB8AC3E}">
        <p14:creationId xmlns:p14="http://schemas.microsoft.com/office/powerpoint/2010/main" val="112591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GB" altLang="en-US"/>
              <a:t>p</a:t>
            </a:r>
            <a:fld id="{006E2E82-9C65-4719-9FFC-E9F9E9BC80AD}" type="slidenum">
              <a:rPr lang="en-GB" altLang="en-US"/>
              <a:pPr>
                <a:defRPr/>
              </a:pPr>
              <a:t>‹#›</a:t>
            </a:fld>
            <a:r>
              <a:rPr lang="en-GB" altLang="en-US"/>
              <a:t> RJM 30/09/2013</a:t>
            </a:r>
          </a:p>
        </p:txBody>
      </p:sp>
      <p:sp>
        <p:nvSpPr>
          <p:cNvPr id="6" name="Footer Placeholder 5"/>
          <p:cNvSpPr>
            <a:spLocks noGrp="1"/>
          </p:cNvSpPr>
          <p:nvPr>
            <p:ph type="ftr" sz="quarter" idx="11"/>
          </p:nvPr>
        </p:nvSpPr>
        <p:spPr/>
        <p:txBody>
          <a:bodyPr/>
          <a:lstStyle>
            <a:lvl1pPr>
              <a:defRPr/>
            </a:lvl1pPr>
          </a:lstStyle>
          <a:p>
            <a:pPr>
              <a:defRPr/>
            </a:pPr>
            <a:r>
              <a:rPr lang="en-GB" altLang="en-US" dirty="0" err="1"/>
              <a:t>SExxxx</a:t>
            </a:r>
            <a:endParaRPr lang="en-GB" altLang="en-US" dirty="0"/>
          </a:p>
          <a:p>
            <a:pPr>
              <a:defRPr/>
            </a:pPr>
            <a:r>
              <a:rPr lang="en-GB" altLang="en-US" dirty="0"/>
              <a:t>© </a:t>
            </a:r>
            <a:r>
              <a:rPr lang="en-GB" altLang="en-US" dirty="0" smtClean="0"/>
              <a:t>Prof Richard </a:t>
            </a:r>
            <a:r>
              <a:rPr lang="en-GB" altLang="en-US" dirty="0"/>
              <a:t>Mitchell 2013</a:t>
            </a:r>
          </a:p>
        </p:txBody>
      </p:sp>
    </p:spTree>
    <p:extLst>
      <p:ext uri="{BB962C8B-B14F-4D97-AF65-F5344CB8AC3E}">
        <p14:creationId xmlns:p14="http://schemas.microsoft.com/office/powerpoint/2010/main" val="262461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750" y="333375"/>
            <a:ext cx="83534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539750" y="1341438"/>
            <a:ext cx="8353425"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539750" y="6248400"/>
            <a:ext cx="2016125"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r>
              <a:rPr lang="en-GB" altLang="en-US" dirty="0"/>
              <a:t>p</a:t>
            </a:r>
            <a:fld id="{2760DF74-0D2C-417E-84E7-C55742A350D5}" type="slidenum">
              <a:rPr lang="en-GB" altLang="en-US"/>
              <a:pPr>
                <a:defRPr/>
              </a:pPr>
              <a:t>‹#›</a:t>
            </a:fld>
            <a:r>
              <a:rPr lang="en-GB" altLang="en-US" dirty="0"/>
              <a:t> </a:t>
            </a:r>
            <a:r>
              <a:rPr lang="en-GB" altLang="en-US" dirty="0" smtClean="0"/>
              <a:t>RJM</a:t>
            </a:r>
            <a:endParaRPr lang="en-GB" altLang="en-US" dirty="0"/>
          </a:p>
        </p:txBody>
      </p:sp>
      <p:sp>
        <p:nvSpPr>
          <p:cNvPr id="1029" name="Rectangle 5"/>
          <p:cNvSpPr>
            <a:spLocks noGrp="1" noChangeArrowheads="1"/>
          </p:cNvSpPr>
          <p:nvPr>
            <p:ph type="ftr" sz="quarter" idx="3"/>
          </p:nvPr>
        </p:nvSpPr>
        <p:spPr bwMode="auto">
          <a:xfrm>
            <a:off x="2771775" y="6248400"/>
            <a:ext cx="3671888"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r>
              <a:rPr lang="en-GB" altLang="en-US" dirty="0" smtClean="0"/>
              <a:t>Cybernetics Approach to Robotics</a:t>
            </a:r>
            <a:endParaRPr lang="en-GB" altLang="en-US" dirty="0"/>
          </a:p>
          <a:p>
            <a:pPr>
              <a:defRPr/>
            </a:pPr>
            <a:r>
              <a:rPr lang="en-GB" altLang="en-US" dirty="0"/>
              <a:t>© </a:t>
            </a:r>
            <a:r>
              <a:rPr lang="en-GB" altLang="en-US" dirty="0" smtClean="0"/>
              <a:t>Prof Richard </a:t>
            </a:r>
            <a:r>
              <a:rPr lang="en-GB" altLang="en-US" dirty="0"/>
              <a:t>Mitchell </a:t>
            </a:r>
            <a:r>
              <a:rPr lang="en-GB" altLang="en-US" dirty="0" smtClean="0"/>
              <a:t>2019</a:t>
            </a:r>
            <a:endParaRPr lang="en-GB" altLang="en-US" dirty="0"/>
          </a:p>
        </p:txBody>
      </p:sp>
      <p:pic>
        <p:nvPicPr>
          <p:cNvPr id="1030" name="Picture 7" descr="CYBEM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01013" y="6224588"/>
            <a:ext cx="7683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3" r:id="rId1"/>
    <p:sldLayoutId id="2147483884" r:id="rId2"/>
    <p:sldLayoutId id="2147483887" r:id="rId3"/>
    <p:sldLayoutId id="2147483888" r:id="rId4"/>
    <p:sldLayoutId id="2147483889" r:id="rId5"/>
    <p:sldLayoutId id="2147483885" r:id="rId6"/>
    <p:sldLayoutId id="2147483886" r:id="rId7"/>
    <p:sldLayoutId id="2147483890" r:id="rId8"/>
    <p:sldLayoutId id="2147483891" r:id="rId9"/>
    <p:sldLayoutId id="2147483892" r:id="rId10"/>
    <p:sldLayoutId id="2147483893" r:id="rId11"/>
  </p:sldLayoutIdLst>
  <p:timing>
    <p:tnLst>
      <p:par>
        <p:cTn id="1" dur="indefinite" restart="never" nodeType="tmRoot"/>
      </p:par>
    </p:tnLst>
  </p:timing>
  <p:hf sldNum="0" hdr="0"/>
  <p:txStyles>
    <p:titleStyle>
      <a:lvl1pPr algn="ctr" rtl="0" eaLnBrk="0" fontAlgn="base" hangingPunct="0">
        <a:spcBef>
          <a:spcPct val="0"/>
        </a:spcBef>
        <a:spcAft>
          <a:spcPct val="0"/>
        </a:spcAft>
        <a:defRPr sz="3600" b="1" i="1">
          <a:solidFill>
            <a:schemeClr val="tx2"/>
          </a:solidFill>
          <a:latin typeface="+mj-lt"/>
          <a:ea typeface="+mj-ea"/>
          <a:cs typeface="+mj-cs"/>
        </a:defRPr>
      </a:lvl1pPr>
      <a:lvl2pPr algn="ctr" rtl="0" eaLnBrk="0" fontAlgn="base" hangingPunct="0">
        <a:spcBef>
          <a:spcPct val="0"/>
        </a:spcBef>
        <a:spcAft>
          <a:spcPct val="0"/>
        </a:spcAft>
        <a:defRPr sz="3600" b="1" i="1">
          <a:solidFill>
            <a:schemeClr val="tx2"/>
          </a:solidFill>
          <a:latin typeface="Comic Sans MS" pitchFamily="66" charset="0"/>
        </a:defRPr>
      </a:lvl2pPr>
      <a:lvl3pPr algn="ctr" rtl="0" eaLnBrk="0" fontAlgn="base" hangingPunct="0">
        <a:spcBef>
          <a:spcPct val="0"/>
        </a:spcBef>
        <a:spcAft>
          <a:spcPct val="0"/>
        </a:spcAft>
        <a:defRPr sz="3600" b="1" i="1">
          <a:solidFill>
            <a:schemeClr val="tx2"/>
          </a:solidFill>
          <a:latin typeface="Comic Sans MS" pitchFamily="66" charset="0"/>
        </a:defRPr>
      </a:lvl3pPr>
      <a:lvl4pPr algn="ctr" rtl="0" eaLnBrk="0" fontAlgn="base" hangingPunct="0">
        <a:spcBef>
          <a:spcPct val="0"/>
        </a:spcBef>
        <a:spcAft>
          <a:spcPct val="0"/>
        </a:spcAft>
        <a:defRPr sz="3600" b="1" i="1">
          <a:solidFill>
            <a:schemeClr val="tx2"/>
          </a:solidFill>
          <a:latin typeface="Comic Sans MS" pitchFamily="66" charset="0"/>
        </a:defRPr>
      </a:lvl4pPr>
      <a:lvl5pPr algn="ctr" rtl="0" eaLnBrk="0" fontAlgn="base" hangingPunct="0">
        <a:spcBef>
          <a:spcPct val="0"/>
        </a:spcBef>
        <a:spcAft>
          <a:spcPct val="0"/>
        </a:spcAft>
        <a:defRPr sz="3600" b="1" i="1">
          <a:solidFill>
            <a:schemeClr val="tx2"/>
          </a:solidFill>
          <a:latin typeface="Comic Sans MS" pitchFamily="66" charset="0"/>
        </a:defRPr>
      </a:lvl5pPr>
      <a:lvl6pPr marL="457200" algn="ctr" rtl="0" eaLnBrk="0" fontAlgn="base" hangingPunct="0">
        <a:spcBef>
          <a:spcPct val="0"/>
        </a:spcBef>
        <a:spcAft>
          <a:spcPct val="0"/>
        </a:spcAft>
        <a:defRPr sz="3600" b="1" i="1">
          <a:solidFill>
            <a:schemeClr val="tx2"/>
          </a:solidFill>
          <a:latin typeface="Comic Sans MS" pitchFamily="66" charset="0"/>
        </a:defRPr>
      </a:lvl6pPr>
      <a:lvl7pPr marL="914400" algn="ctr" rtl="0" eaLnBrk="0" fontAlgn="base" hangingPunct="0">
        <a:spcBef>
          <a:spcPct val="0"/>
        </a:spcBef>
        <a:spcAft>
          <a:spcPct val="0"/>
        </a:spcAft>
        <a:defRPr sz="3600" b="1" i="1">
          <a:solidFill>
            <a:schemeClr val="tx2"/>
          </a:solidFill>
          <a:latin typeface="Comic Sans MS" pitchFamily="66" charset="0"/>
        </a:defRPr>
      </a:lvl7pPr>
      <a:lvl8pPr marL="1371600" algn="ctr" rtl="0" eaLnBrk="0" fontAlgn="base" hangingPunct="0">
        <a:spcBef>
          <a:spcPct val="0"/>
        </a:spcBef>
        <a:spcAft>
          <a:spcPct val="0"/>
        </a:spcAft>
        <a:defRPr sz="3600" b="1" i="1">
          <a:solidFill>
            <a:schemeClr val="tx2"/>
          </a:solidFill>
          <a:latin typeface="Comic Sans MS" pitchFamily="66" charset="0"/>
        </a:defRPr>
      </a:lvl8pPr>
      <a:lvl9pPr marL="1828800" algn="ctr" rtl="0" eaLnBrk="0" fontAlgn="base" hangingPunct="0">
        <a:spcBef>
          <a:spcPct val="0"/>
        </a:spcBef>
        <a:spcAft>
          <a:spcPct val="0"/>
        </a:spcAft>
        <a:defRPr sz="3600" b="1" i="1">
          <a:solidFill>
            <a:schemeClr val="tx2"/>
          </a:solidFill>
          <a:latin typeface="Comic Sans MS" pitchFamily="66" charset="0"/>
        </a:defRPr>
      </a:lvl9pPr>
    </p:titleStyle>
    <p:body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defRPr sz="2000">
          <a:solidFill>
            <a:schemeClr val="tx1"/>
          </a:solidFill>
          <a:latin typeface="+mn-lt"/>
        </a:defRPr>
      </a:lvl2pPr>
      <a:lvl3pPr marL="1143000" indent="-228600" algn="l" rtl="0" eaLnBrk="0" fontAlgn="base" hangingPunct="0">
        <a:spcBef>
          <a:spcPct val="20000"/>
        </a:spcBef>
        <a:spcAft>
          <a:spcPct val="0"/>
        </a:spcAft>
        <a:defRPr sz="2000">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eaLnBrk="0" fontAlgn="base" hangingPunct="0">
        <a:spcBef>
          <a:spcPct val="20000"/>
        </a:spcBef>
        <a:spcAft>
          <a:spcPct val="0"/>
        </a:spcAft>
        <a:defRPr>
          <a:solidFill>
            <a:schemeClr val="tx1"/>
          </a:solidFill>
          <a:latin typeface="+mn-lt"/>
        </a:defRPr>
      </a:lvl6pPr>
      <a:lvl7pPr marL="2971800" indent="-228600" algn="l" rtl="0" eaLnBrk="0" fontAlgn="base" hangingPunct="0">
        <a:spcBef>
          <a:spcPct val="20000"/>
        </a:spcBef>
        <a:spcAft>
          <a:spcPct val="0"/>
        </a:spcAft>
        <a:defRPr>
          <a:solidFill>
            <a:schemeClr val="tx1"/>
          </a:solidFill>
          <a:latin typeface="+mn-lt"/>
        </a:defRPr>
      </a:lvl7pPr>
      <a:lvl8pPr marL="3429000" indent="-228600" algn="l" rtl="0" eaLnBrk="0" fontAlgn="base" hangingPunct="0">
        <a:spcBef>
          <a:spcPct val="20000"/>
        </a:spcBef>
        <a:spcAft>
          <a:spcPct val="0"/>
        </a:spcAft>
        <a:defRPr>
          <a:solidFill>
            <a:schemeClr val="tx1"/>
          </a:solidFill>
          <a:latin typeface="+mn-lt"/>
        </a:defRPr>
      </a:lvl8pPr>
      <a:lvl9pPr marL="3886200" indent="-228600" algn="l" rtl="0" eaLnBrk="0" fontAlgn="base" hangingPunct="0">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reading.ac.uk/UnivRead/vr/OpenOnlineCourses/Files/Simulation2/demoSpeedControl.html"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robotLearn.html"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reading.ac.uk/UnivRead/vr/OpenOnlineCourses/Files/Simulation2/robotbrait.html"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www.reading.ac.uk/UnivRead/vr/OpenOnlineCourses/Files/Simulation2/BeginRoboticsSimulationindex2.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340768"/>
            <a:ext cx="7772400" cy="2187674"/>
          </a:xfrm>
        </p:spPr>
        <p:txBody>
          <a:bodyPr/>
          <a:lstStyle/>
          <a:p>
            <a:r>
              <a:rPr lang="en-GB" sz="4400" dirty="0"/>
              <a:t>A Cybernetic Approach to Introducing Robotics</a:t>
            </a:r>
          </a:p>
        </p:txBody>
      </p:sp>
      <p:sp>
        <p:nvSpPr>
          <p:cNvPr id="3" name="Subtitle 2"/>
          <p:cNvSpPr>
            <a:spLocks noGrp="1"/>
          </p:cNvSpPr>
          <p:nvPr>
            <p:ph type="subTitle" idx="1"/>
          </p:nvPr>
        </p:nvSpPr>
        <p:spPr/>
        <p:txBody>
          <a:bodyPr/>
          <a:lstStyle/>
          <a:p>
            <a:r>
              <a:rPr lang="en-GB" sz="2800" dirty="0" smtClean="0"/>
              <a:t>Richard Mitchell</a:t>
            </a:r>
          </a:p>
          <a:p>
            <a:r>
              <a:rPr lang="en-GB" sz="2800" dirty="0" smtClean="0"/>
              <a:t>Professor of Cybernetics</a:t>
            </a:r>
          </a:p>
          <a:p>
            <a:r>
              <a:rPr lang="en-GB" sz="2800" dirty="0" smtClean="0"/>
              <a:t>University of Reading</a:t>
            </a:r>
            <a:endParaRPr lang="en-GB" sz="2800" dirty="0"/>
          </a:p>
        </p:txBody>
      </p:sp>
      <p:sp>
        <p:nvSpPr>
          <p:cNvPr id="4" name="Date Placeholder 3"/>
          <p:cNvSpPr>
            <a:spLocks noGrp="1"/>
          </p:cNvSpPr>
          <p:nvPr>
            <p:ph type="dt" sz="half" idx="10"/>
          </p:nvPr>
        </p:nvSpPr>
        <p:spPr/>
        <p:txBody>
          <a:bodyPr/>
          <a:lstStyle/>
          <a:p>
            <a:pPr>
              <a:defRPr/>
            </a:pPr>
            <a:r>
              <a:rPr lang="en-GB" altLang="en-US" dirty="0" smtClean="0"/>
              <a:t>p</a:t>
            </a:r>
            <a:fld id="{3564E563-5F3F-4135-85B6-E8A5A6F1D0B7}" type="slidenum">
              <a:rPr lang="en-GB" altLang="en-US" smtClean="0"/>
              <a:pPr>
                <a:defRPr/>
              </a:pPr>
              <a:t>1</a:t>
            </a:fld>
            <a:r>
              <a:rPr lang="en-GB" altLang="en-US" dirty="0" smtClean="0"/>
              <a:t> RJM</a:t>
            </a:r>
            <a:endParaRPr lang="en-GB" altLang="en-US" dirty="0"/>
          </a:p>
        </p:txBody>
      </p:sp>
      <p:sp>
        <p:nvSpPr>
          <p:cNvPr id="5" name="Footer Placeholder 4"/>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pic>
        <p:nvPicPr>
          <p:cNvPr id="6" name="Picture 35" descr="Device-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hidden">
          <a:xfrm>
            <a:off x="6389692" y="486314"/>
            <a:ext cx="2172077" cy="710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854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Illustrating </a:t>
            </a:r>
            <a:r>
              <a:rPr lang="en-GB" dirty="0" smtClean="0"/>
              <a:t>Need </a:t>
            </a:r>
            <a:r>
              <a:rPr lang="en-GB" dirty="0"/>
              <a:t>for Control</a:t>
            </a:r>
          </a:p>
        </p:txBody>
      </p:sp>
      <p:sp>
        <p:nvSpPr>
          <p:cNvPr id="3" name="Date Placeholder 2"/>
          <p:cNvSpPr>
            <a:spLocks noGrp="1"/>
          </p:cNvSpPr>
          <p:nvPr>
            <p:ph type="dt" sz="half" idx="10"/>
          </p:nvPr>
        </p:nvSpPr>
        <p:spPr/>
        <p:txBody>
          <a:bodyPr/>
          <a:lstStyle/>
          <a:p>
            <a:pPr>
              <a:defRPr/>
            </a:pPr>
            <a:r>
              <a:rPr lang="en-GB" altLang="en-US" smtClean="0"/>
              <a:t>p</a:t>
            </a:r>
            <a:fld id="{E17E5D4A-E6F9-4C3C-9A65-2C4026ED8B98}" type="slidenum">
              <a:rPr lang="en-GB" altLang="en-US" smtClean="0"/>
              <a:pPr>
                <a:defRPr/>
              </a:pPr>
              <a:t>10</a:t>
            </a:fld>
            <a:r>
              <a:rPr lang="en-GB" altLang="en-US"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pic>
        <p:nvPicPr>
          <p:cNvPr id="5" name="Picture 4">
            <a:hlinkClick r:id="rId2"/>
          </p:cNvPr>
          <p:cNvPicPr>
            <a:picLocks noChangeAspect="1"/>
          </p:cNvPicPr>
          <p:nvPr/>
        </p:nvPicPr>
        <p:blipFill>
          <a:blip r:embed="rId3"/>
          <a:stretch>
            <a:fillRect/>
          </a:stretch>
        </p:blipFill>
        <p:spPr>
          <a:xfrm>
            <a:off x="888428" y="1111047"/>
            <a:ext cx="7499996" cy="4838233"/>
          </a:xfrm>
          <a:prstGeom prst="rect">
            <a:avLst/>
          </a:prstGeom>
        </p:spPr>
      </p:pic>
      <p:sp>
        <p:nvSpPr>
          <p:cNvPr id="6" name="TextBox 5"/>
          <p:cNvSpPr txBox="1"/>
          <p:nvPr/>
        </p:nvSpPr>
        <p:spPr>
          <a:xfrm>
            <a:off x="3779911" y="5580529"/>
            <a:ext cx="5112023" cy="584775"/>
          </a:xfrm>
          <a:prstGeom prst="rect">
            <a:avLst/>
          </a:prstGeom>
          <a:noFill/>
        </p:spPr>
        <p:txBody>
          <a:bodyPr wrap="square" rtlCol="0">
            <a:spAutoFit/>
          </a:bodyPr>
          <a:lstStyle/>
          <a:p>
            <a:r>
              <a:rPr lang="en-GB" sz="1600" dirty="0" smtClean="0">
                <a:latin typeface="+mn-lt"/>
                <a:hlinkClick r:id="rId2"/>
              </a:rPr>
              <a:t>http://www.reading.ac.uk/UnivRead/vr/OpenOnlineCourses/Files/Simulation2/demoSpeedControl.html</a:t>
            </a:r>
            <a:endParaRPr lang="en-GB" sz="1600" dirty="0">
              <a:latin typeface="+mn-lt"/>
            </a:endParaRPr>
          </a:p>
        </p:txBody>
      </p:sp>
    </p:spTree>
    <p:extLst>
      <p:ext uri="{BB962C8B-B14F-4D97-AF65-F5344CB8AC3E}">
        <p14:creationId xmlns:p14="http://schemas.microsoft.com/office/powerpoint/2010/main" val="4069250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Different Speed vs Time</a:t>
            </a:r>
            <a:endParaRPr lang="en-GB" dirty="0"/>
          </a:p>
        </p:txBody>
      </p:sp>
      <p:sp>
        <p:nvSpPr>
          <p:cNvPr id="3" name="Date Placeholder 2"/>
          <p:cNvSpPr>
            <a:spLocks noGrp="1"/>
          </p:cNvSpPr>
          <p:nvPr>
            <p:ph type="dt" sz="half" idx="10"/>
          </p:nvPr>
        </p:nvSpPr>
        <p:spPr/>
        <p:txBody>
          <a:bodyPr/>
          <a:lstStyle/>
          <a:p>
            <a:pPr>
              <a:defRPr/>
            </a:pPr>
            <a:r>
              <a:rPr lang="en-GB" altLang="en-US" smtClean="0"/>
              <a:t>p</a:t>
            </a:r>
            <a:fld id="{E17E5D4A-E6F9-4C3C-9A65-2C4026ED8B98}" type="slidenum">
              <a:rPr lang="en-GB" altLang="en-US" smtClean="0"/>
              <a:pPr>
                <a:defRPr/>
              </a:pPr>
              <a:t>11</a:t>
            </a:fld>
            <a:r>
              <a:rPr lang="en-GB" altLang="en-US"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grpSp>
        <p:nvGrpSpPr>
          <p:cNvPr id="33" name="Group 32"/>
          <p:cNvGrpSpPr/>
          <p:nvPr/>
        </p:nvGrpSpPr>
        <p:grpSpPr>
          <a:xfrm>
            <a:off x="395536" y="1124744"/>
            <a:ext cx="7024002" cy="1110956"/>
            <a:chOff x="395536" y="1268760"/>
            <a:chExt cx="7024002" cy="1110956"/>
          </a:xfrm>
        </p:grpSpPr>
        <p:pic>
          <p:nvPicPr>
            <p:cNvPr id="6" name="Picture 5" title="Speed vs Time"/>
            <p:cNvPicPr>
              <a:picLocks noChangeAspect="1"/>
            </p:cNvPicPr>
            <p:nvPr/>
          </p:nvPicPr>
          <p:blipFill>
            <a:blip r:embed="rId3"/>
            <a:stretch>
              <a:fillRect/>
            </a:stretch>
          </p:blipFill>
          <p:spPr>
            <a:xfrm>
              <a:off x="1142250" y="1268760"/>
              <a:ext cx="5486400" cy="1009650"/>
            </a:xfrm>
            <a:prstGeom prst="rect">
              <a:avLst/>
            </a:prstGeom>
          </p:spPr>
        </p:pic>
        <p:sp>
          <p:nvSpPr>
            <p:cNvPr id="7" name="TextBox 6"/>
            <p:cNvSpPr txBox="1"/>
            <p:nvPr/>
          </p:nvSpPr>
          <p:spPr>
            <a:xfrm>
              <a:off x="406617" y="1287399"/>
              <a:ext cx="735633" cy="400110"/>
            </a:xfrm>
            <a:prstGeom prst="rect">
              <a:avLst/>
            </a:prstGeom>
            <a:noFill/>
          </p:spPr>
          <p:txBody>
            <a:bodyPr wrap="square" rtlCol="0">
              <a:spAutoFit/>
            </a:bodyPr>
            <a:lstStyle/>
            <a:p>
              <a:r>
                <a:rPr lang="en-GB" sz="2000" dirty="0" smtClean="0">
                  <a:latin typeface="Comic Sans MS" panose="030F0702030302020204" pitchFamily="66" charset="0"/>
                </a:rPr>
                <a:t>3.40</a:t>
              </a:r>
              <a:endParaRPr lang="en-GB" sz="2000" dirty="0">
                <a:latin typeface="Comic Sans MS" panose="030F0702030302020204" pitchFamily="66" charset="0"/>
              </a:endParaRPr>
            </a:p>
          </p:txBody>
        </p:sp>
        <p:sp>
          <p:nvSpPr>
            <p:cNvPr id="8" name="TextBox 7"/>
            <p:cNvSpPr txBox="1"/>
            <p:nvPr/>
          </p:nvSpPr>
          <p:spPr>
            <a:xfrm>
              <a:off x="395536" y="1970590"/>
              <a:ext cx="735633" cy="400110"/>
            </a:xfrm>
            <a:prstGeom prst="rect">
              <a:avLst/>
            </a:prstGeom>
            <a:noFill/>
          </p:spPr>
          <p:txBody>
            <a:bodyPr wrap="square" rtlCol="0">
              <a:spAutoFit/>
            </a:bodyPr>
            <a:lstStyle/>
            <a:p>
              <a:pPr algn="r"/>
              <a:r>
                <a:rPr lang="en-GB" sz="2000" dirty="0" smtClean="0">
                  <a:latin typeface="Comic Sans MS" panose="030F0702030302020204" pitchFamily="66" charset="0"/>
                </a:rPr>
                <a:t>0</a:t>
              </a:r>
              <a:endParaRPr lang="en-GB" sz="2000" dirty="0">
                <a:latin typeface="Comic Sans MS" panose="030F0702030302020204" pitchFamily="66" charset="0"/>
              </a:endParaRPr>
            </a:p>
          </p:txBody>
        </p:sp>
        <p:sp>
          <p:nvSpPr>
            <p:cNvPr id="10" name="TextBox 9"/>
            <p:cNvSpPr txBox="1"/>
            <p:nvPr/>
          </p:nvSpPr>
          <p:spPr>
            <a:xfrm>
              <a:off x="2339752" y="1876762"/>
              <a:ext cx="2160240" cy="400110"/>
            </a:xfrm>
            <a:prstGeom prst="rect">
              <a:avLst/>
            </a:prstGeom>
            <a:noFill/>
          </p:spPr>
          <p:txBody>
            <a:bodyPr wrap="square" rtlCol="0">
              <a:spAutoFit/>
            </a:bodyPr>
            <a:lstStyle/>
            <a:p>
              <a:pPr algn="r"/>
              <a:r>
                <a:rPr lang="en-GB" sz="2000" dirty="0" smtClean="0">
                  <a:latin typeface="Comic Sans MS" panose="030F0702030302020204" pitchFamily="66" charset="0"/>
                </a:rPr>
                <a:t>% error = 39.23</a:t>
              </a:r>
              <a:endParaRPr lang="en-GB" sz="2000" dirty="0">
                <a:latin typeface="Comic Sans MS" panose="030F0702030302020204" pitchFamily="66" charset="0"/>
              </a:endParaRPr>
            </a:p>
          </p:txBody>
        </p:sp>
        <p:sp>
          <p:nvSpPr>
            <p:cNvPr id="12" name="TextBox 11"/>
            <p:cNvSpPr txBox="1"/>
            <p:nvPr/>
          </p:nvSpPr>
          <p:spPr>
            <a:xfrm>
              <a:off x="6411426" y="1979606"/>
              <a:ext cx="1008112" cy="400110"/>
            </a:xfrm>
            <a:prstGeom prst="rect">
              <a:avLst/>
            </a:prstGeom>
            <a:noFill/>
          </p:spPr>
          <p:txBody>
            <a:bodyPr wrap="square" rtlCol="0">
              <a:spAutoFit/>
            </a:bodyPr>
            <a:lstStyle/>
            <a:p>
              <a:pPr algn="r"/>
              <a:r>
                <a:rPr lang="en-GB" sz="2000" dirty="0" smtClean="0">
                  <a:latin typeface="Comic Sans MS" panose="030F0702030302020204" pitchFamily="66" charset="0"/>
                </a:rPr>
                <a:t>14425</a:t>
              </a:r>
              <a:endParaRPr lang="en-GB" sz="2000" dirty="0">
                <a:latin typeface="Comic Sans MS" panose="030F0702030302020204" pitchFamily="66" charset="0"/>
              </a:endParaRPr>
            </a:p>
          </p:txBody>
        </p:sp>
      </p:grpSp>
      <p:grpSp>
        <p:nvGrpSpPr>
          <p:cNvPr id="34" name="Group 33"/>
          <p:cNvGrpSpPr/>
          <p:nvPr/>
        </p:nvGrpSpPr>
        <p:grpSpPr>
          <a:xfrm>
            <a:off x="395536" y="2450066"/>
            <a:ext cx="7126977" cy="1149801"/>
            <a:chOff x="467544" y="2809268"/>
            <a:chExt cx="7126977" cy="1149801"/>
          </a:xfrm>
        </p:grpSpPr>
        <p:sp>
          <p:nvSpPr>
            <p:cNvPr id="15" name="TextBox 14"/>
            <p:cNvSpPr txBox="1"/>
            <p:nvPr/>
          </p:nvSpPr>
          <p:spPr>
            <a:xfrm>
              <a:off x="478625" y="2809268"/>
              <a:ext cx="735633" cy="400110"/>
            </a:xfrm>
            <a:prstGeom prst="rect">
              <a:avLst/>
            </a:prstGeom>
            <a:noFill/>
          </p:spPr>
          <p:txBody>
            <a:bodyPr wrap="square" rtlCol="0">
              <a:spAutoFit/>
            </a:bodyPr>
            <a:lstStyle/>
            <a:p>
              <a:r>
                <a:rPr lang="en-GB" sz="2000" dirty="0" smtClean="0">
                  <a:latin typeface="Comic Sans MS" panose="030F0702030302020204" pitchFamily="66" charset="0"/>
                </a:rPr>
                <a:t>2.77</a:t>
              </a:r>
              <a:endParaRPr lang="en-GB" sz="2000" dirty="0">
                <a:latin typeface="Comic Sans MS" panose="030F0702030302020204" pitchFamily="66" charset="0"/>
              </a:endParaRPr>
            </a:p>
          </p:txBody>
        </p:sp>
        <p:sp>
          <p:nvSpPr>
            <p:cNvPr id="16" name="TextBox 15"/>
            <p:cNvSpPr txBox="1"/>
            <p:nvPr/>
          </p:nvSpPr>
          <p:spPr>
            <a:xfrm>
              <a:off x="467544" y="3558959"/>
              <a:ext cx="735633" cy="400110"/>
            </a:xfrm>
            <a:prstGeom prst="rect">
              <a:avLst/>
            </a:prstGeom>
            <a:noFill/>
          </p:spPr>
          <p:txBody>
            <a:bodyPr wrap="square" rtlCol="0">
              <a:spAutoFit/>
            </a:bodyPr>
            <a:lstStyle/>
            <a:p>
              <a:pPr algn="r"/>
              <a:r>
                <a:rPr lang="en-GB" sz="2000" dirty="0" smtClean="0">
                  <a:latin typeface="Comic Sans MS" panose="030F0702030302020204" pitchFamily="66" charset="0"/>
                </a:rPr>
                <a:t>0</a:t>
              </a:r>
              <a:endParaRPr lang="en-GB" sz="2000" dirty="0">
                <a:latin typeface="Comic Sans MS" panose="030F0702030302020204" pitchFamily="66" charset="0"/>
              </a:endParaRPr>
            </a:p>
          </p:txBody>
        </p:sp>
        <p:sp>
          <p:nvSpPr>
            <p:cNvPr id="20" name="TextBox 19"/>
            <p:cNvSpPr txBox="1"/>
            <p:nvPr/>
          </p:nvSpPr>
          <p:spPr>
            <a:xfrm>
              <a:off x="6442393" y="3502156"/>
              <a:ext cx="1152128" cy="400110"/>
            </a:xfrm>
            <a:prstGeom prst="rect">
              <a:avLst/>
            </a:prstGeom>
            <a:noFill/>
          </p:spPr>
          <p:txBody>
            <a:bodyPr wrap="square" rtlCol="0">
              <a:spAutoFit/>
            </a:bodyPr>
            <a:lstStyle/>
            <a:p>
              <a:pPr algn="r"/>
              <a:r>
                <a:rPr lang="en-GB" sz="2000" dirty="0" smtClean="0">
                  <a:latin typeface="Comic Sans MS" panose="030F0702030302020204" pitchFamily="66" charset="0"/>
                </a:rPr>
                <a:t>9075.0</a:t>
              </a:r>
              <a:endParaRPr lang="en-GB" sz="2000" dirty="0">
                <a:latin typeface="Comic Sans MS" panose="030F0702030302020204" pitchFamily="66" charset="0"/>
              </a:endParaRPr>
            </a:p>
          </p:txBody>
        </p:sp>
        <p:pic>
          <p:nvPicPr>
            <p:cNvPr id="22" name="Picture 21" title="Speed vs Time"/>
            <p:cNvPicPr>
              <a:picLocks noChangeAspect="1"/>
            </p:cNvPicPr>
            <p:nvPr/>
          </p:nvPicPr>
          <p:blipFill>
            <a:blip r:embed="rId4"/>
            <a:stretch>
              <a:fillRect/>
            </a:stretch>
          </p:blipFill>
          <p:spPr>
            <a:xfrm>
              <a:off x="1158993" y="2852936"/>
              <a:ext cx="5469657" cy="1001486"/>
            </a:xfrm>
            <a:prstGeom prst="rect">
              <a:avLst/>
            </a:prstGeom>
          </p:spPr>
        </p:pic>
        <p:sp>
          <p:nvSpPr>
            <p:cNvPr id="18" name="TextBox 17"/>
            <p:cNvSpPr txBox="1"/>
            <p:nvPr/>
          </p:nvSpPr>
          <p:spPr>
            <a:xfrm>
              <a:off x="2411760" y="3356992"/>
              <a:ext cx="2160240" cy="400110"/>
            </a:xfrm>
            <a:prstGeom prst="rect">
              <a:avLst/>
            </a:prstGeom>
            <a:noFill/>
          </p:spPr>
          <p:txBody>
            <a:bodyPr wrap="square" rtlCol="0">
              <a:spAutoFit/>
            </a:bodyPr>
            <a:lstStyle/>
            <a:p>
              <a:pPr algn="r"/>
              <a:r>
                <a:rPr lang="en-GB" sz="2000" dirty="0" smtClean="0">
                  <a:latin typeface="Comic Sans MS" panose="030F0702030302020204" pitchFamily="66" charset="0"/>
                </a:rPr>
                <a:t>% error = 12.63</a:t>
              </a:r>
              <a:endParaRPr lang="en-GB" sz="2000" dirty="0">
                <a:latin typeface="Comic Sans MS" panose="030F0702030302020204" pitchFamily="66" charset="0"/>
              </a:endParaRPr>
            </a:p>
          </p:txBody>
        </p:sp>
      </p:grpSp>
      <p:grpSp>
        <p:nvGrpSpPr>
          <p:cNvPr id="35" name="Group 34"/>
          <p:cNvGrpSpPr/>
          <p:nvPr/>
        </p:nvGrpSpPr>
        <p:grpSpPr>
          <a:xfrm>
            <a:off x="323528" y="3759357"/>
            <a:ext cx="7098085" cy="1181811"/>
            <a:chOff x="368441" y="4221088"/>
            <a:chExt cx="7098085" cy="1181811"/>
          </a:xfrm>
        </p:grpSpPr>
        <p:sp>
          <p:nvSpPr>
            <p:cNvPr id="24" name="TextBox 23"/>
            <p:cNvSpPr txBox="1"/>
            <p:nvPr/>
          </p:nvSpPr>
          <p:spPr>
            <a:xfrm>
              <a:off x="379522" y="4221088"/>
              <a:ext cx="735633" cy="400110"/>
            </a:xfrm>
            <a:prstGeom prst="rect">
              <a:avLst/>
            </a:prstGeom>
            <a:noFill/>
          </p:spPr>
          <p:txBody>
            <a:bodyPr wrap="square" rtlCol="0">
              <a:spAutoFit/>
            </a:bodyPr>
            <a:lstStyle/>
            <a:p>
              <a:r>
                <a:rPr lang="en-GB" sz="2000" dirty="0" smtClean="0">
                  <a:latin typeface="Comic Sans MS" panose="030F0702030302020204" pitchFamily="66" charset="0"/>
                </a:rPr>
                <a:t>3.43</a:t>
              </a:r>
              <a:endParaRPr lang="en-GB" sz="2000" dirty="0">
                <a:latin typeface="Comic Sans MS" panose="030F0702030302020204" pitchFamily="66" charset="0"/>
              </a:endParaRPr>
            </a:p>
          </p:txBody>
        </p:sp>
        <p:sp>
          <p:nvSpPr>
            <p:cNvPr id="25" name="TextBox 24"/>
            <p:cNvSpPr txBox="1"/>
            <p:nvPr/>
          </p:nvSpPr>
          <p:spPr>
            <a:xfrm>
              <a:off x="368441" y="4970779"/>
              <a:ext cx="735633" cy="400110"/>
            </a:xfrm>
            <a:prstGeom prst="rect">
              <a:avLst/>
            </a:prstGeom>
            <a:noFill/>
          </p:spPr>
          <p:txBody>
            <a:bodyPr wrap="square" rtlCol="0">
              <a:spAutoFit/>
            </a:bodyPr>
            <a:lstStyle/>
            <a:p>
              <a:pPr algn="r"/>
              <a:r>
                <a:rPr lang="en-GB" sz="2000" dirty="0" smtClean="0">
                  <a:latin typeface="Comic Sans MS" panose="030F0702030302020204" pitchFamily="66" charset="0"/>
                </a:rPr>
                <a:t>0</a:t>
              </a:r>
              <a:endParaRPr lang="en-GB" sz="2000" dirty="0">
                <a:latin typeface="Comic Sans MS" panose="030F0702030302020204" pitchFamily="66" charset="0"/>
              </a:endParaRPr>
            </a:p>
          </p:txBody>
        </p:sp>
        <p:sp>
          <p:nvSpPr>
            <p:cNvPr id="29" name="TextBox 28"/>
            <p:cNvSpPr txBox="1"/>
            <p:nvPr/>
          </p:nvSpPr>
          <p:spPr>
            <a:xfrm>
              <a:off x="6345816" y="5002789"/>
              <a:ext cx="1120710" cy="400110"/>
            </a:xfrm>
            <a:prstGeom prst="rect">
              <a:avLst/>
            </a:prstGeom>
            <a:noFill/>
          </p:spPr>
          <p:txBody>
            <a:bodyPr wrap="square" rtlCol="0">
              <a:spAutoFit/>
            </a:bodyPr>
            <a:lstStyle/>
            <a:p>
              <a:pPr algn="r"/>
              <a:r>
                <a:rPr lang="en-GB" sz="2000" dirty="0" smtClean="0">
                  <a:latin typeface="Comic Sans MS" panose="030F0702030302020204" pitchFamily="66" charset="0"/>
                </a:rPr>
                <a:t>16150</a:t>
              </a:r>
              <a:endParaRPr lang="en-GB" sz="2000" dirty="0">
                <a:latin typeface="Comic Sans MS" panose="030F0702030302020204" pitchFamily="66" charset="0"/>
              </a:endParaRPr>
            </a:p>
          </p:txBody>
        </p:sp>
        <p:pic>
          <p:nvPicPr>
            <p:cNvPr id="31" name="Picture 30" title="Speed vs Time"/>
            <p:cNvPicPr>
              <a:picLocks noChangeAspect="1"/>
            </p:cNvPicPr>
            <p:nvPr/>
          </p:nvPicPr>
          <p:blipFill>
            <a:blip r:embed="rId5"/>
            <a:stretch>
              <a:fillRect/>
            </a:stretch>
          </p:blipFill>
          <p:spPr>
            <a:xfrm>
              <a:off x="1172806" y="4315628"/>
              <a:ext cx="5455844" cy="999946"/>
            </a:xfrm>
            <a:prstGeom prst="rect">
              <a:avLst/>
            </a:prstGeom>
          </p:spPr>
        </p:pic>
        <p:sp>
          <p:nvSpPr>
            <p:cNvPr id="27" name="TextBox 26"/>
            <p:cNvSpPr txBox="1"/>
            <p:nvPr/>
          </p:nvSpPr>
          <p:spPr>
            <a:xfrm>
              <a:off x="2312657" y="4797152"/>
              <a:ext cx="2160240" cy="400110"/>
            </a:xfrm>
            <a:prstGeom prst="rect">
              <a:avLst/>
            </a:prstGeom>
            <a:noFill/>
          </p:spPr>
          <p:txBody>
            <a:bodyPr wrap="square" rtlCol="0">
              <a:spAutoFit/>
            </a:bodyPr>
            <a:lstStyle/>
            <a:p>
              <a:pPr algn="r"/>
              <a:r>
                <a:rPr lang="en-GB" sz="2000" dirty="0" smtClean="0">
                  <a:latin typeface="Comic Sans MS" panose="030F0702030302020204" pitchFamily="66" charset="0"/>
                </a:rPr>
                <a:t>% error = 4.97</a:t>
              </a:r>
              <a:endParaRPr lang="en-GB" sz="2000" dirty="0">
                <a:latin typeface="Comic Sans MS" panose="030F0702030302020204" pitchFamily="66" charset="0"/>
              </a:endParaRPr>
            </a:p>
          </p:txBody>
        </p:sp>
      </p:grpSp>
      <p:sp>
        <p:nvSpPr>
          <p:cNvPr id="36" name="TextBox 35"/>
          <p:cNvSpPr txBox="1"/>
          <p:nvPr/>
        </p:nvSpPr>
        <p:spPr>
          <a:xfrm>
            <a:off x="7524328" y="1196975"/>
            <a:ext cx="1296144" cy="830997"/>
          </a:xfrm>
          <a:prstGeom prst="rect">
            <a:avLst/>
          </a:prstGeom>
          <a:noFill/>
        </p:spPr>
        <p:txBody>
          <a:bodyPr wrap="square" rtlCol="0">
            <a:spAutoFit/>
          </a:bodyPr>
          <a:lstStyle/>
          <a:p>
            <a:r>
              <a:rPr lang="en-GB" dirty="0" smtClean="0">
                <a:latin typeface="+mn-lt"/>
              </a:rPr>
              <a:t>No control</a:t>
            </a:r>
            <a:endParaRPr lang="en-GB" dirty="0">
              <a:latin typeface="+mn-lt"/>
            </a:endParaRPr>
          </a:p>
        </p:txBody>
      </p:sp>
      <p:sp>
        <p:nvSpPr>
          <p:cNvPr id="37" name="TextBox 36"/>
          <p:cNvSpPr txBox="1"/>
          <p:nvPr/>
        </p:nvSpPr>
        <p:spPr>
          <a:xfrm>
            <a:off x="7461330" y="2460485"/>
            <a:ext cx="1296144" cy="830997"/>
          </a:xfrm>
          <a:prstGeom prst="rect">
            <a:avLst/>
          </a:prstGeom>
          <a:noFill/>
        </p:spPr>
        <p:txBody>
          <a:bodyPr wrap="square" rtlCol="0">
            <a:spAutoFit/>
          </a:bodyPr>
          <a:lstStyle/>
          <a:p>
            <a:r>
              <a:rPr lang="en-GB" dirty="0" smtClean="0">
                <a:latin typeface="+mn-lt"/>
              </a:rPr>
              <a:t>Prop Control</a:t>
            </a:r>
            <a:endParaRPr lang="en-GB" dirty="0">
              <a:latin typeface="+mn-lt"/>
            </a:endParaRPr>
          </a:p>
        </p:txBody>
      </p:sp>
      <p:sp>
        <p:nvSpPr>
          <p:cNvPr id="38" name="TextBox 37"/>
          <p:cNvSpPr txBox="1"/>
          <p:nvPr/>
        </p:nvSpPr>
        <p:spPr>
          <a:xfrm>
            <a:off x="7419538" y="3669304"/>
            <a:ext cx="1488839" cy="1200329"/>
          </a:xfrm>
          <a:prstGeom prst="rect">
            <a:avLst/>
          </a:prstGeom>
          <a:noFill/>
        </p:spPr>
        <p:txBody>
          <a:bodyPr wrap="square" rtlCol="0">
            <a:spAutoFit/>
          </a:bodyPr>
          <a:lstStyle/>
          <a:p>
            <a:r>
              <a:rPr lang="en-GB" dirty="0" smtClean="0">
                <a:latin typeface="+mn-lt"/>
              </a:rPr>
              <a:t>User Control</a:t>
            </a:r>
          </a:p>
          <a:p>
            <a:r>
              <a:rPr lang="en-GB" dirty="0" smtClean="0">
                <a:latin typeface="+mn-lt"/>
              </a:rPr>
              <a:t>(speedo)</a:t>
            </a:r>
            <a:endParaRPr lang="en-GB" dirty="0">
              <a:latin typeface="+mn-lt"/>
            </a:endParaRPr>
          </a:p>
        </p:txBody>
      </p:sp>
      <p:grpSp>
        <p:nvGrpSpPr>
          <p:cNvPr id="39" name="Group 38" descr="Speed vs Time graph" title="Speed vs Time"/>
          <p:cNvGrpSpPr/>
          <p:nvPr/>
        </p:nvGrpSpPr>
        <p:grpSpPr>
          <a:xfrm>
            <a:off x="395536" y="4869160"/>
            <a:ext cx="7281816" cy="1230865"/>
            <a:chOff x="818945" y="3183470"/>
            <a:chExt cx="7281816" cy="1230865"/>
          </a:xfrm>
        </p:grpSpPr>
        <p:sp>
          <p:nvSpPr>
            <p:cNvPr id="40" name="TextBox 39"/>
            <p:cNvSpPr txBox="1"/>
            <p:nvPr/>
          </p:nvSpPr>
          <p:spPr>
            <a:xfrm>
              <a:off x="830026" y="3183470"/>
              <a:ext cx="735633" cy="400110"/>
            </a:xfrm>
            <a:prstGeom prst="rect">
              <a:avLst/>
            </a:prstGeom>
            <a:noFill/>
          </p:spPr>
          <p:txBody>
            <a:bodyPr wrap="square" rtlCol="0">
              <a:spAutoFit/>
            </a:bodyPr>
            <a:lstStyle/>
            <a:p>
              <a:r>
                <a:rPr lang="en-GB" sz="2000" dirty="0" smtClean="0">
                  <a:latin typeface="Comic Sans MS" panose="030F0702030302020204" pitchFamily="66" charset="0"/>
                </a:rPr>
                <a:t>3.00</a:t>
              </a:r>
              <a:endParaRPr lang="en-GB" sz="2000" dirty="0">
                <a:latin typeface="Comic Sans MS" panose="030F0702030302020204" pitchFamily="66" charset="0"/>
              </a:endParaRPr>
            </a:p>
          </p:txBody>
        </p:sp>
        <p:sp>
          <p:nvSpPr>
            <p:cNvPr id="41" name="TextBox 40"/>
            <p:cNvSpPr txBox="1"/>
            <p:nvPr/>
          </p:nvSpPr>
          <p:spPr>
            <a:xfrm>
              <a:off x="818945" y="3933161"/>
              <a:ext cx="735633" cy="400110"/>
            </a:xfrm>
            <a:prstGeom prst="rect">
              <a:avLst/>
            </a:prstGeom>
            <a:noFill/>
          </p:spPr>
          <p:txBody>
            <a:bodyPr wrap="square" rtlCol="0">
              <a:spAutoFit/>
            </a:bodyPr>
            <a:lstStyle/>
            <a:p>
              <a:pPr algn="r"/>
              <a:r>
                <a:rPr lang="en-GB" sz="2000" dirty="0" smtClean="0">
                  <a:latin typeface="Comic Sans MS" panose="030F0702030302020204" pitchFamily="66" charset="0"/>
                </a:rPr>
                <a:t>0</a:t>
              </a:r>
              <a:endParaRPr lang="en-GB" sz="2000" dirty="0">
                <a:latin typeface="Comic Sans MS" panose="030F0702030302020204" pitchFamily="66" charset="0"/>
              </a:endParaRPr>
            </a:p>
          </p:txBody>
        </p:sp>
        <p:sp>
          <p:nvSpPr>
            <p:cNvPr id="45" name="TextBox 44"/>
            <p:cNvSpPr txBox="1"/>
            <p:nvPr/>
          </p:nvSpPr>
          <p:spPr>
            <a:xfrm>
              <a:off x="6980051" y="4014225"/>
              <a:ext cx="1120710" cy="400110"/>
            </a:xfrm>
            <a:prstGeom prst="rect">
              <a:avLst/>
            </a:prstGeom>
            <a:noFill/>
          </p:spPr>
          <p:txBody>
            <a:bodyPr wrap="square" rtlCol="0">
              <a:spAutoFit/>
            </a:bodyPr>
            <a:lstStyle/>
            <a:p>
              <a:pPr algn="r"/>
              <a:r>
                <a:rPr lang="en-GB" sz="2000" dirty="0" smtClean="0">
                  <a:latin typeface="Comic Sans MS" panose="030F0702030302020204" pitchFamily="66" charset="0"/>
                </a:rPr>
                <a:t>9025.0</a:t>
              </a:r>
              <a:endParaRPr lang="en-GB" sz="2000" dirty="0">
                <a:latin typeface="Comic Sans MS" panose="030F0702030302020204" pitchFamily="66" charset="0"/>
              </a:endParaRPr>
            </a:p>
          </p:txBody>
        </p:sp>
        <p:pic>
          <p:nvPicPr>
            <p:cNvPr id="47" name="Picture 46" title="Speed vs Time"/>
            <p:cNvPicPr>
              <a:picLocks noChangeAspect="1"/>
            </p:cNvPicPr>
            <p:nvPr/>
          </p:nvPicPr>
          <p:blipFill>
            <a:blip r:embed="rId6"/>
            <a:stretch>
              <a:fillRect/>
            </a:stretch>
          </p:blipFill>
          <p:spPr>
            <a:xfrm>
              <a:off x="1537668" y="3372674"/>
              <a:ext cx="5514392" cy="992430"/>
            </a:xfrm>
            <a:prstGeom prst="rect">
              <a:avLst/>
            </a:prstGeom>
          </p:spPr>
        </p:pic>
        <p:sp>
          <p:nvSpPr>
            <p:cNvPr id="43" name="TextBox 42"/>
            <p:cNvSpPr txBox="1"/>
            <p:nvPr/>
          </p:nvSpPr>
          <p:spPr>
            <a:xfrm>
              <a:off x="2763161" y="3807373"/>
              <a:ext cx="2160240" cy="400110"/>
            </a:xfrm>
            <a:prstGeom prst="rect">
              <a:avLst/>
            </a:prstGeom>
            <a:noFill/>
          </p:spPr>
          <p:txBody>
            <a:bodyPr wrap="square" rtlCol="0">
              <a:spAutoFit/>
            </a:bodyPr>
            <a:lstStyle/>
            <a:p>
              <a:pPr algn="r"/>
              <a:r>
                <a:rPr lang="en-GB" sz="2000" dirty="0" smtClean="0">
                  <a:latin typeface="Comic Sans MS" panose="030F0702030302020204" pitchFamily="66" charset="0"/>
                </a:rPr>
                <a:t>% error = 0.00</a:t>
              </a:r>
              <a:endParaRPr lang="en-GB" sz="2000" dirty="0">
                <a:latin typeface="Comic Sans MS" panose="030F0702030302020204" pitchFamily="66" charset="0"/>
              </a:endParaRPr>
            </a:p>
          </p:txBody>
        </p:sp>
      </p:grpSp>
      <p:sp>
        <p:nvSpPr>
          <p:cNvPr id="48" name="TextBox 47"/>
          <p:cNvSpPr txBox="1"/>
          <p:nvPr/>
        </p:nvSpPr>
        <p:spPr>
          <a:xfrm>
            <a:off x="7522513" y="5231453"/>
            <a:ext cx="1488839" cy="461665"/>
          </a:xfrm>
          <a:prstGeom prst="rect">
            <a:avLst/>
          </a:prstGeom>
          <a:noFill/>
        </p:spPr>
        <p:txBody>
          <a:bodyPr wrap="square" rtlCol="0">
            <a:spAutoFit/>
          </a:bodyPr>
          <a:lstStyle/>
          <a:p>
            <a:r>
              <a:rPr lang="en-GB" dirty="0" smtClean="0">
                <a:latin typeface="+mn-lt"/>
              </a:rPr>
              <a:t>P+I</a:t>
            </a:r>
            <a:endParaRPr lang="en-GB" dirty="0">
              <a:latin typeface="+mn-lt"/>
            </a:endParaRPr>
          </a:p>
        </p:txBody>
      </p:sp>
    </p:spTree>
    <p:extLst>
      <p:ext uri="{BB962C8B-B14F-4D97-AF65-F5344CB8AC3E}">
        <p14:creationId xmlns:p14="http://schemas.microsoft.com/office/powerpoint/2010/main" val="32552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Also : </a:t>
            </a:r>
            <a:r>
              <a:rPr lang="en-GB" dirty="0"/>
              <a:t>Temperature Control</a:t>
            </a:r>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12</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grpSp>
        <p:nvGrpSpPr>
          <p:cNvPr id="53" name="Group 52"/>
          <p:cNvGrpSpPr/>
          <p:nvPr/>
        </p:nvGrpSpPr>
        <p:grpSpPr>
          <a:xfrm>
            <a:off x="611560" y="1140364"/>
            <a:ext cx="5840413" cy="2790826"/>
            <a:chOff x="611560" y="1140364"/>
            <a:chExt cx="5840413" cy="2790826"/>
          </a:xfrm>
        </p:grpSpPr>
        <p:sp>
          <p:nvSpPr>
            <p:cNvPr id="5" name="Text Box 9"/>
            <p:cNvSpPr txBox="1">
              <a:spLocks noChangeArrowheads="1"/>
            </p:cNvSpPr>
            <p:nvPr/>
          </p:nvSpPr>
          <p:spPr bwMode="auto">
            <a:xfrm>
              <a:off x="611560" y="1152314"/>
              <a:ext cx="1655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dirty="0">
                  <a:solidFill>
                    <a:schemeClr val="tx1"/>
                  </a:solidFill>
                  <a:latin typeface="+mn-lt"/>
                </a:rPr>
                <a:t>Of Rooms</a:t>
              </a:r>
              <a:endParaRPr lang="en-US" altLang="en-US" b="0" dirty="0">
                <a:solidFill>
                  <a:schemeClr val="tx1"/>
                </a:solidFill>
                <a:latin typeface="+mn-lt"/>
              </a:endParaRPr>
            </a:p>
          </p:txBody>
        </p:sp>
        <p:sp>
          <p:nvSpPr>
            <p:cNvPr id="7" name="Line 15"/>
            <p:cNvSpPr>
              <a:spLocks noChangeShapeType="1"/>
            </p:cNvSpPr>
            <p:nvPr/>
          </p:nvSpPr>
          <p:spPr bwMode="ltGray">
            <a:xfrm>
              <a:off x="4356473" y="2299239"/>
              <a:ext cx="900113"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8" name="Freeform 16"/>
            <p:cNvSpPr>
              <a:spLocks/>
            </p:cNvSpPr>
            <p:nvPr/>
          </p:nvSpPr>
          <p:spPr bwMode="ltGray">
            <a:xfrm>
              <a:off x="2189535" y="3154902"/>
              <a:ext cx="2181225" cy="776288"/>
            </a:xfrm>
            <a:custGeom>
              <a:avLst/>
              <a:gdLst>
                <a:gd name="T0" fmla="*/ 0 w 1374"/>
                <a:gd name="T1" fmla="*/ 489 h 489"/>
                <a:gd name="T2" fmla="*/ 1374 w 1374"/>
                <a:gd name="T3" fmla="*/ 390 h 489"/>
                <a:gd name="T4" fmla="*/ 70 w 1374"/>
                <a:gd name="T5" fmla="*/ 0 h 489"/>
                <a:gd name="T6" fmla="*/ 0 w 1374"/>
                <a:gd name="T7" fmla="*/ 134 h 489"/>
                <a:gd name="T8" fmla="*/ 0 w 1374"/>
                <a:gd name="T9" fmla="*/ 134 h 489"/>
                <a:gd name="T10" fmla="*/ 0 w 1374"/>
                <a:gd name="T11" fmla="*/ 134 h 489"/>
                <a:gd name="T12" fmla="*/ 0 w 1374"/>
                <a:gd name="T13" fmla="*/ 134 h 489"/>
                <a:gd name="T14" fmla="*/ 0 w 1374"/>
                <a:gd name="T15" fmla="*/ 134 h 489"/>
                <a:gd name="T16" fmla="*/ 0 w 1374"/>
                <a:gd name="T17" fmla="*/ 134 h 489"/>
                <a:gd name="T18" fmla="*/ 0 w 1374"/>
                <a:gd name="T19" fmla="*/ 134 h 489"/>
                <a:gd name="T20" fmla="*/ 0 w 1374"/>
                <a:gd name="T21" fmla="*/ 134 h 489"/>
                <a:gd name="T22" fmla="*/ 0 w 1374"/>
                <a:gd name="T23" fmla="*/ 134 h 489"/>
                <a:gd name="T24" fmla="*/ 0 w 1374"/>
                <a:gd name="T25" fmla="*/ 134 h 489"/>
                <a:gd name="T26" fmla="*/ 0 w 1374"/>
                <a:gd name="T27" fmla="*/ 134 h 489"/>
                <a:gd name="T28" fmla="*/ 0 w 1374"/>
                <a:gd name="T29" fmla="*/ 134 h 489"/>
                <a:gd name="T30" fmla="*/ 0 w 1374"/>
                <a:gd name="T31" fmla="*/ 134 h 489"/>
                <a:gd name="T32" fmla="*/ 0 w 1374"/>
                <a:gd name="T33" fmla="*/ 134 h 489"/>
                <a:gd name="T34" fmla="*/ 0 w 1374"/>
                <a:gd name="T35" fmla="*/ 134 h 489"/>
                <a:gd name="T36" fmla="*/ 0 w 1374"/>
                <a:gd name="T37" fmla="*/ 134 h 489"/>
                <a:gd name="T38" fmla="*/ 0 w 1374"/>
                <a:gd name="T39" fmla="*/ 134 h 489"/>
                <a:gd name="T40" fmla="*/ 0 w 1374"/>
                <a:gd name="T41" fmla="*/ 134 h 489"/>
                <a:gd name="T42" fmla="*/ 0 w 1374"/>
                <a:gd name="T43" fmla="*/ 134 h 489"/>
                <a:gd name="T44" fmla="*/ 0 w 1374"/>
                <a:gd name="T45" fmla="*/ 134 h 489"/>
                <a:gd name="T46" fmla="*/ 0 w 1374"/>
                <a:gd name="T47" fmla="*/ 134 h 489"/>
                <a:gd name="T48" fmla="*/ 0 w 1374"/>
                <a:gd name="T49" fmla="*/ 134 h 489"/>
                <a:gd name="T50" fmla="*/ 0 w 1374"/>
                <a:gd name="T51" fmla="*/ 134 h 489"/>
                <a:gd name="T52" fmla="*/ 0 w 1374"/>
                <a:gd name="T53" fmla="*/ 134 h 489"/>
                <a:gd name="T54" fmla="*/ 0 w 1374"/>
                <a:gd name="T55" fmla="*/ 134 h 489"/>
                <a:gd name="T56" fmla="*/ 0 w 1374"/>
                <a:gd name="T57" fmla="*/ 134 h 489"/>
                <a:gd name="T58" fmla="*/ 0 w 1374"/>
                <a:gd name="T59" fmla="*/ 134 h 489"/>
                <a:gd name="T60" fmla="*/ 0 w 1374"/>
                <a:gd name="T61" fmla="*/ 134 h 489"/>
                <a:gd name="T62" fmla="*/ 0 w 1374"/>
                <a:gd name="T63" fmla="*/ 134 h 489"/>
                <a:gd name="T64" fmla="*/ 0 w 1374"/>
                <a:gd name="T65" fmla="*/ 134 h 489"/>
                <a:gd name="T66" fmla="*/ 0 w 1374"/>
                <a:gd name="T67" fmla="*/ 134 h 489"/>
                <a:gd name="T68" fmla="*/ 0 w 1374"/>
                <a:gd name="T69" fmla="*/ 134 h 489"/>
                <a:gd name="T70" fmla="*/ 0 w 1374"/>
                <a:gd name="T71" fmla="*/ 134 h 489"/>
                <a:gd name="T72" fmla="*/ 0 w 1374"/>
                <a:gd name="T73" fmla="*/ 134 h 489"/>
                <a:gd name="T74" fmla="*/ 0 w 1374"/>
                <a:gd name="T75" fmla="*/ 134 h 489"/>
                <a:gd name="T76" fmla="*/ 0 w 1374"/>
                <a:gd name="T77" fmla="*/ 134 h 489"/>
                <a:gd name="T78" fmla="*/ 0 w 1374"/>
                <a:gd name="T79" fmla="*/ 134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4"/>
                <a:gd name="T121" fmla="*/ 0 h 489"/>
                <a:gd name="T122" fmla="*/ 1374 w 1374"/>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4" h="489">
                  <a:moveTo>
                    <a:pt x="0" y="134"/>
                  </a:moveTo>
                  <a:lnTo>
                    <a:pt x="0" y="489"/>
                  </a:lnTo>
                  <a:lnTo>
                    <a:pt x="1296" y="489"/>
                  </a:lnTo>
                  <a:lnTo>
                    <a:pt x="1374" y="390"/>
                  </a:lnTo>
                  <a:lnTo>
                    <a:pt x="70" y="390"/>
                  </a:lnTo>
                  <a:lnTo>
                    <a:pt x="70" y="0"/>
                  </a:lnTo>
                  <a:lnTo>
                    <a:pt x="0" y="134"/>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9" name="Freeform 17"/>
            <p:cNvSpPr>
              <a:spLocks/>
            </p:cNvSpPr>
            <p:nvPr/>
          </p:nvSpPr>
          <p:spPr bwMode="ltGray">
            <a:xfrm>
              <a:off x="2300660" y="3154902"/>
              <a:ext cx="2070100" cy="619125"/>
            </a:xfrm>
            <a:custGeom>
              <a:avLst/>
              <a:gdLst>
                <a:gd name="T0" fmla="*/ 1304 w 1304"/>
                <a:gd name="T1" fmla="*/ 0 h 390"/>
                <a:gd name="T2" fmla="*/ 0 w 1304"/>
                <a:gd name="T3" fmla="*/ 390 h 390"/>
                <a:gd name="T4" fmla="*/ 1304 w 1304"/>
                <a:gd name="T5" fmla="*/ 390 h 390"/>
                <a:gd name="T6" fmla="*/ 1304 w 1304"/>
                <a:gd name="T7" fmla="*/ 390 h 390"/>
                <a:gd name="T8" fmla="*/ 1304 w 1304"/>
                <a:gd name="T9" fmla="*/ 390 h 390"/>
                <a:gd name="T10" fmla="*/ 1304 w 1304"/>
                <a:gd name="T11" fmla="*/ 390 h 390"/>
                <a:gd name="T12" fmla="*/ 1304 w 1304"/>
                <a:gd name="T13" fmla="*/ 390 h 390"/>
                <a:gd name="T14" fmla="*/ 1304 w 1304"/>
                <a:gd name="T15" fmla="*/ 390 h 390"/>
                <a:gd name="T16" fmla="*/ 1304 w 1304"/>
                <a:gd name="T17" fmla="*/ 390 h 390"/>
                <a:gd name="T18" fmla="*/ 1304 w 1304"/>
                <a:gd name="T19" fmla="*/ 390 h 390"/>
                <a:gd name="T20" fmla="*/ 1304 w 1304"/>
                <a:gd name="T21" fmla="*/ 390 h 390"/>
                <a:gd name="T22" fmla="*/ 1304 w 1304"/>
                <a:gd name="T23" fmla="*/ 390 h 390"/>
                <a:gd name="T24" fmla="*/ 1304 w 1304"/>
                <a:gd name="T25" fmla="*/ 390 h 390"/>
                <a:gd name="T26" fmla="*/ 1304 w 1304"/>
                <a:gd name="T27" fmla="*/ 390 h 390"/>
                <a:gd name="T28" fmla="*/ 1304 w 1304"/>
                <a:gd name="T29" fmla="*/ 390 h 390"/>
                <a:gd name="T30" fmla="*/ 1304 w 1304"/>
                <a:gd name="T31" fmla="*/ 390 h 390"/>
                <a:gd name="T32" fmla="*/ 1304 w 1304"/>
                <a:gd name="T33" fmla="*/ 390 h 390"/>
                <a:gd name="T34" fmla="*/ 1304 w 1304"/>
                <a:gd name="T35" fmla="*/ 390 h 390"/>
                <a:gd name="T36" fmla="*/ 1304 w 1304"/>
                <a:gd name="T37" fmla="*/ 390 h 390"/>
                <a:gd name="T38" fmla="*/ 1304 w 1304"/>
                <a:gd name="T39" fmla="*/ 390 h 390"/>
                <a:gd name="T40" fmla="*/ 1304 w 1304"/>
                <a:gd name="T41" fmla="*/ 390 h 390"/>
                <a:gd name="T42" fmla="*/ 1304 w 1304"/>
                <a:gd name="T43" fmla="*/ 390 h 390"/>
                <a:gd name="T44" fmla="*/ 1304 w 1304"/>
                <a:gd name="T45" fmla="*/ 390 h 390"/>
                <a:gd name="T46" fmla="*/ 1304 w 1304"/>
                <a:gd name="T47" fmla="*/ 390 h 390"/>
                <a:gd name="T48" fmla="*/ 1304 w 1304"/>
                <a:gd name="T49" fmla="*/ 390 h 390"/>
                <a:gd name="T50" fmla="*/ 1304 w 1304"/>
                <a:gd name="T51" fmla="*/ 390 h 390"/>
                <a:gd name="T52" fmla="*/ 1304 w 1304"/>
                <a:gd name="T53" fmla="*/ 390 h 390"/>
                <a:gd name="T54" fmla="*/ 1304 w 1304"/>
                <a:gd name="T55" fmla="*/ 390 h 390"/>
                <a:gd name="T56" fmla="*/ 1304 w 1304"/>
                <a:gd name="T57" fmla="*/ 390 h 390"/>
                <a:gd name="T58" fmla="*/ 1304 w 1304"/>
                <a:gd name="T59" fmla="*/ 390 h 390"/>
                <a:gd name="T60" fmla="*/ 1304 w 1304"/>
                <a:gd name="T61" fmla="*/ 390 h 390"/>
                <a:gd name="T62" fmla="*/ 1304 w 1304"/>
                <a:gd name="T63" fmla="*/ 390 h 390"/>
                <a:gd name="T64" fmla="*/ 1304 w 1304"/>
                <a:gd name="T65" fmla="*/ 390 h 390"/>
                <a:gd name="T66" fmla="*/ 1304 w 1304"/>
                <a:gd name="T67" fmla="*/ 390 h 390"/>
                <a:gd name="T68" fmla="*/ 1304 w 1304"/>
                <a:gd name="T69" fmla="*/ 390 h 390"/>
                <a:gd name="T70" fmla="*/ 1304 w 1304"/>
                <a:gd name="T71" fmla="*/ 390 h 390"/>
                <a:gd name="T72" fmla="*/ 1304 w 1304"/>
                <a:gd name="T73" fmla="*/ 390 h 390"/>
                <a:gd name="T74" fmla="*/ 1304 w 1304"/>
                <a:gd name="T75" fmla="*/ 390 h 390"/>
                <a:gd name="T76" fmla="*/ 1304 w 1304"/>
                <a:gd name="T77" fmla="*/ 390 h 390"/>
                <a:gd name="T78" fmla="*/ 1304 w 1304"/>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4"/>
                <a:gd name="T121" fmla="*/ 0 h 390"/>
                <a:gd name="T122" fmla="*/ 1304 w 1304"/>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4" h="390">
                  <a:moveTo>
                    <a:pt x="1304" y="390"/>
                  </a:moveTo>
                  <a:lnTo>
                    <a:pt x="1304" y="0"/>
                  </a:lnTo>
                  <a:lnTo>
                    <a:pt x="0" y="0"/>
                  </a:lnTo>
                  <a:lnTo>
                    <a:pt x="0" y="390"/>
                  </a:lnTo>
                  <a:lnTo>
                    <a:pt x="1304" y="390"/>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10" name="Line 18"/>
            <p:cNvSpPr>
              <a:spLocks noChangeShapeType="1"/>
            </p:cNvSpPr>
            <p:nvPr/>
          </p:nvSpPr>
          <p:spPr bwMode="ltGray">
            <a:xfrm flipV="1">
              <a:off x="1683123" y="2321464"/>
              <a:ext cx="0" cy="119380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1" name="Freeform 19"/>
            <p:cNvSpPr>
              <a:spLocks/>
            </p:cNvSpPr>
            <p:nvPr/>
          </p:nvSpPr>
          <p:spPr bwMode="ltGray">
            <a:xfrm>
              <a:off x="2300660" y="1938877"/>
              <a:ext cx="2070100" cy="619125"/>
            </a:xfrm>
            <a:custGeom>
              <a:avLst/>
              <a:gdLst>
                <a:gd name="T0" fmla="*/ 1304 w 1304"/>
                <a:gd name="T1" fmla="*/ 0 h 390"/>
                <a:gd name="T2" fmla="*/ 0 w 1304"/>
                <a:gd name="T3" fmla="*/ 390 h 390"/>
                <a:gd name="T4" fmla="*/ 1304 w 1304"/>
                <a:gd name="T5" fmla="*/ 390 h 390"/>
                <a:gd name="T6" fmla="*/ 1304 w 1304"/>
                <a:gd name="T7" fmla="*/ 390 h 390"/>
                <a:gd name="T8" fmla="*/ 1304 w 1304"/>
                <a:gd name="T9" fmla="*/ 390 h 390"/>
                <a:gd name="T10" fmla="*/ 1304 w 1304"/>
                <a:gd name="T11" fmla="*/ 390 h 390"/>
                <a:gd name="T12" fmla="*/ 1304 w 1304"/>
                <a:gd name="T13" fmla="*/ 390 h 390"/>
                <a:gd name="T14" fmla="*/ 1304 w 1304"/>
                <a:gd name="T15" fmla="*/ 390 h 390"/>
                <a:gd name="T16" fmla="*/ 1304 w 1304"/>
                <a:gd name="T17" fmla="*/ 390 h 390"/>
                <a:gd name="T18" fmla="*/ 1304 w 1304"/>
                <a:gd name="T19" fmla="*/ 390 h 390"/>
                <a:gd name="T20" fmla="*/ 1304 w 1304"/>
                <a:gd name="T21" fmla="*/ 390 h 390"/>
                <a:gd name="T22" fmla="*/ 1304 w 1304"/>
                <a:gd name="T23" fmla="*/ 390 h 390"/>
                <a:gd name="T24" fmla="*/ 1304 w 1304"/>
                <a:gd name="T25" fmla="*/ 390 h 390"/>
                <a:gd name="T26" fmla="*/ 1304 w 1304"/>
                <a:gd name="T27" fmla="*/ 390 h 390"/>
                <a:gd name="T28" fmla="*/ 1304 w 1304"/>
                <a:gd name="T29" fmla="*/ 390 h 390"/>
                <a:gd name="T30" fmla="*/ 1304 w 1304"/>
                <a:gd name="T31" fmla="*/ 390 h 390"/>
                <a:gd name="T32" fmla="*/ 1304 w 1304"/>
                <a:gd name="T33" fmla="*/ 390 h 390"/>
                <a:gd name="T34" fmla="*/ 1304 w 1304"/>
                <a:gd name="T35" fmla="*/ 390 h 390"/>
                <a:gd name="T36" fmla="*/ 1304 w 1304"/>
                <a:gd name="T37" fmla="*/ 390 h 390"/>
                <a:gd name="T38" fmla="*/ 1304 w 1304"/>
                <a:gd name="T39" fmla="*/ 390 h 390"/>
                <a:gd name="T40" fmla="*/ 1304 w 1304"/>
                <a:gd name="T41" fmla="*/ 390 h 390"/>
                <a:gd name="T42" fmla="*/ 1304 w 1304"/>
                <a:gd name="T43" fmla="*/ 390 h 390"/>
                <a:gd name="T44" fmla="*/ 1304 w 1304"/>
                <a:gd name="T45" fmla="*/ 390 h 390"/>
                <a:gd name="T46" fmla="*/ 1304 w 1304"/>
                <a:gd name="T47" fmla="*/ 390 h 390"/>
                <a:gd name="T48" fmla="*/ 1304 w 1304"/>
                <a:gd name="T49" fmla="*/ 390 h 390"/>
                <a:gd name="T50" fmla="*/ 1304 w 1304"/>
                <a:gd name="T51" fmla="*/ 390 h 390"/>
                <a:gd name="T52" fmla="*/ 1304 w 1304"/>
                <a:gd name="T53" fmla="*/ 390 h 390"/>
                <a:gd name="T54" fmla="*/ 1304 w 1304"/>
                <a:gd name="T55" fmla="*/ 390 h 390"/>
                <a:gd name="T56" fmla="*/ 1304 w 1304"/>
                <a:gd name="T57" fmla="*/ 390 h 390"/>
                <a:gd name="T58" fmla="*/ 1304 w 1304"/>
                <a:gd name="T59" fmla="*/ 390 h 390"/>
                <a:gd name="T60" fmla="*/ 1304 w 1304"/>
                <a:gd name="T61" fmla="*/ 390 h 390"/>
                <a:gd name="T62" fmla="*/ 1304 w 1304"/>
                <a:gd name="T63" fmla="*/ 390 h 390"/>
                <a:gd name="T64" fmla="*/ 1304 w 1304"/>
                <a:gd name="T65" fmla="*/ 390 h 390"/>
                <a:gd name="T66" fmla="*/ 1304 w 1304"/>
                <a:gd name="T67" fmla="*/ 390 h 390"/>
                <a:gd name="T68" fmla="*/ 1304 w 1304"/>
                <a:gd name="T69" fmla="*/ 390 h 390"/>
                <a:gd name="T70" fmla="*/ 1304 w 1304"/>
                <a:gd name="T71" fmla="*/ 390 h 390"/>
                <a:gd name="T72" fmla="*/ 1304 w 1304"/>
                <a:gd name="T73" fmla="*/ 390 h 390"/>
                <a:gd name="T74" fmla="*/ 1304 w 1304"/>
                <a:gd name="T75" fmla="*/ 390 h 390"/>
                <a:gd name="T76" fmla="*/ 1304 w 1304"/>
                <a:gd name="T77" fmla="*/ 390 h 390"/>
                <a:gd name="T78" fmla="*/ 1304 w 1304"/>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4"/>
                <a:gd name="T121" fmla="*/ 0 h 390"/>
                <a:gd name="T122" fmla="*/ 1304 w 1304"/>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4" h="390">
                  <a:moveTo>
                    <a:pt x="1304" y="390"/>
                  </a:moveTo>
                  <a:lnTo>
                    <a:pt x="1304" y="0"/>
                  </a:lnTo>
                  <a:lnTo>
                    <a:pt x="0" y="0"/>
                  </a:lnTo>
                  <a:lnTo>
                    <a:pt x="0" y="390"/>
                  </a:lnTo>
                  <a:lnTo>
                    <a:pt x="1304" y="390"/>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12" name="Line 20"/>
            <p:cNvSpPr>
              <a:spLocks noChangeShapeType="1"/>
            </p:cNvSpPr>
            <p:nvPr/>
          </p:nvSpPr>
          <p:spPr bwMode="ltGray">
            <a:xfrm flipV="1">
              <a:off x="3370635" y="1376902"/>
              <a:ext cx="0" cy="561975"/>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3" name="Freeform 21"/>
            <p:cNvSpPr>
              <a:spLocks/>
            </p:cNvSpPr>
            <p:nvPr/>
          </p:nvSpPr>
          <p:spPr bwMode="ltGray">
            <a:xfrm>
              <a:off x="3224585" y="1737264"/>
              <a:ext cx="292100" cy="201613"/>
            </a:xfrm>
            <a:custGeom>
              <a:avLst/>
              <a:gdLst>
                <a:gd name="T0" fmla="*/ 92 w 184"/>
                <a:gd name="T1" fmla="*/ 127 h 127"/>
                <a:gd name="T2" fmla="*/ 184 w 184"/>
                <a:gd name="T3" fmla="*/ 0 h 127"/>
                <a:gd name="T4" fmla="*/ 184 w 184"/>
                <a:gd name="T5" fmla="*/ 0 h 127"/>
                <a:gd name="T6" fmla="*/ 184 w 184"/>
                <a:gd name="T7" fmla="*/ 0 h 127"/>
                <a:gd name="T8" fmla="*/ 184 w 184"/>
                <a:gd name="T9" fmla="*/ 0 h 127"/>
                <a:gd name="T10" fmla="*/ 184 w 184"/>
                <a:gd name="T11" fmla="*/ 0 h 127"/>
                <a:gd name="T12" fmla="*/ 184 w 184"/>
                <a:gd name="T13" fmla="*/ 0 h 127"/>
                <a:gd name="T14" fmla="*/ 184 w 184"/>
                <a:gd name="T15" fmla="*/ 0 h 127"/>
                <a:gd name="T16" fmla="*/ 184 w 184"/>
                <a:gd name="T17" fmla="*/ 0 h 127"/>
                <a:gd name="T18" fmla="*/ 184 w 184"/>
                <a:gd name="T19" fmla="*/ 0 h 127"/>
                <a:gd name="T20" fmla="*/ 184 w 184"/>
                <a:gd name="T21" fmla="*/ 0 h 127"/>
                <a:gd name="T22" fmla="*/ 184 w 184"/>
                <a:gd name="T23" fmla="*/ 0 h 127"/>
                <a:gd name="T24" fmla="*/ 184 w 184"/>
                <a:gd name="T25" fmla="*/ 0 h 127"/>
                <a:gd name="T26" fmla="*/ 184 w 184"/>
                <a:gd name="T27" fmla="*/ 0 h 127"/>
                <a:gd name="T28" fmla="*/ 184 w 184"/>
                <a:gd name="T29" fmla="*/ 0 h 127"/>
                <a:gd name="T30" fmla="*/ 184 w 184"/>
                <a:gd name="T31" fmla="*/ 0 h 127"/>
                <a:gd name="T32" fmla="*/ 184 w 184"/>
                <a:gd name="T33" fmla="*/ 0 h 127"/>
                <a:gd name="T34" fmla="*/ 184 w 184"/>
                <a:gd name="T35" fmla="*/ 0 h 127"/>
                <a:gd name="T36" fmla="*/ 184 w 184"/>
                <a:gd name="T37" fmla="*/ 0 h 127"/>
                <a:gd name="T38" fmla="*/ 184 w 184"/>
                <a:gd name="T39" fmla="*/ 0 h 127"/>
                <a:gd name="T40" fmla="*/ 184 w 184"/>
                <a:gd name="T41" fmla="*/ 0 h 127"/>
                <a:gd name="T42" fmla="*/ 184 w 184"/>
                <a:gd name="T43" fmla="*/ 0 h 127"/>
                <a:gd name="T44" fmla="*/ 184 w 184"/>
                <a:gd name="T45" fmla="*/ 0 h 127"/>
                <a:gd name="T46" fmla="*/ 184 w 184"/>
                <a:gd name="T47" fmla="*/ 0 h 127"/>
                <a:gd name="T48" fmla="*/ 184 w 184"/>
                <a:gd name="T49" fmla="*/ 0 h 127"/>
                <a:gd name="T50" fmla="*/ 184 w 184"/>
                <a:gd name="T51" fmla="*/ 0 h 127"/>
                <a:gd name="T52" fmla="*/ 184 w 184"/>
                <a:gd name="T53" fmla="*/ 0 h 127"/>
                <a:gd name="T54" fmla="*/ 184 w 184"/>
                <a:gd name="T55" fmla="*/ 0 h 127"/>
                <a:gd name="T56" fmla="*/ 184 w 184"/>
                <a:gd name="T57" fmla="*/ 0 h 127"/>
                <a:gd name="T58" fmla="*/ 184 w 184"/>
                <a:gd name="T59" fmla="*/ 0 h 127"/>
                <a:gd name="T60" fmla="*/ 184 w 184"/>
                <a:gd name="T61" fmla="*/ 0 h 127"/>
                <a:gd name="T62" fmla="*/ 184 w 184"/>
                <a:gd name="T63" fmla="*/ 0 h 127"/>
                <a:gd name="T64" fmla="*/ 184 w 184"/>
                <a:gd name="T65" fmla="*/ 0 h 127"/>
                <a:gd name="T66" fmla="*/ 184 w 184"/>
                <a:gd name="T67" fmla="*/ 0 h 127"/>
                <a:gd name="T68" fmla="*/ 184 w 184"/>
                <a:gd name="T69" fmla="*/ 0 h 127"/>
                <a:gd name="T70" fmla="*/ 184 w 184"/>
                <a:gd name="T71" fmla="*/ 0 h 127"/>
                <a:gd name="T72" fmla="*/ 184 w 184"/>
                <a:gd name="T73" fmla="*/ 0 h 127"/>
                <a:gd name="T74" fmla="*/ 184 w 184"/>
                <a:gd name="T75" fmla="*/ 0 h 127"/>
                <a:gd name="T76" fmla="*/ 184 w 184"/>
                <a:gd name="T77" fmla="*/ 0 h 127"/>
                <a:gd name="T78" fmla="*/ 184 w 184"/>
                <a:gd name="T79" fmla="*/ 0 h 1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4"/>
                <a:gd name="T121" fmla="*/ 0 h 127"/>
                <a:gd name="T122" fmla="*/ 184 w 184"/>
                <a:gd name="T123" fmla="*/ 127 h 1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4" h="127">
                  <a:moveTo>
                    <a:pt x="184" y="0"/>
                  </a:moveTo>
                  <a:lnTo>
                    <a:pt x="92" y="127"/>
                  </a:lnTo>
                  <a:lnTo>
                    <a:pt x="0" y="0"/>
                  </a:lnTo>
                  <a:lnTo>
                    <a:pt x="184"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14" name="Line 22"/>
            <p:cNvSpPr>
              <a:spLocks noChangeShapeType="1"/>
            </p:cNvSpPr>
            <p:nvPr/>
          </p:nvSpPr>
          <p:spPr bwMode="ltGray">
            <a:xfrm>
              <a:off x="1683123" y="2321464"/>
              <a:ext cx="550863"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5" name="Line 23"/>
            <p:cNvSpPr>
              <a:spLocks noChangeShapeType="1"/>
            </p:cNvSpPr>
            <p:nvPr/>
          </p:nvSpPr>
          <p:spPr bwMode="ltGray">
            <a:xfrm flipH="1">
              <a:off x="1683123" y="3515265"/>
              <a:ext cx="550863"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6" name="Freeform 24"/>
            <p:cNvSpPr>
              <a:spLocks/>
            </p:cNvSpPr>
            <p:nvPr/>
          </p:nvSpPr>
          <p:spPr bwMode="ltGray">
            <a:xfrm>
              <a:off x="4439023" y="2321464"/>
              <a:ext cx="561975" cy="1158875"/>
            </a:xfrm>
            <a:custGeom>
              <a:avLst/>
              <a:gdLst>
                <a:gd name="T0" fmla="*/ 2506 w 50"/>
                <a:gd name="T1" fmla="*/ 0 h 103"/>
                <a:gd name="T2" fmla="*/ 2506 w 50"/>
                <a:gd name="T3" fmla="*/ 5174 h 103"/>
                <a:gd name="T4" fmla="*/ 0 w 50"/>
                <a:gd name="T5" fmla="*/ 5174 h 103"/>
                <a:gd name="T6" fmla="*/ 0 60000 65536"/>
                <a:gd name="T7" fmla="*/ 0 60000 65536"/>
                <a:gd name="T8" fmla="*/ 0 60000 65536"/>
                <a:gd name="T9" fmla="*/ 0 w 50"/>
                <a:gd name="T10" fmla="*/ 0 h 103"/>
                <a:gd name="T11" fmla="*/ 50 w 50"/>
                <a:gd name="T12" fmla="*/ 103 h 103"/>
              </a:gdLst>
              <a:ahLst/>
              <a:cxnLst>
                <a:cxn ang="T6">
                  <a:pos x="T0" y="T1"/>
                </a:cxn>
                <a:cxn ang="T7">
                  <a:pos x="T2" y="T3"/>
                </a:cxn>
                <a:cxn ang="T8">
                  <a:pos x="T4" y="T5"/>
                </a:cxn>
              </a:cxnLst>
              <a:rect l="T9" t="T10" r="T11" b="T12"/>
              <a:pathLst>
                <a:path w="50" h="103">
                  <a:moveTo>
                    <a:pt x="50" y="0"/>
                  </a:moveTo>
                  <a:lnTo>
                    <a:pt x="50" y="103"/>
                  </a:lnTo>
                  <a:lnTo>
                    <a:pt x="0" y="103"/>
                  </a:lnTo>
                </a:path>
              </a:pathLst>
            </a:custGeom>
            <a:noFill/>
            <a:ln w="33338">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b="0">
                <a:latin typeface="+mn-lt"/>
              </a:endParaRPr>
            </a:p>
          </p:txBody>
        </p:sp>
        <p:sp>
          <p:nvSpPr>
            <p:cNvPr id="17" name="Rectangle 25"/>
            <p:cNvSpPr>
              <a:spLocks noChangeArrowheads="1"/>
            </p:cNvSpPr>
            <p:nvPr/>
          </p:nvSpPr>
          <p:spPr bwMode="ltGray">
            <a:xfrm>
              <a:off x="3608760" y="1140364"/>
              <a:ext cx="2292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Sun, PCs, People</a:t>
              </a:r>
            </a:p>
          </p:txBody>
        </p:sp>
        <p:sp>
          <p:nvSpPr>
            <p:cNvPr id="18" name="Rectangle 26"/>
            <p:cNvSpPr>
              <a:spLocks noChangeArrowheads="1"/>
            </p:cNvSpPr>
            <p:nvPr/>
          </p:nvSpPr>
          <p:spPr bwMode="ltGray">
            <a:xfrm>
              <a:off x="2864343" y="3289840"/>
              <a:ext cx="1059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Air </a:t>
              </a:r>
              <a:r>
                <a:rPr lang="en-GB" altLang="en-US" b="0" dirty="0" smtClean="0">
                  <a:latin typeface="+mn-lt"/>
                </a:rPr>
                <a:t>Con</a:t>
              </a:r>
              <a:endParaRPr lang="en-GB" altLang="en-US" b="0" dirty="0">
                <a:latin typeface="+mn-lt"/>
              </a:endParaRPr>
            </a:p>
          </p:txBody>
        </p:sp>
        <p:sp>
          <p:nvSpPr>
            <p:cNvPr id="19" name="Rectangle 27"/>
            <p:cNvSpPr>
              <a:spLocks noChangeArrowheads="1"/>
            </p:cNvSpPr>
            <p:nvPr/>
          </p:nvSpPr>
          <p:spPr bwMode="ltGray">
            <a:xfrm>
              <a:off x="4577135" y="1788064"/>
              <a:ext cx="1874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Temperature</a:t>
              </a:r>
            </a:p>
          </p:txBody>
        </p:sp>
        <p:sp>
          <p:nvSpPr>
            <p:cNvPr id="20" name="Rectangle 28"/>
            <p:cNvSpPr>
              <a:spLocks noChangeArrowheads="1"/>
            </p:cNvSpPr>
            <p:nvPr/>
          </p:nvSpPr>
          <p:spPr bwMode="ltGray">
            <a:xfrm>
              <a:off x="3091235" y="2054764"/>
              <a:ext cx="757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Room</a:t>
              </a:r>
            </a:p>
          </p:txBody>
        </p:sp>
        <p:sp>
          <p:nvSpPr>
            <p:cNvPr id="21" name="Rectangle 29"/>
            <p:cNvSpPr>
              <a:spLocks noChangeArrowheads="1"/>
            </p:cNvSpPr>
            <p:nvPr/>
          </p:nvSpPr>
          <p:spPr bwMode="ltGray">
            <a:xfrm>
              <a:off x="611560" y="2348452"/>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Heat /</a:t>
              </a:r>
            </a:p>
          </p:txBody>
        </p:sp>
        <p:sp>
          <p:nvSpPr>
            <p:cNvPr id="22" name="Rectangle 30"/>
            <p:cNvSpPr>
              <a:spLocks noChangeArrowheads="1"/>
            </p:cNvSpPr>
            <p:nvPr/>
          </p:nvSpPr>
          <p:spPr bwMode="ltGray">
            <a:xfrm>
              <a:off x="756023" y="2675477"/>
              <a:ext cx="59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Cool</a:t>
              </a:r>
            </a:p>
          </p:txBody>
        </p:sp>
        <p:sp>
          <p:nvSpPr>
            <p:cNvPr id="23" name="Freeform 31"/>
            <p:cNvSpPr>
              <a:spLocks/>
            </p:cNvSpPr>
            <p:nvPr/>
          </p:nvSpPr>
          <p:spPr bwMode="ltGray">
            <a:xfrm>
              <a:off x="2189535" y="1938877"/>
              <a:ext cx="2181225" cy="765175"/>
            </a:xfrm>
            <a:custGeom>
              <a:avLst/>
              <a:gdLst>
                <a:gd name="T0" fmla="*/ 0 w 1374"/>
                <a:gd name="T1" fmla="*/ 482 h 482"/>
                <a:gd name="T2" fmla="*/ 1374 w 1374"/>
                <a:gd name="T3" fmla="*/ 390 h 482"/>
                <a:gd name="T4" fmla="*/ 70 w 1374"/>
                <a:gd name="T5" fmla="*/ 0 h 482"/>
                <a:gd name="T6" fmla="*/ 0 w 1374"/>
                <a:gd name="T7" fmla="*/ 135 h 482"/>
                <a:gd name="T8" fmla="*/ 0 w 1374"/>
                <a:gd name="T9" fmla="*/ 135 h 482"/>
                <a:gd name="T10" fmla="*/ 0 w 1374"/>
                <a:gd name="T11" fmla="*/ 135 h 482"/>
                <a:gd name="T12" fmla="*/ 0 w 1374"/>
                <a:gd name="T13" fmla="*/ 135 h 482"/>
                <a:gd name="T14" fmla="*/ 0 w 1374"/>
                <a:gd name="T15" fmla="*/ 135 h 482"/>
                <a:gd name="T16" fmla="*/ 0 w 1374"/>
                <a:gd name="T17" fmla="*/ 135 h 482"/>
                <a:gd name="T18" fmla="*/ 0 w 1374"/>
                <a:gd name="T19" fmla="*/ 135 h 482"/>
                <a:gd name="T20" fmla="*/ 0 w 1374"/>
                <a:gd name="T21" fmla="*/ 135 h 482"/>
                <a:gd name="T22" fmla="*/ 0 w 1374"/>
                <a:gd name="T23" fmla="*/ 135 h 482"/>
                <a:gd name="T24" fmla="*/ 0 w 1374"/>
                <a:gd name="T25" fmla="*/ 135 h 482"/>
                <a:gd name="T26" fmla="*/ 0 w 1374"/>
                <a:gd name="T27" fmla="*/ 135 h 482"/>
                <a:gd name="T28" fmla="*/ 0 w 1374"/>
                <a:gd name="T29" fmla="*/ 135 h 482"/>
                <a:gd name="T30" fmla="*/ 0 w 1374"/>
                <a:gd name="T31" fmla="*/ 135 h 482"/>
                <a:gd name="T32" fmla="*/ 0 w 1374"/>
                <a:gd name="T33" fmla="*/ 135 h 482"/>
                <a:gd name="T34" fmla="*/ 0 w 1374"/>
                <a:gd name="T35" fmla="*/ 135 h 482"/>
                <a:gd name="T36" fmla="*/ 0 w 1374"/>
                <a:gd name="T37" fmla="*/ 135 h 482"/>
                <a:gd name="T38" fmla="*/ 0 w 1374"/>
                <a:gd name="T39" fmla="*/ 135 h 482"/>
                <a:gd name="T40" fmla="*/ 0 w 1374"/>
                <a:gd name="T41" fmla="*/ 135 h 482"/>
                <a:gd name="T42" fmla="*/ 0 w 1374"/>
                <a:gd name="T43" fmla="*/ 135 h 482"/>
                <a:gd name="T44" fmla="*/ 0 w 1374"/>
                <a:gd name="T45" fmla="*/ 135 h 482"/>
                <a:gd name="T46" fmla="*/ 0 w 1374"/>
                <a:gd name="T47" fmla="*/ 135 h 482"/>
                <a:gd name="T48" fmla="*/ 0 w 1374"/>
                <a:gd name="T49" fmla="*/ 135 h 482"/>
                <a:gd name="T50" fmla="*/ 0 w 1374"/>
                <a:gd name="T51" fmla="*/ 135 h 482"/>
                <a:gd name="T52" fmla="*/ 0 w 1374"/>
                <a:gd name="T53" fmla="*/ 135 h 482"/>
                <a:gd name="T54" fmla="*/ 0 w 1374"/>
                <a:gd name="T55" fmla="*/ 135 h 482"/>
                <a:gd name="T56" fmla="*/ 0 w 1374"/>
                <a:gd name="T57" fmla="*/ 135 h 482"/>
                <a:gd name="T58" fmla="*/ 0 w 1374"/>
                <a:gd name="T59" fmla="*/ 135 h 482"/>
                <a:gd name="T60" fmla="*/ 0 w 1374"/>
                <a:gd name="T61" fmla="*/ 135 h 482"/>
                <a:gd name="T62" fmla="*/ 0 w 1374"/>
                <a:gd name="T63" fmla="*/ 135 h 482"/>
                <a:gd name="T64" fmla="*/ 0 w 1374"/>
                <a:gd name="T65" fmla="*/ 135 h 482"/>
                <a:gd name="T66" fmla="*/ 0 w 1374"/>
                <a:gd name="T67" fmla="*/ 135 h 482"/>
                <a:gd name="T68" fmla="*/ 0 w 1374"/>
                <a:gd name="T69" fmla="*/ 135 h 482"/>
                <a:gd name="T70" fmla="*/ 0 w 1374"/>
                <a:gd name="T71" fmla="*/ 135 h 482"/>
                <a:gd name="T72" fmla="*/ 0 w 1374"/>
                <a:gd name="T73" fmla="*/ 135 h 482"/>
                <a:gd name="T74" fmla="*/ 0 w 1374"/>
                <a:gd name="T75" fmla="*/ 135 h 482"/>
                <a:gd name="T76" fmla="*/ 0 w 1374"/>
                <a:gd name="T77" fmla="*/ 135 h 482"/>
                <a:gd name="T78" fmla="*/ 0 w 1374"/>
                <a:gd name="T79" fmla="*/ 135 h 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4"/>
                <a:gd name="T121" fmla="*/ 0 h 482"/>
                <a:gd name="T122" fmla="*/ 1374 w 1374"/>
                <a:gd name="T123" fmla="*/ 482 h 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4" h="482">
                  <a:moveTo>
                    <a:pt x="0" y="135"/>
                  </a:moveTo>
                  <a:lnTo>
                    <a:pt x="0" y="482"/>
                  </a:lnTo>
                  <a:lnTo>
                    <a:pt x="1296" y="482"/>
                  </a:lnTo>
                  <a:lnTo>
                    <a:pt x="1374"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24" name="Freeform 32"/>
            <p:cNvSpPr>
              <a:spLocks/>
            </p:cNvSpPr>
            <p:nvPr/>
          </p:nvSpPr>
          <p:spPr bwMode="ltGray">
            <a:xfrm>
              <a:off x="4370760" y="3300952"/>
              <a:ext cx="180975" cy="325438"/>
            </a:xfrm>
            <a:custGeom>
              <a:avLst/>
              <a:gdLst>
                <a:gd name="T0" fmla="*/ 0 w 114"/>
                <a:gd name="T1" fmla="*/ 113 h 205"/>
                <a:gd name="T2" fmla="*/ 114 w 114"/>
                <a:gd name="T3" fmla="*/ 0 h 205"/>
                <a:gd name="T4" fmla="*/ 114 w 114"/>
                <a:gd name="T5" fmla="*/ 0 h 205"/>
                <a:gd name="T6" fmla="*/ 114 w 114"/>
                <a:gd name="T7" fmla="*/ 0 h 205"/>
                <a:gd name="T8" fmla="*/ 114 w 114"/>
                <a:gd name="T9" fmla="*/ 0 h 205"/>
                <a:gd name="T10" fmla="*/ 114 w 114"/>
                <a:gd name="T11" fmla="*/ 0 h 205"/>
                <a:gd name="T12" fmla="*/ 114 w 114"/>
                <a:gd name="T13" fmla="*/ 0 h 205"/>
                <a:gd name="T14" fmla="*/ 114 w 114"/>
                <a:gd name="T15" fmla="*/ 0 h 205"/>
                <a:gd name="T16" fmla="*/ 114 w 114"/>
                <a:gd name="T17" fmla="*/ 0 h 205"/>
                <a:gd name="T18" fmla="*/ 114 w 114"/>
                <a:gd name="T19" fmla="*/ 0 h 205"/>
                <a:gd name="T20" fmla="*/ 114 w 114"/>
                <a:gd name="T21" fmla="*/ 0 h 205"/>
                <a:gd name="T22" fmla="*/ 114 w 114"/>
                <a:gd name="T23" fmla="*/ 0 h 205"/>
                <a:gd name="T24" fmla="*/ 114 w 114"/>
                <a:gd name="T25" fmla="*/ 0 h 205"/>
                <a:gd name="T26" fmla="*/ 114 w 114"/>
                <a:gd name="T27" fmla="*/ 0 h 205"/>
                <a:gd name="T28" fmla="*/ 114 w 114"/>
                <a:gd name="T29" fmla="*/ 0 h 205"/>
                <a:gd name="T30" fmla="*/ 114 w 114"/>
                <a:gd name="T31" fmla="*/ 0 h 205"/>
                <a:gd name="T32" fmla="*/ 114 w 114"/>
                <a:gd name="T33" fmla="*/ 0 h 205"/>
                <a:gd name="T34" fmla="*/ 114 w 114"/>
                <a:gd name="T35" fmla="*/ 0 h 205"/>
                <a:gd name="T36" fmla="*/ 114 w 114"/>
                <a:gd name="T37" fmla="*/ 0 h 205"/>
                <a:gd name="T38" fmla="*/ 114 w 114"/>
                <a:gd name="T39" fmla="*/ 0 h 205"/>
                <a:gd name="T40" fmla="*/ 114 w 114"/>
                <a:gd name="T41" fmla="*/ 0 h 205"/>
                <a:gd name="T42" fmla="*/ 114 w 114"/>
                <a:gd name="T43" fmla="*/ 0 h 205"/>
                <a:gd name="T44" fmla="*/ 114 w 114"/>
                <a:gd name="T45" fmla="*/ 0 h 205"/>
                <a:gd name="T46" fmla="*/ 114 w 114"/>
                <a:gd name="T47" fmla="*/ 0 h 205"/>
                <a:gd name="T48" fmla="*/ 114 w 114"/>
                <a:gd name="T49" fmla="*/ 0 h 205"/>
                <a:gd name="T50" fmla="*/ 114 w 114"/>
                <a:gd name="T51" fmla="*/ 0 h 205"/>
                <a:gd name="T52" fmla="*/ 114 w 114"/>
                <a:gd name="T53" fmla="*/ 0 h 205"/>
                <a:gd name="T54" fmla="*/ 114 w 114"/>
                <a:gd name="T55" fmla="*/ 0 h 205"/>
                <a:gd name="T56" fmla="*/ 114 w 114"/>
                <a:gd name="T57" fmla="*/ 0 h 205"/>
                <a:gd name="T58" fmla="*/ 114 w 114"/>
                <a:gd name="T59" fmla="*/ 0 h 205"/>
                <a:gd name="T60" fmla="*/ 114 w 114"/>
                <a:gd name="T61" fmla="*/ 0 h 205"/>
                <a:gd name="T62" fmla="*/ 114 w 114"/>
                <a:gd name="T63" fmla="*/ 0 h 205"/>
                <a:gd name="T64" fmla="*/ 114 w 114"/>
                <a:gd name="T65" fmla="*/ 0 h 205"/>
                <a:gd name="T66" fmla="*/ 114 w 114"/>
                <a:gd name="T67" fmla="*/ 0 h 205"/>
                <a:gd name="T68" fmla="*/ 114 w 114"/>
                <a:gd name="T69" fmla="*/ 0 h 205"/>
                <a:gd name="T70" fmla="*/ 114 w 114"/>
                <a:gd name="T71" fmla="*/ 0 h 205"/>
                <a:gd name="T72" fmla="*/ 114 w 114"/>
                <a:gd name="T73" fmla="*/ 0 h 205"/>
                <a:gd name="T74" fmla="*/ 114 w 114"/>
                <a:gd name="T75" fmla="*/ 0 h 205"/>
                <a:gd name="T76" fmla="*/ 114 w 114"/>
                <a:gd name="T77" fmla="*/ 0 h 205"/>
                <a:gd name="T78" fmla="*/ 114 w 114"/>
                <a:gd name="T79" fmla="*/ 0 h 2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4"/>
                <a:gd name="T121" fmla="*/ 0 h 205"/>
                <a:gd name="T122" fmla="*/ 114 w 114"/>
                <a:gd name="T123" fmla="*/ 205 h 2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4" h="205">
                  <a:moveTo>
                    <a:pt x="114" y="0"/>
                  </a:moveTo>
                  <a:lnTo>
                    <a:pt x="0" y="113"/>
                  </a:lnTo>
                  <a:lnTo>
                    <a:pt x="114" y="205"/>
                  </a:lnTo>
                  <a:lnTo>
                    <a:pt x="114"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5" name="Freeform 33"/>
            <p:cNvSpPr>
              <a:spLocks/>
            </p:cNvSpPr>
            <p:nvPr/>
          </p:nvSpPr>
          <p:spPr bwMode="ltGray">
            <a:xfrm>
              <a:off x="2132385" y="2153189"/>
              <a:ext cx="168275" cy="315913"/>
            </a:xfrm>
            <a:custGeom>
              <a:avLst/>
              <a:gdLst>
                <a:gd name="T0" fmla="*/ 106 w 106"/>
                <a:gd name="T1" fmla="*/ 106 h 199"/>
                <a:gd name="T2" fmla="*/ 0 w 106"/>
                <a:gd name="T3" fmla="*/ 0 h 199"/>
                <a:gd name="T4" fmla="*/ 0 w 106"/>
                <a:gd name="T5" fmla="*/ 0 h 199"/>
                <a:gd name="T6" fmla="*/ 0 w 106"/>
                <a:gd name="T7" fmla="*/ 0 h 199"/>
                <a:gd name="T8" fmla="*/ 0 w 106"/>
                <a:gd name="T9" fmla="*/ 0 h 199"/>
                <a:gd name="T10" fmla="*/ 0 w 106"/>
                <a:gd name="T11" fmla="*/ 0 h 199"/>
                <a:gd name="T12" fmla="*/ 0 w 106"/>
                <a:gd name="T13" fmla="*/ 0 h 199"/>
                <a:gd name="T14" fmla="*/ 0 w 106"/>
                <a:gd name="T15" fmla="*/ 0 h 199"/>
                <a:gd name="T16" fmla="*/ 0 w 106"/>
                <a:gd name="T17" fmla="*/ 0 h 199"/>
                <a:gd name="T18" fmla="*/ 0 w 106"/>
                <a:gd name="T19" fmla="*/ 0 h 199"/>
                <a:gd name="T20" fmla="*/ 0 w 106"/>
                <a:gd name="T21" fmla="*/ 0 h 199"/>
                <a:gd name="T22" fmla="*/ 0 w 106"/>
                <a:gd name="T23" fmla="*/ 0 h 199"/>
                <a:gd name="T24" fmla="*/ 0 w 106"/>
                <a:gd name="T25" fmla="*/ 0 h 199"/>
                <a:gd name="T26" fmla="*/ 0 w 106"/>
                <a:gd name="T27" fmla="*/ 0 h 199"/>
                <a:gd name="T28" fmla="*/ 0 w 106"/>
                <a:gd name="T29" fmla="*/ 0 h 199"/>
                <a:gd name="T30" fmla="*/ 0 w 106"/>
                <a:gd name="T31" fmla="*/ 0 h 199"/>
                <a:gd name="T32" fmla="*/ 0 w 106"/>
                <a:gd name="T33" fmla="*/ 0 h 199"/>
                <a:gd name="T34" fmla="*/ 0 w 106"/>
                <a:gd name="T35" fmla="*/ 0 h 199"/>
                <a:gd name="T36" fmla="*/ 0 w 106"/>
                <a:gd name="T37" fmla="*/ 0 h 199"/>
                <a:gd name="T38" fmla="*/ 0 w 106"/>
                <a:gd name="T39" fmla="*/ 0 h 199"/>
                <a:gd name="T40" fmla="*/ 0 w 106"/>
                <a:gd name="T41" fmla="*/ 0 h 199"/>
                <a:gd name="T42" fmla="*/ 0 w 106"/>
                <a:gd name="T43" fmla="*/ 0 h 199"/>
                <a:gd name="T44" fmla="*/ 0 w 106"/>
                <a:gd name="T45" fmla="*/ 0 h 199"/>
                <a:gd name="T46" fmla="*/ 0 w 106"/>
                <a:gd name="T47" fmla="*/ 0 h 199"/>
                <a:gd name="T48" fmla="*/ 0 w 106"/>
                <a:gd name="T49" fmla="*/ 0 h 199"/>
                <a:gd name="T50" fmla="*/ 0 w 106"/>
                <a:gd name="T51" fmla="*/ 0 h 199"/>
                <a:gd name="T52" fmla="*/ 0 w 106"/>
                <a:gd name="T53" fmla="*/ 0 h 199"/>
                <a:gd name="T54" fmla="*/ 0 w 106"/>
                <a:gd name="T55" fmla="*/ 0 h 199"/>
                <a:gd name="T56" fmla="*/ 0 w 106"/>
                <a:gd name="T57" fmla="*/ 0 h 199"/>
                <a:gd name="T58" fmla="*/ 0 w 106"/>
                <a:gd name="T59" fmla="*/ 0 h 199"/>
                <a:gd name="T60" fmla="*/ 0 w 106"/>
                <a:gd name="T61" fmla="*/ 0 h 199"/>
                <a:gd name="T62" fmla="*/ 0 w 106"/>
                <a:gd name="T63" fmla="*/ 0 h 199"/>
                <a:gd name="T64" fmla="*/ 0 w 106"/>
                <a:gd name="T65" fmla="*/ 0 h 199"/>
                <a:gd name="T66" fmla="*/ 0 w 106"/>
                <a:gd name="T67" fmla="*/ 0 h 199"/>
                <a:gd name="T68" fmla="*/ 0 w 106"/>
                <a:gd name="T69" fmla="*/ 0 h 199"/>
                <a:gd name="T70" fmla="*/ 0 w 106"/>
                <a:gd name="T71" fmla="*/ 0 h 199"/>
                <a:gd name="T72" fmla="*/ 0 w 106"/>
                <a:gd name="T73" fmla="*/ 0 h 199"/>
                <a:gd name="T74" fmla="*/ 0 w 106"/>
                <a:gd name="T75" fmla="*/ 0 h 199"/>
                <a:gd name="T76" fmla="*/ 0 w 106"/>
                <a:gd name="T77" fmla="*/ 0 h 199"/>
                <a:gd name="T78" fmla="*/ 0 w 106"/>
                <a:gd name="T79" fmla="*/ 0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99"/>
                <a:gd name="T122" fmla="*/ 106 w 106"/>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99">
                  <a:moveTo>
                    <a:pt x="0" y="0"/>
                  </a:moveTo>
                  <a:lnTo>
                    <a:pt x="106" y="106"/>
                  </a:lnTo>
                  <a:lnTo>
                    <a:pt x="0" y="199"/>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6" name="Freeform 34"/>
            <p:cNvSpPr>
              <a:spLocks/>
            </p:cNvSpPr>
            <p:nvPr/>
          </p:nvSpPr>
          <p:spPr bwMode="ltGray">
            <a:xfrm>
              <a:off x="5270873" y="2153189"/>
              <a:ext cx="180975" cy="315913"/>
            </a:xfrm>
            <a:custGeom>
              <a:avLst/>
              <a:gdLst>
                <a:gd name="T0" fmla="*/ 114 w 114"/>
                <a:gd name="T1" fmla="*/ 106 h 199"/>
                <a:gd name="T2" fmla="*/ 0 w 114"/>
                <a:gd name="T3" fmla="*/ 0 h 199"/>
                <a:gd name="T4" fmla="*/ 0 w 114"/>
                <a:gd name="T5" fmla="*/ 0 h 199"/>
                <a:gd name="T6" fmla="*/ 0 w 114"/>
                <a:gd name="T7" fmla="*/ 0 h 199"/>
                <a:gd name="T8" fmla="*/ 0 w 114"/>
                <a:gd name="T9" fmla="*/ 0 h 199"/>
                <a:gd name="T10" fmla="*/ 0 w 114"/>
                <a:gd name="T11" fmla="*/ 0 h 199"/>
                <a:gd name="T12" fmla="*/ 0 w 114"/>
                <a:gd name="T13" fmla="*/ 0 h 199"/>
                <a:gd name="T14" fmla="*/ 0 w 114"/>
                <a:gd name="T15" fmla="*/ 0 h 199"/>
                <a:gd name="T16" fmla="*/ 0 w 114"/>
                <a:gd name="T17" fmla="*/ 0 h 199"/>
                <a:gd name="T18" fmla="*/ 0 w 114"/>
                <a:gd name="T19" fmla="*/ 0 h 199"/>
                <a:gd name="T20" fmla="*/ 0 w 114"/>
                <a:gd name="T21" fmla="*/ 0 h 199"/>
                <a:gd name="T22" fmla="*/ 0 w 114"/>
                <a:gd name="T23" fmla="*/ 0 h 199"/>
                <a:gd name="T24" fmla="*/ 0 w 114"/>
                <a:gd name="T25" fmla="*/ 0 h 199"/>
                <a:gd name="T26" fmla="*/ 0 w 114"/>
                <a:gd name="T27" fmla="*/ 0 h 199"/>
                <a:gd name="T28" fmla="*/ 0 w 114"/>
                <a:gd name="T29" fmla="*/ 0 h 199"/>
                <a:gd name="T30" fmla="*/ 0 w 114"/>
                <a:gd name="T31" fmla="*/ 0 h 199"/>
                <a:gd name="T32" fmla="*/ 0 w 114"/>
                <a:gd name="T33" fmla="*/ 0 h 199"/>
                <a:gd name="T34" fmla="*/ 0 w 114"/>
                <a:gd name="T35" fmla="*/ 0 h 199"/>
                <a:gd name="T36" fmla="*/ 0 w 114"/>
                <a:gd name="T37" fmla="*/ 0 h 199"/>
                <a:gd name="T38" fmla="*/ 0 w 114"/>
                <a:gd name="T39" fmla="*/ 0 h 199"/>
                <a:gd name="T40" fmla="*/ 0 w 114"/>
                <a:gd name="T41" fmla="*/ 0 h 199"/>
                <a:gd name="T42" fmla="*/ 0 w 114"/>
                <a:gd name="T43" fmla="*/ 0 h 199"/>
                <a:gd name="T44" fmla="*/ 0 w 114"/>
                <a:gd name="T45" fmla="*/ 0 h 199"/>
                <a:gd name="T46" fmla="*/ 0 w 114"/>
                <a:gd name="T47" fmla="*/ 0 h 199"/>
                <a:gd name="T48" fmla="*/ 0 w 114"/>
                <a:gd name="T49" fmla="*/ 0 h 199"/>
                <a:gd name="T50" fmla="*/ 0 w 114"/>
                <a:gd name="T51" fmla="*/ 0 h 199"/>
                <a:gd name="T52" fmla="*/ 0 w 114"/>
                <a:gd name="T53" fmla="*/ 0 h 199"/>
                <a:gd name="T54" fmla="*/ 0 w 114"/>
                <a:gd name="T55" fmla="*/ 0 h 199"/>
                <a:gd name="T56" fmla="*/ 0 w 114"/>
                <a:gd name="T57" fmla="*/ 0 h 199"/>
                <a:gd name="T58" fmla="*/ 0 w 114"/>
                <a:gd name="T59" fmla="*/ 0 h 199"/>
                <a:gd name="T60" fmla="*/ 0 w 114"/>
                <a:gd name="T61" fmla="*/ 0 h 199"/>
                <a:gd name="T62" fmla="*/ 0 w 114"/>
                <a:gd name="T63" fmla="*/ 0 h 199"/>
                <a:gd name="T64" fmla="*/ 0 w 114"/>
                <a:gd name="T65" fmla="*/ 0 h 199"/>
                <a:gd name="T66" fmla="*/ 0 w 114"/>
                <a:gd name="T67" fmla="*/ 0 h 199"/>
                <a:gd name="T68" fmla="*/ 0 w 114"/>
                <a:gd name="T69" fmla="*/ 0 h 199"/>
                <a:gd name="T70" fmla="*/ 0 w 114"/>
                <a:gd name="T71" fmla="*/ 0 h 199"/>
                <a:gd name="T72" fmla="*/ 0 w 114"/>
                <a:gd name="T73" fmla="*/ 0 h 199"/>
                <a:gd name="T74" fmla="*/ 0 w 114"/>
                <a:gd name="T75" fmla="*/ 0 h 199"/>
                <a:gd name="T76" fmla="*/ 0 w 114"/>
                <a:gd name="T77" fmla="*/ 0 h 199"/>
                <a:gd name="T78" fmla="*/ 0 w 114"/>
                <a:gd name="T79" fmla="*/ 0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4"/>
                <a:gd name="T121" fmla="*/ 0 h 199"/>
                <a:gd name="T122" fmla="*/ 114 w 114"/>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4" h="199">
                  <a:moveTo>
                    <a:pt x="0" y="0"/>
                  </a:moveTo>
                  <a:lnTo>
                    <a:pt x="114" y="106"/>
                  </a:lnTo>
                  <a:lnTo>
                    <a:pt x="0" y="199"/>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7" name="Text Box 63"/>
            <p:cNvSpPr txBox="1">
              <a:spLocks noChangeArrowheads="1"/>
            </p:cNvSpPr>
            <p:nvPr/>
          </p:nvSpPr>
          <p:spPr bwMode="ltGray">
            <a:xfrm>
              <a:off x="4643810" y="2650077"/>
              <a:ext cx="358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a:solidFill>
                    <a:schemeClr val="tx1"/>
                  </a:solidFill>
                  <a:latin typeface="+mn-lt"/>
                </a:rPr>
                <a:t>+</a:t>
              </a:r>
            </a:p>
          </p:txBody>
        </p:sp>
        <p:sp>
          <p:nvSpPr>
            <p:cNvPr id="28" name="Text Box 64"/>
            <p:cNvSpPr txBox="1">
              <a:spLocks noChangeArrowheads="1"/>
            </p:cNvSpPr>
            <p:nvPr/>
          </p:nvSpPr>
          <p:spPr bwMode="ltGray">
            <a:xfrm>
              <a:off x="1691060" y="2650077"/>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a:solidFill>
                    <a:schemeClr val="tx1"/>
                  </a:solidFill>
                  <a:latin typeface="+mn-lt"/>
                </a:rPr>
                <a:t>-</a:t>
              </a:r>
            </a:p>
          </p:txBody>
        </p:sp>
      </p:grpSp>
      <p:grpSp>
        <p:nvGrpSpPr>
          <p:cNvPr id="54" name="Group 53"/>
          <p:cNvGrpSpPr/>
          <p:nvPr/>
        </p:nvGrpSpPr>
        <p:grpSpPr>
          <a:xfrm>
            <a:off x="2144311" y="3189557"/>
            <a:ext cx="6822262" cy="2813022"/>
            <a:chOff x="2144311" y="3189557"/>
            <a:chExt cx="6822262" cy="2813022"/>
          </a:xfrm>
        </p:grpSpPr>
        <p:sp>
          <p:nvSpPr>
            <p:cNvPr id="30" name="Line 37"/>
            <p:cNvSpPr>
              <a:spLocks noChangeShapeType="1"/>
            </p:cNvSpPr>
            <p:nvPr/>
          </p:nvSpPr>
          <p:spPr bwMode="ltGray">
            <a:xfrm>
              <a:off x="7080623" y="4400820"/>
              <a:ext cx="900113"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31" name="Freeform 38"/>
            <p:cNvSpPr>
              <a:spLocks/>
            </p:cNvSpPr>
            <p:nvPr/>
          </p:nvSpPr>
          <p:spPr bwMode="ltGray">
            <a:xfrm>
              <a:off x="4875585" y="5232670"/>
              <a:ext cx="2182813" cy="765175"/>
            </a:xfrm>
            <a:custGeom>
              <a:avLst/>
              <a:gdLst>
                <a:gd name="T0" fmla="*/ 0 w 1375"/>
                <a:gd name="T1" fmla="*/ 482 h 482"/>
                <a:gd name="T2" fmla="*/ 1375 w 1375"/>
                <a:gd name="T3" fmla="*/ 390 h 482"/>
                <a:gd name="T4" fmla="*/ 63 w 1375"/>
                <a:gd name="T5" fmla="*/ 0 h 482"/>
                <a:gd name="T6" fmla="*/ 0 w 1375"/>
                <a:gd name="T7" fmla="*/ 135 h 482"/>
                <a:gd name="T8" fmla="*/ 0 w 1375"/>
                <a:gd name="T9" fmla="*/ 135 h 482"/>
                <a:gd name="T10" fmla="*/ 0 w 1375"/>
                <a:gd name="T11" fmla="*/ 135 h 482"/>
                <a:gd name="T12" fmla="*/ 0 w 1375"/>
                <a:gd name="T13" fmla="*/ 135 h 482"/>
                <a:gd name="T14" fmla="*/ 0 w 1375"/>
                <a:gd name="T15" fmla="*/ 135 h 482"/>
                <a:gd name="T16" fmla="*/ 0 w 1375"/>
                <a:gd name="T17" fmla="*/ 135 h 482"/>
                <a:gd name="T18" fmla="*/ 0 w 1375"/>
                <a:gd name="T19" fmla="*/ 135 h 482"/>
                <a:gd name="T20" fmla="*/ 0 w 1375"/>
                <a:gd name="T21" fmla="*/ 135 h 482"/>
                <a:gd name="T22" fmla="*/ 0 w 1375"/>
                <a:gd name="T23" fmla="*/ 135 h 482"/>
                <a:gd name="T24" fmla="*/ 0 w 1375"/>
                <a:gd name="T25" fmla="*/ 135 h 482"/>
                <a:gd name="T26" fmla="*/ 0 w 1375"/>
                <a:gd name="T27" fmla="*/ 135 h 482"/>
                <a:gd name="T28" fmla="*/ 0 w 1375"/>
                <a:gd name="T29" fmla="*/ 135 h 482"/>
                <a:gd name="T30" fmla="*/ 0 w 1375"/>
                <a:gd name="T31" fmla="*/ 135 h 482"/>
                <a:gd name="T32" fmla="*/ 0 w 1375"/>
                <a:gd name="T33" fmla="*/ 135 h 482"/>
                <a:gd name="T34" fmla="*/ 0 w 1375"/>
                <a:gd name="T35" fmla="*/ 135 h 482"/>
                <a:gd name="T36" fmla="*/ 0 w 1375"/>
                <a:gd name="T37" fmla="*/ 135 h 482"/>
                <a:gd name="T38" fmla="*/ 0 w 1375"/>
                <a:gd name="T39" fmla="*/ 135 h 482"/>
                <a:gd name="T40" fmla="*/ 0 w 1375"/>
                <a:gd name="T41" fmla="*/ 135 h 482"/>
                <a:gd name="T42" fmla="*/ 0 w 1375"/>
                <a:gd name="T43" fmla="*/ 135 h 482"/>
                <a:gd name="T44" fmla="*/ 0 w 1375"/>
                <a:gd name="T45" fmla="*/ 135 h 482"/>
                <a:gd name="T46" fmla="*/ 0 w 1375"/>
                <a:gd name="T47" fmla="*/ 135 h 482"/>
                <a:gd name="T48" fmla="*/ 0 w 1375"/>
                <a:gd name="T49" fmla="*/ 135 h 482"/>
                <a:gd name="T50" fmla="*/ 0 w 1375"/>
                <a:gd name="T51" fmla="*/ 135 h 482"/>
                <a:gd name="T52" fmla="*/ 0 w 1375"/>
                <a:gd name="T53" fmla="*/ 135 h 482"/>
                <a:gd name="T54" fmla="*/ 0 w 1375"/>
                <a:gd name="T55" fmla="*/ 135 h 482"/>
                <a:gd name="T56" fmla="*/ 0 w 1375"/>
                <a:gd name="T57" fmla="*/ 135 h 482"/>
                <a:gd name="T58" fmla="*/ 0 w 1375"/>
                <a:gd name="T59" fmla="*/ 135 h 482"/>
                <a:gd name="T60" fmla="*/ 0 w 1375"/>
                <a:gd name="T61" fmla="*/ 135 h 482"/>
                <a:gd name="T62" fmla="*/ 0 w 1375"/>
                <a:gd name="T63" fmla="*/ 135 h 482"/>
                <a:gd name="T64" fmla="*/ 0 w 1375"/>
                <a:gd name="T65" fmla="*/ 135 h 482"/>
                <a:gd name="T66" fmla="*/ 0 w 1375"/>
                <a:gd name="T67" fmla="*/ 135 h 482"/>
                <a:gd name="T68" fmla="*/ 0 w 1375"/>
                <a:gd name="T69" fmla="*/ 135 h 482"/>
                <a:gd name="T70" fmla="*/ 0 w 1375"/>
                <a:gd name="T71" fmla="*/ 135 h 482"/>
                <a:gd name="T72" fmla="*/ 0 w 1375"/>
                <a:gd name="T73" fmla="*/ 135 h 482"/>
                <a:gd name="T74" fmla="*/ 0 w 1375"/>
                <a:gd name="T75" fmla="*/ 135 h 482"/>
                <a:gd name="T76" fmla="*/ 0 w 1375"/>
                <a:gd name="T77" fmla="*/ 135 h 482"/>
                <a:gd name="T78" fmla="*/ 0 w 1375"/>
                <a:gd name="T79" fmla="*/ 135 h 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2"/>
                <a:gd name="T122" fmla="*/ 1375 w 1375"/>
                <a:gd name="T123" fmla="*/ 482 h 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2">
                  <a:moveTo>
                    <a:pt x="0" y="135"/>
                  </a:moveTo>
                  <a:lnTo>
                    <a:pt x="0" y="482"/>
                  </a:lnTo>
                  <a:lnTo>
                    <a:pt x="1290" y="482"/>
                  </a:lnTo>
                  <a:lnTo>
                    <a:pt x="1375" y="390"/>
                  </a:lnTo>
                  <a:lnTo>
                    <a:pt x="63" y="390"/>
                  </a:lnTo>
                  <a:lnTo>
                    <a:pt x="63" y="0"/>
                  </a:lnTo>
                  <a:lnTo>
                    <a:pt x="0" y="135"/>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32" name="Freeform 39"/>
            <p:cNvSpPr>
              <a:spLocks/>
            </p:cNvSpPr>
            <p:nvPr/>
          </p:nvSpPr>
          <p:spPr bwMode="ltGray">
            <a:xfrm>
              <a:off x="4975598" y="5232670"/>
              <a:ext cx="2082800" cy="619125"/>
            </a:xfrm>
            <a:custGeom>
              <a:avLst/>
              <a:gdLst>
                <a:gd name="T0" fmla="*/ 1312 w 1312"/>
                <a:gd name="T1" fmla="*/ 0 h 390"/>
                <a:gd name="T2" fmla="*/ 0 w 1312"/>
                <a:gd name="T3" fmla="*/ 390 h 390"/>
                <a:gd name="T4" fmla="*/ 1312 w 1312"/>
                <a:gd name="T5" fmla="*/ 390 h 390"/>
                <a:gd name="T6" fmla="*/ 1312 w 1312"/>
                <a:gd name="T7" fmla="*/ 390 h 390"/>
                <a:gd name="T8" fmla="*/ 1312 w 1312"/>
                <a:gd name="T9" fmla="*/ 390 h 390"/>
                <a:gd name="T10" fmla="*/ 1312 w 1312"/>
                <a:gd name="T11" fmla="*/ 390 h 390"/>
                <a:gd name="T12" fmla="*/ 1312 w 1312"/>
                <a:gd name="T13" fmla="*/ 390 h 390"/>
                <a:gd name="T14" fmla="*/ 1312 w 1312"/>
                <a:gd name="T15" fmla="*/ 390 h 390"/>
                <a:gd name="T16" fmla="*/ 1312 w 1312"/>
                <a:gd name="T17" fmla="*/ 390 h 390"/>
                <a:gd name="T18" fmla="*/ 1312 w 1312"/>
                <a:gd name="T19" fmla="*/ 390 h 390"/>
                <a:gd name="T20" fmla="*/ 1312 w 1312"/>
                <a:gd name="T21" fmla="*/ 390 h 390"/>
                <a:gd name="T22" fmla="*/ 1312 w 1312"/>
                <a:gd name="T23" fmla="*/ 390 h 390"/>
                <a:gd name="T24" fmla="*/ 1312 w 1312"/>
                <a:gd name="T25" fmla="*/ 390 h 390"/>
                <a:gd name="T26" fmla="*/ 1312 w 1312"/>
                <a:gd name="T27" fmla="*/ 390 h 390"/>
                <a:gd name="T28" fmla="*/ 1312 w 1312"/>
                <a:gd name="T29" fmla="*/ 390 h 390"/>
                <a:gd name="T30" fmla="*/ 1312 w 1312"/>
                <a:gd name="T31" fmla="*/ 390 h 390"/>
                <a:gd name="T32" fmla="*/ 1312 w 1312"/>
                <a:gd name="T33" fmla="*/ 390 h 390"/>
                <a:gd name="T34" fmla="*/ 1312 w 1312"/>
                <a:gd name="T35" fmla="*/ 390 h 390"/>
                <a:gd name="T36" fmla="*/ 1312 w 1312"/>
                <a:gd name="T37" fmla="*/ 390 h 390"/>
                <a:gd name="T38" fmla="*/ 1312 w 1312"/>
                <a:gd name="T39" fmla="*/ 390 h 390"/>
                <a:gd name="T40" fmla="*/ 1312 w 1312"/>
                <a:gd name="T41" fmla="*/ 390 h 390"/>
                <a:gd name="T42" fmla="*/ 1312 w 1312"/>
                <a:gd name="T43" fmla="*/ 390 h 390"/>
                <a:gd name="T44" fmla="*/ 1312 w 1312"/>
                <a:gd name="T45" fmla="*/ 390 h 390"/>
                <a:gd name="T46" fmla="*/ 1312 w 1312"/>
                <a:gd name="T47" fmla="*/ 390 h 390"/>
                <a:gd name="T48" fmla="*/ 1312 w 1312"/>
                <a:gd name="T49" fmla="*/ 390 h 390"/>
                <a:gd name="T50" fmla="*/ 1312 w 1312"/>
                <a:gd name="T51" fmla="*/ 390 h 390"/>
                <a:gd name="T52" fmla="*/ 1312 w 1312"/>
                <a:gd name="T53" fmla="*/ 390 h 390"/>
                <a:gd name="T54" fmla="*/ 1312 w 1312"/>
                <a:gd name="T55" fmla="*/ 390 h 390"/>
                <a:gd name="T56" fmla="*/ 1312 w 1312"/>
                <a:gd name="T57" fmla="*/ 390 h 390"/>
                <a:gd name="T58" fmla="*/ 1312 w 1312"/>
                <a:gd name="T59" fmla="*/ 390 h 390"/>
                <a:gd name="T60" fmla="*/ 1312 w 1312"/>
                <a:gd name="T61" fmla="*/ 390 h 390"/>
                <a:gd name="T62" fmla="*/ 1312 w 1312"/>
                <a:gd name="T63" fmla="*/ 390 h 390"/>
                <a:gd name="T64" fmla="*/ 1312 w 1312"/>
                <a:gd name="T65" fmla="*/ 390 h 390"/>
                <a:gd name="T66" fmla="*/ 1312 w 1312"/>
                <a:gd name="T67" fmla="*/ 390 h 390"/>
                <a:gd name="T68" fmla="*/ 1312 w 1312"/>
                <a:gd name="T69" fmla="*/ 390 h 390"/>
                <a:gd name="T70" fmla="*/ 1312 w 1312"/>
                <a:gd name="T71" fmla="*/ 390 h 390"/>
                <a:gd name="T72" fmla="*/ 1312 w 1312"/>
                <a:gd name="T73" fmla="*/ 390 h 390"/>
                <a:gd name="T74" fmla="*/ 1312 w 1312"/>
                <a:gd name="T75" fmla="*/ 390 h 390"/>
                <a:gd name="T76" fmla="*/ 1312 w 1312"/>
                <a:gd name="T77" fmla="*/ 390 h 390"/>
                <a:gd name="T78" fmla="*/ 1312 w 1312"/>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12"/>
                <a:gd name="T121" fmla="*/ 0 h 390"/>
                <a:gd name="T122" fmla="*/ 1312 w 1312"/>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12" h="390">
                  <a:moveTo>
                    <a:pt x="1312" y="390"/>
                  </a:moveTo>
                  <a:lnTo>
                    <a:pt x="1312" y="0"/>
                  </a:lnTo>
                  <a:lnTo>
                    <a:pt x="0" y="0"/>
                  </a:lnTo>
                  <a:lnTo>
                    <a:pt x="0" y="390"/>
                  </a:lnTo>
                  <a:lnTo>
                    <a:pt x="1312" y="390"/>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33" name="Line 40"/>
            <p:cNvSpPr>
              <a:spLocks noChangeShapeType="1"/>
            </p:cNvSpPr>
            <p:nvPr/>
          </p:nvSpPr>
          <p:spPr bwMode="ltGray">
            <a:xfrm flipV="1">
              <a:off x="4358060" y="4400820"/>
              <a:ext cx="0" cy="1192213"/>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34" name="Freeform 41"/>
            <p:cNvSpPr>
              <a:spLocks/>
            </p:cNvSpPr>
            <p:nvPr/>
          </p:nvSpPr>
          <p:spPr bwMode="ltGray">
            <a:xfrm>
              <a:off x="4975598" y="4007120"/>
              <a:ext cx="2082800" cy="630238"/>
            </a:xfrm>
            <a:custGeom>
              <a:avLst/>
              <a:gdLst>
                <a:gd name="T0" fmla="*/ 1312 w 1312"/>
                <a:gd name="T1" fmla="*/ 0 h 397"/>
                <a:gd name="T2" fmla="*/ 0 w 1312"/>
                <a:gd name="T3" fmla="*/ 397 h 397"/>
                <a:gd name="T4" fmla="*/ 1312 w 1312"/>
                <a:gd name="T5" fmla="*/ 397 h 397"/>
                <a:gd name="T6" fmla="*/ 1312 w 1312"/>
                <a:gd name="T7" fmla="*/ 397 h 397"/>
                <a:gd name="T8" fmla="*/ 1312 w 1312"/>
                <a:gd name="T9" fmla="*/ 397 h 397"/>
                <a:gd name="T10" fmla="*/ 1312 w 1312"/>
                <a:gd name="T11" fmla="*/ 397 h 397"/>
                <a:gd name="T12" fmla="*/ 1312 w 1312"/>
                <a:gd name="T13" fmla="*/ 397 h 397"/>
                <a:gd name="T14" fmla="*/ 1312 w 1312"/>
                <a:gd name="T15" fmla="*/ 397 h 397"/>
                <a:gd name="T16" fmla="*/ 1312 w 1312"/>
                <a:gd name="T17" fmla="*/ 397 h 397"/>
                <a:gd name="T18" fmla="*/ 1312 w 1312"/>
                <a:gd name="T19" fmla="*/ 397 h 397"/>
                <a:gd name="T20" fmla="*/ 1312 w 1312"/>
                <a:gd name="T21" fmla="*/ 397 h 397"/>
                <a:gd name="T22" fmla="*/ 1312 w 1312"/>
                <a:gd name="T23" fmla="*/ 397 h 397"/>
                <a:gd name="T24" fmla="*/ 1312 w 1312"/>
                <a:gd name="T25" fmla="*/ 397 h 397"/>
                <a:gd name="T26" fmla="*/ 1312 w 1312"/>
                <a:gd name="T27" fmla="*/ 397 h 397"/>
                <a:gd name="T28" fmla="*/ 1312 w 1312"/>
                <a:gd name="T29" fmla="*/ 397 h 397"/>
                <a:gd name="T30" fmla="*/ 1312 w 1312"/>
                <a:gd name="T31" fmla="*/ 397 h 397"/>
                <a:gd name="T32" fmla="*/ 1312 w 1312"/>
                <a:gd name="T33" fmla="*/ 397 h 397"/>
                <a:gd name="T34" fmla="*/ 1312 w 1312"/>
                <a:gd name="T35" fmla="*/ 397 h 397"/>
                <a:gd name="T36" fmla="*/ 1312 w 1312"/>
                <a:gd name="T37" fmla="*/ 397 h 397"/>
                <a:gd name="T38" fmla="*/ 1312 w 1312"/>
                <a:gd name="T39" fmla="*/ 397 h 397"/>
                <a:gd name="T40" fmla="*/ 1312 w 1312"/>
                <a:gd name="T41" fmla="*/ 397 h 397"/>
                <a:gd name="T42" fmla="*/ 1312 w 1312"/>
                <a:gd name="T43" fmla="*/ 397 h 397"/>
                <a:gd name="T44" fmla="*/ 1312 w 1312"/>
                <a:gd name="T45" fmla="*/ 397 h 397"/>
                <a:gd name="T46" fmla="*/ 1312 w 1312"/>
                <a:gd name="T47" fmla="*/ 397 h 397"/>
                <a:gd name="T48" fmla="*/ 1312 w 1312"/>
                <a:gd name="T49" fmla="*/ 397 h 397"/>
                <a:gd name="T50" fmla="*/ 1312 w 1312"/>
                <a:gd name="T51" fmla="*/ 397 h 397"/>
                <a:gd name="T52" fmla="*/ 1312 w 1312"/>
                <a:gd name="T53" fmla="*/ 397 h 397"/>
                <a:gd name="T54" fmla="*/ 1312 w 1312"/>
                <a:gd name="T55" fmla="*/ 397 h 397"/>
                <a:gd name="T56" fmla="*/ 1312 w 1312"/>
                <a:gd name="T57" fmla="*/ 397 h 397"/>
                <a:gd name="T58" fmla="*/ 1312 w 1312"/>
                <a:gd name="T59" fmla="*/ 397 h 397"/>
                <a:gd name="T60" fmla="*/ 1312 w 1312"/>
                <a:gd name="T61" fmla="*/ 397 h 397"/>
                <a:gd name="T62" fmla="*/ 1312 w 1312"/>
                <a:gd name="T63" fmla="*/ 397 h 397"/>
                <a:gd name="T64" fmla="*/ 1312 w 1312"/>
                <a:gd name="T65" fmla="*/ 397 h 397"/>
                <a:gd name="T66" fmla="*/ 1312 w 1312"/>
                <a:gd name="T67" fmla="*/ 397 h 397"/>
                <a:gd name="T68" fmla="*/ 1312 w 1312"/>
                <a:gd name="T69" fmla="*/ 397 h 397"/>
                <a:gd name="T70" fmla="*/ 1312 w 1312"/>
                <a:gd name="T71" fmla="*/ 397 h 397"/>
                <a:gd name="T72" fmla="*/ 1312 w 1312"/>
                <a:gd name="T73" fmla="*/ 397 h 397"/>
                <a:gd name="T74" fmla="*/ 1312 w 1312"/>
                <a:gd name="T75" fmla="*/ 397 h 397"/>
                <a:gd name="T76" fmla="*/ 1312 w 1312"/>
                <a:gd name="T77" fmla="*/ 397 h 397"/>
                <a:gd name="T78" fmla="*/ 1312 w 1312"/>
                <a:gd name="T79" fmla="*/ 397 h 39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12"/>
                <a:gd name="T121" fmla="*/ 0 h 397"/>
                <a:gd name="T122" fmla="*/ 1312 w 1312"/>
                <a:gd name="T123" fmla="*/ 397 h 39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12" h="397">
                  <a:moveTo>
                    <a:pt x="1312" y="397"/>
                  </a:moveTo>
                  <a:lnTo>
                    <a:pt x="1312" y="0"/>
                  </a:lnTo>
                  <a:lnTo>
                    <a:pt x="0" y="0"/>
                  </a:lnTo>
                  <a:lnTo>
                    <a:pt x="0" y="397"/>
                  </a:lnTo>
                  <a:lnTo>
                    <a:pt x="1312" y="397"/>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35" name="Line 42"/>
            <p:cNvSpPr>
              <a:spLocks noChangeShapeType="1"/>
            </p:cNvSpPr>
            <p:nvPr/>
          </p:nvSpPr>
          <p:spPr bwMode="ltGray">
            <a:xfrm flipV="1">
              <a:off x="6045573" y="3456257"/>
              <a:ext cx="0" cy="550863"/>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36" name="Freeform 43"/>
            <p:cNvSpPr>
              <a:spLocks/>
            </p:cNvSpPr>
            <p:nvPr/>
          </p:nvSpPr>
          <p:spPr bwMode="ltGray">
            <a:xfrm>
              <a:off x="5899523" y="3815032"/>
              <a:ext cx="303213" cy="192088"/>
            </a:xfrm>
            <a:custGeom>
              <a:avLst/>
              <a:gdLst>
                <a:gd name="T0" fmla="*/ 92 w 191"/>
                <a:gd name="T1" fmla="*/ 121 h 121"/>
                <a:gd name="T2" fmla="*/ 191 w 191"/>
                <a:gd name="T3" fmla="*/ 0 h 121"/>
                <a:gd name="T4" fmla="*/ 191 w 191"/>
                <a:gd name="T5" fmla="*/ 0 h 121"/>
                <a:gd name="T6" fmla="*/ 191 w 191"/>
                <a:gd name="T7" fmla="*/ 0 h 121"/>
                <a:gd name="T8" fmla="*/ 191 w 191"/>
                <a:gd name="T9" fmla="*/ 0 h 121"/>
                <a:gd name="T10" fmla="*/ 191 w 191"/>
                <a:gd name="T11" fmla="*/ 0 h 121"/>
                <a:gd name="T12" fmla="*/ 191 w 191"/>
                <a:gd name="T13" fmla="*/ 0 h 121"/>
                <a:gd name="T14" fmla="*/ 191 w 191"/>
                <a:gd name="T15" fmla="*/ 0 h 121"/>
                <a:gd name="T16" fmla="*/ 191 w 191"/>
                <a:gd name="T17" fmla="*/ 0 h 121"/>
                <a:gd name="T18" fmla="*/ 191 w 191"/>
                <a:gd name="T19" fmla="*/ 0 h 121"/>
                <a:gd name="T20" fmla="*/ 191 w 191"/>
                <a:gd name="T21" fmla="*/ 0 h 121"/>
                <a:gd name="T22" fmla="*/ 191 w 191"/>
                <a:gd name="T23" fmla="*/ 0 h 121"/>
                <a:gd name="T24" fmla="*/ 191 w 191"/>
                <a:gd name="T25" fmla="*/ 0 h 121"/>
                <a:gd name="T26" fmla="*/ 191 w 191"/>
                <a:gd name="T27" fmla="*/ 0 h 121"/>
                <a:gd name="T28" fmla="*/ 191 w 191"/>
                <a:gd name="T29" fmla="*/ 0 h 121"/>
                <a:gd name="T30" fmla="*/ 191 w 191"/>
                <a:gd name="T31" fmla="*/ 0 h 121"/>
                <a:gd name="T32" fmla="*/ 191 w 191"/>
                <a:gd name="T33" fmla="*/ 0 h 121"/>
                <a:gd name="T34" fmla="*/ 191 w 191"/>
                <a:gd name="T35" fmla="*/ 0 h 121"/>
                <a:gd name="T36" fmla="*/ 191 w 191"/>
                <a:gd name="T37" fmla="*/ 0 h 121"/>
                <a:gd name="T38" fmla="*/ 191 w 191"/>
                <a:gd name="T39" fmla="*/ 0 h 121"/>
                <a:gd name="T40" fmla="*/ 191 w 191"/>
                <a:gd name="T41" fmla="*/ 0 h 121"/>
                <a:gd name="T42" fmla="*/ 191 w 191"/>
                <a:gd name="T43" fmla="*/ 0 h 121"/>
                <a:gd name="T44" fmla="*/ 191 w 191"/>
                <a:gd name="T45" fmla="*/ 0 h 121"/>
                <a:gd name="T46" fmla="*/ 191 w 191"/>
                <a:gd name="T47" fmla="*/ 0 h 121"/>
                <a:gd name="T48" fmla="*/ 191 w 191"/>
                <a:gd name="T49" fmla="*/ 0 h 121"/>
                <a:gd name="T50" fmla="*/ 191 w 191"/>
                <a:gd name="T51" fmla="*/ 0 h 121"/>
                <a:gd name="T52" fmla="*/ 191 w 191"/>
                <a:gd name="T53" fmla="*/ 0 h 121"/>
                <a:gd name="T54" fmla="*/ 191 w 191"/>
                <a:gd name="T55" fmla="*/ 0 h 121"/>
                <a:gd name="T56" fmla="*/ 191 w 191"/>
                <a:gd name="T57" fmla="*/ 0 h 121"/>
                <a:gd name="T58" fmla="*/ 191 w 191"/>
                <a:gd name="T59" fmla="*/ 0 h 121"/>
                <a:gd name="T60" fmla="*/ 191 w 191"/>
                <a:gd name="T61" fmla="*/ 0 h 121"/>
                <a:gd name="T62" fmla="*/ 191 w 191"/>
                <a:gd name="T63" fmla="*/ 0 h 121"/>
                <a:gd name="T64" fmla="*/ 191 w 191"/>
                <a:gd name="T65" fmla="*/ 0 h 121"/>
                <a:gd name="T66" fmla="*/ 191 w 191"/>
                <a:gd name="T67" fmla="*/ 0 h 121"/>
                <a:gd name="T68" fmla="*/ 191 w 191"/>
                <a:gd name="T69" fmla="*/ 0 h 121"/>
                <a:gd name="T70" fmla="*/ 191 w 191"/>
                <a:gd name="T71" fmla="*/ 0 h 121"/>
                <a:gd name="T72" fmla="*/ 191 w 191"/>
                <a:gd name="T73" fmla="*/ 0 h 121"/>
                <a:gd name="T74" fmla="*/ 191 w 191"/>
                <a:gd name="T75" fmla="*/ 0 h 121"/>
                <a:gd name="T76" fmla="*/ 191 w 191"/>
                <a:gd name="T77" fmla="*/ 0 h 121"/>
                <a:gd name="T78" fmla="*/ 191 w 191"/>
                <a:gd name="T79" fmla="*/ 0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
                <a:gd name="T121" fmla="*/ 0 h 121"/>
                <a:gd name="T122" fmla="*/ 191 w 191"/>
                <a:gd name="T123" fmla="*/ 121 h 1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 h="121">
                  <a:moveTo>
                    <a:pt x="191" y="0"/>
                  </a:moveTo>
                  <a:lnTo>
                    <a:pt x="92" y="121"/>
                  </a:lnTo>
                  <a:lnTo>
                    <a:pt x="0" y="0"/>
                  </a:lnTo>
                  <a:lnTo>
                    <a:pt x="191"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37" name="Line 44"/>
            <p:cNvSpPr>
              <a:spLocks noChangeShapeType="1"/>
            </p:cNvSpPr>
            <p:nvPr/>
          </p:nvSpPr>
          <p:spPr bwMode="ltGray">
            <a:xfrm>
              <a:off x="4358060" y="4400820"/>
              <a:ext cx="561975"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38" name="Line 45"/>
            <p:cNvSpPr>
              <a:spLocks noChangeShapeType="1"/>
            </p:cNvSpPr>
            <p:nvPr/>
          </p:nvSpPr>
          <p:spPr bwMode="ltGray">
            <a:xfrm flipH="1">
              <a:off x="4358060" y="5593032"/>
              <a:ext cx="561975"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39" name="Freeform 46"/>
            <p:cNvSpPr>
              <a:spLocks/>
            </p:cNvSpPr>
            <p:nvPr/>
          </p:nvSpPr>
          <p:spPr bwMode="ltGray">
            <a:xfrm>
              <a:off x="7125073" y="4423045"/>
              <a:ext cx="550863" cy="1123950"/>
            </a:xfrm>
            <a:custGeom>
              <a:avLst/>
              <a:gdLst>
                <a:gd name="T0" fmla="*/ 2457 w 49"/>
                <a:gd name="T1" fmla="*/ 0 h 100"/>
                <a:gd name="T2" fmla="*/ 2457 w 49"/>
                <a:gd name="T3" fmla="*/ 5013 h 100"/>
                <a:gd name="T4" fmla="*/ 0 w 49"/>
                <a:gd name="T5" fmla="*/ 5013 h 100"/>
                <a:gd name="T6" fmla="*/ 0 60000 65536"/>
                <a:gd name="T7" fmla="*/ 0 60000 65536"/>
                <a:gd name="T8" fmla="*/ 0 60000 65536"/>
                <a:gd name="T9" fmla="*/ 0 w 49"/>
                <a:gd name="T10" fmla="*/ 0 h 100"/>
                <a:gd name="T11" fmla="*/ 49 w 49"/>
                <a:gd name="T12" fmla="*/ 100 h 100"/>
              </a:gdLst>
              <a:ahLst/>
              <a:cxnLst>
                <a:cxn ang="T6">
                  <a:pos x="T0" y="T1"/>
                </a:cxn>
                <a:cxn ang="T7">
                  <a:pos x="T2" y="T3"/>
                </a:cxn>
                <a:cxn ang="T8">
                  <a:pos x="T4" y="T5"/>
                </a:cxn>
              </a:cxnLst>
              <a:rect l="T9" t="T10" r="T11" b="T12"/>
              <a:pathLst>
                <a:path w="49" h="100">
                  <a:moveTo>
                    <a:pt x="49" y="0"/>
                  </a:moveTo>
                  <a:lnTo>
                    <a:pt x="49" y="100"/>
                  </a:lnTo>
                  <a:lnTo>
                    <a:pt x="0" y="100"/>
                  </a:lnTo>
                </a:path>
              </a:pathLst>
            </a:custGeom>
            <a:noFill/>
            <a:ln w="33338">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b="0">
                <a:latin typeface="+mn-lt"/>
              </a:endParaRPr>
            </a:p>
          </p:txBody>
        </p:sp>
        <p:sp>
          <p:nvSpPr>
            <p:cNvPr id="40" name="Freeform 47"/>
            <p:cNvSpPr>
              <a:spLocks/>
            </p:cNvSpPr>
            <p:nvPr/>
          </p:nvSpPr>
          <p:spPr bwMode="ltGray">
            <a:xfrm>
              <a:off x="4875585" y="4007120"/>
              <a:ext cx="2182813" cy="776288"/>
            </a:xfrm>
            <a:custGeom>
              <a:avLst/>
              <a:gdLst>
                <a:gd name="T0" fmla="*/ 0 w 1375"/>
                <a:gd name="T1" fmla="*/ 489 h 489"/>
                <a:gd name="T2" fmla="*/ 1375 w 1375"/>
                <a:gd name="T3" fmla="*/ 397 h 489"/>
                <a:gd name="T4" fmla="*/ 63 w 1375"/>
                <a:gd name="T5" fmla="*/ 0 h 489"/>
                <a:gd name="T6" fmla="*/ 0 w 1375"/>
                <a:gd name="T7" fmla="*/ 134 h 489"/>
                <a:gd name="T8" fmla="*/ 0 w 1375"/>
                <a:gd name="T9" fmla="*/ 134 h 489"/>
                <a:gd name="T10" fmla="*/ 0 w 1375"/>
                <a:gd name="T11" fmla="*/ 134 h 489"/>
                <a:gd name="T12" fmla="*/ 0 w 1375"/>
                <a:gd name="T13" fmla="*/ 134 h 489"/>
                <a:gd name="T14" fmla="*/ 0 w 1375"/>
                <a:gd name="T15" fmla="*/ 134 h 489"/>
                <a:gd name="T16" fmla="*/ 0 w 1375"/>
                <a:gd name="T17" fmla="*/ 134 h 489"/>
                <a:gd name="T18" fmla="*/ 0 w 1375"/>
                <a:gd name="T19" fmla="*/ 134 h 489"/>
                <a:gd name="T20" fmla="*/ 0 w 1375"/>
                <a:gd name="T21" fmla="*/ 134 h 489"/>
                <a:gd name="T22" fmla="*/ 0 w 1375"/>
                <a:gd name="T23" fmla="*/ 134 h 489"/>
                <a:gd name="T24" fmla="*/ 0 w 1375"/>
                <a:gd name="T25" fmla="*/ 134 h 489"/>
                <a:gd name="T26" fmla="*/ 0 w 1375"/>
                <a:gd name="T27" fmla="*/ 134 h 489"/>
                <a:gd name="T28" fmla="*/ 0 w 1375"/>
                <a:gd name="T29" fmla="*/ 134 h 489"/>
                <a:gd name="T30" fmla="*/ 0 w 1375"/>
                <a:gd name="T31" fmla="*/ 134 h 489"/>
                <a:gd name="T32" fmla="*/ 0 w 1375"/>
                <a:gd name="T33" fmla="*/ 134 h 489"/>
                <a:gd name="T34" fmla="*/ 0 w 1375"/>
                <a:gd name="T35" fmla="*/ 134 h 489"/>
                <a:gd name="T36" fmla="*/ 0 w 1375"/>
                <a:gd name="T37" fmla="*/ 134 h 489"/>
                <a:gd name="T38" fmla="*/ 0 w 1375"/>
                <a:gd name="T39" fmla="*/ 134 h 489"/>
                <a:gd name="T40" fmla="*/ 0 w 1375"/>
                <a:gd name="T41" fmla="*/ 134 h 489"/>
                <a:gd name="T42" fmla="*/ 0 w 1375"/>
                <a:gd name="T43" fmla="*/ 134 h 489"/>
                <a:gd name="T44" fmla="*/ 0 w 1375"/>
                <a:gd name="T45" fmla="*/ 134 h 489"/>
                <a:gd name="T46" fmla="*/ 0 w 1375"/>
                <a:gd name="T47" fmla="*/ 134 h 489"/>
                <a:gd name="T48" fmla="*/ 0 w 1375"/>
                <a:gd name="T49" fmla="*/ 134 h 489"/>
                <a:gd name="T50" fmla="*/ 0 w 1375"/>
                <a:gd name="T51" fmla="*/ 134 h 489"/>
                <a:gd name="T52" fmla="*/ 0 w 1375"/>
                <a:gd name="T53" fmla="*/ 134 h 489"/>
                <a:gd name="T54" fmla="*/ 0 w 1375"/>
                <a:gd name="T55" fmla="*/ 134 h 489"/>
                <a:gd name="T56" fmla="*/ 0 w 1375"/>
                <a:gd name="T57" fmla="*/ 134 h 489"/>
                <a:gd name="T58" fmla="*/ 0 w 1375"/>
                <a:gd name="T59" fmla="*/ 134 h 489"/>
                <a:gd name="T60" fmla="*/ 0 w 1375"/>
                <a:gd name="T61" fmla="*/ 134 h 489"/>
                <a:gd name="T62" fmla="*/ 0 w 1375"/>
                <a:gd name="T63" fmla="*/ 134 h 489"/>
                <a:gd name="T64" fmla="*/ 0 w 1375"/>
                <a:gd name="T65" fmla="*/ 134 h 489"/>
                <a:gd name="T66" fmla="*/ 0 w 1375"/>
                <a:gd name="T67" fmla="*/ 134 h 489"/>
                <a:gd name="T68" fmla="*/ 0 w 1375"/>
                <a:gd name="T69" fmla="*/ 134 h 489"/>
                <a:gd name="T70" fmla="*/ 0 w 1375"/>
                <a:gd name="T71" fmla="*/ 134 h 489"/>
                <a:gd name="T72" fmla="*/ 0 w 1375"/>
                <a:gd name="T73" fmla="*/ 134 h 489"/>
                <a:gd name="T74" fmla="*/ 0 w 1375"/>
                <a:gd name="T75" fmla="*/ 134 h 489"/>
                <a:gd name="T76" fmla="*/ 0 w 1375"/>
                <a:gd name="T77" fmla="*/ 134 h 489"/>
                <a:gd name="T78" fmla="*/ 0 w 1375"/>
                <a:gd name="T79" fmla="*/ 134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4"/>
                  </a:moveTo>
                  <a:lnTo>
                    <a:pt x="0" y="489"/>
                  </a:lnTo>
                  <a:lnTo>
                    <a:pt x="1290" y="489"/>
                  </a:lnTo>
                  <a:lnTo>
                    <a:pt x="1375" y="397"/>
                  </a:lnTo>
                  <a:lnTo>
                    <a:pt x="63" y="397"/>
                  </a:lnTo>
                  <a:lnTo>
                    <a:pt x="63" y="0"/>
                  </a:lnTo>
                  <a:lnTo>
                    <a:pt x="0" y="134"/>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41" name="Freeform 48"/>
            <p:cNvSpPr>
              <a:spLocks/>
            </p:cNvSpPr>
            <p:nvPr/>
          </p:nvSpPr>
          <p:spPr bwMode="ltGray">
            <a:xfrm>
              <a:off x="7058398" y="5378720"/>
              <a:ext cx="168275" cy="327025"/>
            </a:xfrm>
            <a:custGeom>
              <a:avLst/>
              <a:gdLst>
                <a:gd name="T0" fmla="*/ 0 w 106"/>
                <a:gd name="T1" fmla="*/ 106 h 206"/>
                <a:gd name="T2" fmla="*/ 106 w 106"/>
                <a:gd name="T3" fmla="*/ 0 h 206"/>
                <a:gd name="T4" fmla="*/ 106 w 106"/>
                <a:gd name="T5" fmla="*/ 0 h 206"/>
                <a:gd name="T6" fmla="*/ 106 w 106"/>
                <a:gd name="T7" fmla="*/ 0 h 206"/>
                <a:gd name="T8" fmla="*/ 106 w 106"/>
                <a:gd name="T9" fmla="*/ 0 h 206"/>
                <a:gd name="T10" fmla="*/ 106 w 106"/>
                <a:gd name="T11" fmla="*/ 0 h 206"/>
                <a:gd name="T12" fmla="*/ 106 w 106"/>
                <a:gd name="T13" fmla="*/ 0 h 206"/>
                <a:gd name="T14" fmla="*/ 106 w 106"/>
                <a:gd name="T15" fmla="*/ 0 h 206"/>
                <a:gd name="T16" fmla="*/ 106 w 106"/>
                <a:gd name="T17" fmla="*/ 0 h 206"/>
                <a:gd name="T18" fmla="*/ 106 w 106"/>
                <a:gd name="T19" fmla="*/ 0 h 206"/>
                <a:gd name="T20" fmla="*/ 106 w 106"/>
                <a:gd name="T21" fmla="*/ 0 h 206"/>
                <a:gd name="T22" fmla="*/ 106 w 106"/>
                <a:gd name="T23" fmla="*/ 0 h 206"/>
                <a:gd name="T24" fmla="*/ 106 w 106"/>
                <a:gd name="T25" fmla="*/ 0 h 206"/>
                <a:gd name="T26" fmla="*/ 106 w 106"/>
                <a:gd name="T27" fmla="*/ 0 h 206"/>
                <a:gd name="T28" fmla="*/ 106 w 106"/>
                <a:gd name="T29" fmla="*/ 0 h 206"/>
                <a:gd name="T30" fmla="*/ 106 w 106"/>
                <a:gd name="T31" fmla="*/ 0 h 206"/>
                <a:gd name="T32" fmla="*/ 106 w 106"/>
                <a:gd name="T33" fmla="*/ 0 h 206"/>
                <a:gd name="T34" fmla="*/ 106 w 106"/>
                <a:gd name="T35" fmla="*/ 0 h 206"/>
                <a:gd name="T36" fmla="*/ 106 w 106"/>
                <a:gd name="T37" fmla="*/ 0 h 206"/>
                <a:gd name="T38" fmla="*/ 106 w 106"/>
                <a:gd name="T39" fmla="*/ 0 h 206"/>
                <a:gd name="T40" fmla="*/ 106 w 106"/>
                <a:gd name="T41" fmla="*/ 0 h 206"/>
                <a:gd name="T42" fmla="*/ 106 w 106"/>
                <a:gd name="T43" fmla="*/ 0 h 206"/>
                <a:gd name="T44" fmla="*/ 106 w 106"/>
                <a:gd name="T45" fmla="*/ 0 h 206"/>
                <a:gd name="T46" fmla="*/ 106 w 106"/>
                <a:gd name="T47" fmla="*/ 0 h 206"/>
                <a:gd name="T48" fmla="*/ 106 w 106"/>
                <a:gd name="T49" fmla="*/ 0 h 206"/>
                <a:gd name="T50" fmla="*/ 106 w 106"/>
                <a:gd name="T51" fmla="*/ 0 h 206"/>
                <a:gd name="T52" fmla="*/ 106 w 106"/>
                <a:gd name="T53" fmla="*/ 0 h 206"/>
                <a:gd name="T54" fmla="*/ 106 w 106"/>
                <a:gd name="T55" fmla="*/ 0 h 206"/>
                <a:gd name="T56" fmla="*/ 106 w 106"/>
                <a:gd name="T57" fmla="*/ 0 h 206"/>
                <a:gd name="T58" fmla="*/ 106 w 106"/>
                <a:gd name="T59" fmla="*/ 0 h 206"/>
                <a:gd name="T60" fmla="*/ 106 w 106"/>
                <a:gd name="T61" fmla="*/ 0 h 206"/>
                <a:gd name="T62" fmla="*/ 106 w 106"/>
                <a:gd name="T63" fmla="*/ 0 h 206"/>
                <a:gd name="T64" fmla="*/ 106 w 106"/>
                <a:gd name="T65" fmla="*/ 0 h 206"/>
                <a:gd name="T66" fmla="*/ 106 w 106"/>
                <a:gd name="T67" fmla="*/ 0 h 206"/>
                <a:gd name="T68" fmla="*/ 106 w 106"/>
                <a:gd name="T69" fmla="*/ 0 h 206"/>
                <a:gd name="T70" fmla="*/ 106 w 106"/>
                <a:gd name="T71" fmla="*/ 0 h 206"/>
                <a:gd name="T72" fmla="*/ 106 w 106"/>
                <a:gd name="T73" fmla="*/ 0 h 206"/>
                <a:gd name="T74" fmla="*/ 106 w 106"/>
                <a:gd name="T75" fmla="*/ 0 h 206"/>
                <a:gd name="T76" fmla="*/ 106 w 106"/>
                <a:gd name="T77" fmla="*/ 0 h 206"/>
                <a:gd name="T78" fmla="*/ 106 w 106"/>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206"/>
                <a:gd name="T122" fmla="*/ 106 w 106"/>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206">
                  <a:moveTo>
                    <a:pt x="106" y="0"/>
                  </a:moveTo>
                  <a:lnTo>
                    <a:pt x="0" y="106"/>
                  </a:lnTo>
                  <a:lnTo>
                    <a:pt x="106" y="206"/>
                  </a:lnTo>
                  <a:lnTo>
                    <a:pt x="106"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42" name="Freeform 49"/>
            <p:cNvSpPr>
              <a:spLocks/>
            </p:cNvSpPr>
            <p:nvPr/>
          </p:nvSpPr>
          <p:spPr bwMode="ltGray">
            <a:xfrm>
              <a:off x="4807323" y="4219845"/>
              <a:ext cx="168275" cy="327025"/>
            </a:xfrm>
            <a:custGeom>
              <a:avLst/>
              <a:gdLst>
                <a:gd name="T0" fmla="*/ 106 w 106"/>
                <a:gd name="T1" fmla="*/ 114 h 206"/>
                <a:gd name="T2" fmla="*/ 0 w 106"/>
                <a:gd name="T3" fmla="*/ 0 h 206"/>
                <a:gd name="T4" fmla="*/ 0 w 106"/>
                <a:gd name="T5" fmla="*/ 0 h 206"/>
                <a:gd name="T6" fmla="*/ 0 w 106"/>
                <a:gd name="T7" fmla="*/ 0 h 206"/>
                <a:gd name="T8" fmla="*/ 0 w 106"/>
                <a:gd name="T9" fmla="*/ 0 h 206"/>
                <a:gd name="T10" fmla="*/ 0 w 106"/>
                <a:gd name="T11" fmla="*/ 0 h 206"/>
                <a:gd name="T12" fmla="*/ 0 w 106"/>
                <a:gd name="T13" fmla="*/ 0 h 206"/>
                <a:gd name="T14" fmla="*/ 0 w 106"/>
                <a:gd name="T15" fmla="*/ 0 h 206"/>
                <a:gd name="T16" fmla="*/ 0 w 106"/>
                <a:gd name="T17" fmla="*/ 0 h 206"/>
                <a:gd name="T18" fmla="*/ 0 w 106"/>
                <a:gd name="T19" fmla="*/ 0 h 206"/>
                <a:gd name="T20" fmla="*/ 0 w 106"/>
                <a:gd name="T21" fmla="*/ 0 h 206"/>
                <a:gd name="T22" fmla="*/ 0 w 106"/>
                <a:gd name="T23" fmla="*/ 0 h 206"/>
                <a:gd name="T24" fmla="*/ 0 w 106"/>
                <a:gd name="T25" fmla="*/ 0 h 206"/>
                <a:gd name="T26" fmla="*/ 0 w 106"/>
                <a:gd name="T27" fmla="*/ 0 h 206"/>
                <a:gd name="T28" fmla="*/ 0 w 106"/>
                <a:gd name="T29" fmla="*/ 0 h 206"/>
                <a:gd name="T30" fmla="*/ 0 w 106"/>
                <a:gd name="T31" fmla="*/ 0 h 206"/>
                <a:gd name="T32" fmla="*/ 0 w 106"/>
                <a:gd name="T33" fmla="*/ 0 h 206"/>
                <a:gd name="T34" fmla="*/ 0 w 106"/>
                <a:gd name="T35" fmla="*/ 0 h 206"/>
                <a:gd name="T36" fmla="*/ 0 w 106"/>
                <a:gd name="T37" fmla="*/ 0 h 206"/>
                <a:gd name="T38" fmla="*/ 0 w 106"/>
                <a:gd name="T39" fmla="*/ 0 h 206"/>
                <a:gd name="T40" fmla="*/ 0 w 106"/>
                <a:gd name="T41" fmla="*/ 0 h 206"/>
                <a:gd name="T42" fmla="*/ 0 w 106"/>
                <a:gd name="T43" fmla="*/ 0 h 206"/>
                <a:gd name="T44" fmla="*/ 0 w 106"/>
                <a:gd name="T45" fmla="*/ 0 h 206"/>
                <a:gd name="T46" fmla="*/ 0 w 106"/>
                <a:gd name="T47" fmla="*/ 0 h 206"/>
                <a:gd name="T48" fmla="*/ 0 w 106"/>
                <a:gd name="T49" fmla="*/ 0 h 206"/>
                <a:gd name="T50" fmla="*/ 0 w 106"/>
                <a:gd name="T51" fmla="*/ 0 h 206"/>
                <a:gd name="T52" fmla="*/ 0 w 106"/>
                <a:gd name="T53" fmla="*/ 0 h 206"/>
                <a:gd name="T54" fmla="*/ 0 w 106"/>
                <a:gd name="T55" fmla="*/ 0 h 206"/>
                <a:gd name="T56" fmla="*/ 0 w 106"/>
                <a:gd name="T57" fmla="*/ 0 h 206"/>
                <a:gd name="T58" fmla="*/ 0 w 106"/>
                <a:gd name="T59" fmla="*/ 0 h 206"/>
                <a:gd name="T60" fmla="*/ 0 w 106"/>
                <a:gd name="T61" fmla="*/ 0 h 206"/>
                <a:gd name="T62" fmla="*/ 0 w 106"/>
                <a:gd name="T63" fmla="*/ 0 h 206"/>
                <a:gd name="T64" fmla="*/ 0 w 106"/>
                <a:gd name="T65" fmla="*/ 0 h 206"/>
                <a:gd name="T66" fmla="*/ 0 w 106"/>
                <a:gd name="T67" fmla="*/ 0 h 206"/>
                <a:gd name="T68" fmla="*/ 0 w 106"/>
                <a:gd name="T69" fmla="*/ 0 h 206"/>
                <a:gd name="T70" fmla="*/ 0 w 106"/>
                <a:gd name="T71" fmla="*/ 0 h 206"/>
                <a:gd name="T72" fmla="*/ 0 w 106"/>
                <a:gd name="T73" fmla="*/ 0 h 206"/>
                <a:gd name="T74" fmla="*/ 0 w 106"/>
                <a:gd name="T75" fmla="*/ 0 h 206"/>
                <a:gd name="T76" fmla="*/ 0 w 106"/>
                <a:gd name="T77" fmla="*/ 0 h 206"/>
                <a:gd name="T78" fmla="*/ 0 w 106"/>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206"/>
                <a:gd name="T122" fmla="*/ 106 w 106"/>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206">
                  <a:moveTo>
                    <a:pt x="0" y="0"/>
                  </a:moveTo>
                  <a:lnTo>
                    <a:pt x="106" y="114"/>
                  </a:lnTo>
                  <a:lnTo>
                    <a:pt x="0" y="206"/>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43" name="Freeform 50"/>
            <p:cNvSpPr>
              <a:spLocks/>
            </p:cNvSpPr>
            <p:nvPr/>
          </p:nvSpPr>
          <p:spPr bwMode="ltGray">
            <a:xfrm>
              <a:off x="7958510" y="4243657"/>
              <a:ext cx="168275" cy="325438"/>
            </a:xfrm>
            <a:custGeom>
              <a:avLst/>
              <a:gdLst>
                <a:gd name="T0" fmla="*/ 106 w 106"/>
                <a:gd name="T1" fmla="*/ 113 h 205"/>
                <a:gd name="T2" fmla="*/ 0 w 106"/>
                <a:gd name="T3" fmla="*/ 0 h 205"/>
                <a:gd name="T4" fmla="*/ 0 w 106"/>
                <a:gd name="T5" fmla="*/ 0 h 205"/>
                <a:gd name="T6" fmla="*/ 0 w 106"/>
                <a:gd name="T7" fmla="*/ 0 h 205"/>
                <a:gd name="T8" fmla="*/ 0 w 106"/>
                <a:gd name="T9" fmla="*/ 0 h 205"/>
                <a:gd name="T10" fmla="*/ 0 w 106"/>
                <a:gd name="T11" fmla="*/ 0 h 205"/>
                <a:gd name="T12" fmla="*/ 0 w 106"/>
                <a:gd name="T13" fmla="*/ 0 h 205"/>
                <a:gd name="T14" fmla="*/ 0 w 106"/>
                <a:gd name="T15" fmla="*/ 0 h 205"/>
                <a:gd name="T16" fmla="*/ 0 w 106"/>
                <a:gd name="T17" fmla="*/ 0 h 205"/>
                <a:gd name="T18" fmla="*/ 0 w 106"/>
                <a:gd name="T19" fmla="*/ 0 h 205"/>
                <a:gd name="T20" fmla="*/ 0 w 106"/>
                <a:gd name="T21" fmla="*/ 0 h 205"/>
                <a:gd name="T22" fmla="*/ 0 w 106"/>
                <a:gd name="T23" fmla="*/ 0 h 205"/>
                <a:gd name="T24" fmla="*/ 0 w 106"/>
                <a:gd name="T25" fmla="*/ 0 h 205"/>
                <a:gd name="T26" fmla="*/ 0 w 106"/>
                <a:gd name="T27" fmla="*/ 0 h 205"/>
                <a:gd name="T28" fmla="*/ 0 w 106"/>
                <a:gd name="T29" fmla="*/ 0 h 205"/>
                <a:gd name="T30" fmla="*/ 0 w 106"/>
                <a:gd name="T31" fmla="*/ 0 h 205"/>
                <a:gd name="T32" fmla="*/ 0 w 106"/>
                <a:gd name="T33" fmla="*/ 0 h 205"/>
                <a:gd name="T34" fmla="*/ 0 w 106"/>
                <a:gd name="T35" fmla="*/ 0 h 205"/>
                <a:gd name="T36" fmla="*/ 0 w 106"/>
                <a:gd name="T37" fmla="*/ 0 h 205"/>
                <a:gd name="T38" fmla="*/ 0 w 106"/>
                <a:gd name="T39" fmla="*/ 0 h 205"/>
                <a:gd name="T40" fmla="*/ 0 w 106"/>
                <a:gd name="T41" fmla="*/ 0 h 205"/>
                <a:gd name="T42" fmla="*/ 0 w 106"/>
                <a:gd name="T43" fmla="*/ 0 h 205"/>
                <a:gd name="T44" fmla="*/ 0 w 106"/>
                <a:gd name="T45" fmla="*/ 0 h 205"/>
                <a:gd name="T46" fmla="*/ 0 w 106"/>
                <a:gd name="T47" fmla="*/ 0 h 205"/>
                <a:gd name="T48" fmla="*/ 0 w 106"/>
                <a:gd name="T49" fmla="*/ 0 h 205"/>
                <a:gd name="T50" fmla="*/ 0 w 106"/>
                <a:gd name="T51" fmla="*/ 0 h 205"/>
                <a:gd name="T52" fmla="*/ 0 w 106"/>
                <a:gd name="T53" fmla="*/ 0 h 205"/>
                <a:gd name="T54" fmla="*/ 0 w 106"/>
                <a:gd name="T55" fmla="*/ 0 h 205"/>
                <a:gd name="T56" fmla="*/ 0 w 106"/>
                <a:gd name="T57" fmla="*/ 0 h 205"/>
                <a:gd name="T58" fmla="*/ 0 w 106"/>
                <a:gd name="T59" fmla="*/ 0 h 205"/>
                <a:gd name="T60" fmla="*/ 0 w 106"/>
                <a:gd name="T61" fmla="*/ 0 h 205"/>
                <a:gd name="T62" fmla="*/ 0 w 106"/>
                <a:gd name="T63" fmla="*/ 0 h 205"/>
                <a:gd name="T64" fmla="*/ 0 w 106"/>
                <a:gd name="T65" fmla="*/ 0 h 205"/>
                <a:gd name="T66" fmla="*/ 0 w 106"/>
                <a:gd name="T67" fmla="*/ 0 h 205"/>
                <a:gd name="T68" fmla="*/ 0 w 106"/>
                <a:gd name="T69" fmla="*/ 0 h 205"/>
                <a:gd name="T70" fmla="*/ 0 w 106"/>
                <a:gd name="T71" fmla="*/ 0 h 205"/>
                <a:gd name="T72" fmla="*/ 0 w 106"/>
                <a:gd name="T73" fmla="*/ 0 h 205"/>
                <a:gd name="T74" fmla="*/ 0 w 106"/>
                <a:gd name="T75" fmla="*/ 0 h 205"/>
                <a:gd name="T76" fmla="*/ 0 w 106"/>
                <a:gd name="T77" fmla="*/ 0 h 205"/>
                <a:gd name="T78" fmla="*/ 0 w 106"/>
                <a:gd name="T79" fmla="*/ 0 h 2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205"/>
                <a:gd name="T122" fmla="*/ 106 w 106"/>
                <a:gd name="T123" fmla="*/ 205 h 2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205">
                  <a:moveTo>
                    <a:pt x="0" y="0"/>
                  </a:moveTo>
                  <a:lnTo>
                    <a:pt x="106" y="113"/>
                  </a:lnTo>
                  <a:lnTo>
                    <a:pt x="0" y="205"/>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44" name="Rectangle 51"/>
            <p:cNvSpPr>
              <a:spLocks noChangeArrowheads="1"/>
            </p:cNvSpPr>
            <p:nvPr/>
          </p:nvSpPr>
          <p:spPr bwMode="ltGray">
            <a:xfrm>
              <a:off x="6228135" y="3189557"/>
              <a:ext cx="2325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Sun, Illness, </a:t>
              </a:r>
              <a:r>
                <a:rPr lang="en-GB" altLang="en-US" b="0" dirty="0" err="1">
                  <a:latin typeface="+mn-lt"/>
                </a:rPr>
                <a:t>etc</a:t>
              </a:r>
              <a:endParaRPr lang="en-GB" altLang="en-US" b="0" dirty="0">
                <a:latin typeface="+mn-lt"/>
              </a:endParaRPr>
            </a:p>
          </p:txBody>
        </p:sp>
        <p:sp>
          <p:nvSpPr>
            <p:cNvPr id="45" name="Rectangle 52"/>
            <p:cNvSpPr>
              <a:spLocks noChangeArrowheads="1"/>
            </p:cNvSpPr>
            <p:nvPr/>
          </p:nvSpPr>
          <p:spPr bwMode="ltGray">
            <a:xfrm>
              <a:off x="5539160" y="5346970"/>
              <a:ext cx="938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Action</a:t>
              </a:r>
            </a:p>
          </p:txBody>
        </p:sp>
        <p:sp>
          <p:nvSpPr>
            <p:cNvPr id="46" name="Rectangle 53"/>
            <p:cNvSpPr>
              <a:spLocks noChangeArrowheads="1"/>
            </p:cNvSpPr>
            <p:nvPr/>
          </p:nvSpPr>
          <p:spPr bwMode="ltGray">
            <a:xfrm>
              <a:off x="7091735" y="3765820"/>
              <a:ext cx="1874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Temperature</a:t>
              </a:r>
            </a:p>
          </p:txBody>
        </p:sp>
        <p:sp>
          <p:nvSpPr>
            <p:cNvPr id="47" name="Rectangle 54"/>
            <p:cNvSpPr>
              <a:spLocks noChangeArrowheads="1"/>
            </p:cNvSpPr>
            <p:nvPr/>
          </p:nvSpPr>
          <p:spPr bwMode="ltGray">
            <a:xfrm>
              <a:off x="5755060" y="413412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Body</a:t>
              </a:r>
            </a:p>
          </p:txBody>
        </p:sp>
        <p:sp>
          <p:nvSpPr>
            <p:cNvPr id="48" name="Rectangle 55"/>
            <p:cNvSpPr>
              <a:spLocks noChangeArrowheads="1"/>
            </p:cNvSpPr>
            <p:nvPr/>
          </p:nvSpPr>
          <p:spPr bwMode="ltGray">
            <a:xfrm>
              <a:off x="3091235" y="455957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Sweat /</a:t>
              </a:r>
            </a:p>
          </p:txBody>
        </p:sp>
        <p:sp>
          <p:nvSpPr>
            <p:cNvPr id="49" name="Rectangle 56"/>
            <p:cNvSpPr>
              <a:spLocks noChangeArrowheads="1"/>
            </p:cNvSpPr>
            <p:nvPr/>
          </p:nvSpPr>
          <p:spPr bwMode="ltGray">
            <a:xfrm>
              <a:off x="3091235" y="4873895"/>
              <a:ext cx="94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Shiver</a:t>
              </a:r>
            </a:p>
          </p:txBody>
        </p:sp>
        <p:sp>
          <p:nvSpPr>
            <p:cNvPr id="50" name="Text Box 61"/>
            <p:cNvSpPr txBox="1">
              <a:spLocks noChangeArrowheads="1"/>
            </p:cNvSpPr>
            <p:nvPr/>
          </p:nvSpPr>
          <p:spPr bwMode="ltGray">
            <a:xfrm>
              <a:off x="7339385" y="4731020"/>
              <a:ext cx="358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a:solidFill>
                    <a:schemeClr val="tx1"/>
                  </a:solidFill>
                  <a:latin typeface="+mn-lt"/>
                </a:rPr>
                <a:t>+</a:t>
              </a:r>
            </a:p>
          </p:txBody>
        </p:sp>
        <p:sp>
          <p:nvSpPr>
            <p:cNvPr id="51" name="Text Box 62"/>
            <p:cNvSpPr txBox="1">
              <a:spLocks noChangeArrowheads="1"/>
            </p:cNvSpPr>
            <p:nvPr/>
          </p:nvSpPr>
          <p:spPr bwMode="ltGray">
            <a:xfrm>
              <a:off x="4386635" y="4731020"/>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a:solidFill>
                    <a:schemeClr val="tx1"/>
                  </a:solidFill>
                  <a:latin typeface="+mn-lt"/>
                </a:rPr>
                <a:t>-</a:t>
              </a:r>
            </a:p>
          </p:txBody>
        </p:sp>
        <p:sp>
          <p:nvSpPr>
            <p:cNvPr id="52" name="Text Box 9"/>
            <p:cNvSpPr txBox="1">
              <a:spLocks noChangeArrowheads="1"/>
            </p:cNvSpPr>
            <p:nvPr/>
          </p:nvSpPr>
          <p:spPr bwMode="auto">
            <a:xfrm>
              <a:off x="2144311" y="5540914"/>
              <a:ext cx="18998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dirty="0">
                  <a:solidFill>
                    <a:schemeClr val="tx1"/>
                  </a:solidFill>
                  <a:latin typeface="+mn-lt"/>
                </a:rPr>
                <a:t>Of </a:t>
              </a:r>
              <a:r>
                <a:rPr lang="en-GB" altLang="en-US" b="0" dirty="0" smtClean="0">
                  <a:solidFill>
                    <a:schemeClr val="tx1"/>
                  </a:solidFill>
                  <a:latin typeface="+mn-lt"/>
                </a:rPr>
                <a:t>Humans</a:t>
              </a:r>
              <a:endParaRPr lang="en-US" altLang="en-US" b="0" dirty="0">
                <a:solidFill>
                  <a:schemeClr val="tx1"/>
                </a:solidFill>
                <a:latin typeface="+mn-lt"/>
              </a:endParaRPr>
            </a:p>
          </p:txBody>
        </p:sp>
      </p:grpSp>
    </p:spTree>
    <p:extLst>
      <p:ext uri="{BB962C8B-B14F-4D97-AF65-F5344CB8AC3E}">
        <p14:creationId xmlns:p14="http://schemas.microsoft.com/office/powerpoint/2010/main" val="105706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Also Of Earth - Gaia Theory</a:t>
            </a:r>
            <a:endParaRPr lang="en-GB" dirty="0"/>
          </a:p>
        </p:txBody>
      </p:sp>
      <p:sp>
        <p:nvSpPr>
          <p:cNvPr id="3" name="Date Placeholder 2"/>
          <p:cNvSpPr>
            <a:spLocks noGrp="1"/>
          </p:cNvSpPr>
          <p:nvPr>
            <p:ph type="dt" sz="half" idx="10"/>
          </p:nvPr>
        </p:nvSpPr>
        <p:spPr/>
        <p:txBody>
          <a:bodyPr/>
          <a:lstStyle/>
          <a:p>
            <a:pPr>
              <a:defRPr/>
            </a:pPr>
            <a:r>
              <a:rPr lang="en-GB" altLang="en-US" smtClean="0"/>
              <a:t>p</a:t>
            </a:r>
            <a:fld id="{E17E5D4A-E6F9-4C3C-9A65-2C4026ED8B98}" type="slidenum">
              <a:rPr lang="en-GB" altLang="en-US" smtClean="0"/>
              <a:pPr>
                <a:defRPr/>
              </a:pPr>
              <a:t>13</a:t>
            </a:fld>
            <a:r>
              <a:rPr lang="en-GB" altLang="en-US"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sp>
        <p:nvSpPr>
          <p:cNvPr id="5" name="Text Box 9"/>
          <p:cNvSpPr txBox="1">
            <a:spLocks noChangeArrowheads="1"/>
          </p:cNvSpPr>
          <p:nvPr/>
        </p:nvSpPr>
        <p:spPr bwMode="auto">
          <a:xfrm>
            <a:off x="413628" y="1196975"/>
            <a:ext cx="838818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dirty="0" smtClean="0">
                <a:solidFill>
                  <a:schemeClr val="tx1"/>
                </a:solidFill>
                <a:latin typeface="+mn-lt"/>
              </a:rPr>
              <a:t>Lovelock suggest life helps control temperature</a:t>
            </a:r>
          </a:p>
          <a:p>
            <a:pPr lvl="1">
              <a:spcBef>
                <a:spcPct val="50000"/>
              </a:spcBef>
            </a:pPr>
            <a:r>
              <a:rPr lang="en-GB" altLang="en-US" dirty="0" smtClean="0">
                <a:solidFill>
                  <a:schemeClr val="tx1"/>
                </a:solidFill>
                <a:latin typeface="+mn-lt"/>
              </a:rPr>
              <a:t>Sufficiently constant for life for 3.6 billion years</a:t>
            </a:r>
          </a:p>
          <a:p>
            <a:pPr lvl="1">
              <a:spcBef>
                <a:spcPct val="50000"/>
              </a:spcBef>
            </a:pPr>
            <a:r>
              <a:rPr lang="en-GB" altLang="en-US" b="0" dirty="0" smtClean="0">
                <a:solidFill>
                  <a:schemeClr val="tx1"/>
                </a:solidFill>
                <a:latin typeface="+mn-lt"/>
              </a:rPr>
              <a:t>Even though suns output up by 25%</a:t>
            </a:r>
          </a:p>
          <a:p>
            <a:pPr>
              <a:spcBef>
                <a:spcPct val="50000"/>
              </a:spcBef>
            </a:pPr>
            <a:r>
              <a:rPr lang="en-GB" altLang="en-US" b="0" dirty="0" smtClean="0">
                <a:solidFill>
                  <a:schemeClr val="tx1"/>
                </a:solidFill>
                <a:latin typeface="+mn-lt"/>
              </a:rPr>
              <a:t>Biologists sceptical : hence </a:t>
            </a:r>
            <a:r>
              <a:rPr lang="en-GB" altLang="en-US" b="0" dirty="0" err="1" smtClean="0">
                <a:solidFill>
                  <a:schemeClr val="tx1"/>
                </a:solidFill>
                <a:latin typeface="+mn-lt"/>
              </a:rPr>
              <a:t>Daisyworld</a:t>
            </a:r>
            <a:endParaRPr lang="en-GB" altLang="en-US" b="0" dirty="0" smtClean="0">
              <a:solidFill>
                <a:schemeClr val="tx1"/>
              </a:solidFill>
              <a:latin typeface="+mn-lt"/>
            </a:endParaRPr>
          </a:p>
        </p:txBody>
      </p:sp>
      <p:grpSp>
        <p:nvGrpSpPr>
          <p:cNvPr id="28" name="Group 27"/>
          <p:cNvGrpSpPr/>
          <p:nvPr/>
        </p:nvGrpSpPr>
        <p:grpSpPr>
          <a:xfrm>
            <a:off x="4097136" y="3429000"/>
            <a:ext cx="4579320" cy="2118763"/>
            <a:chOff x="2916215" y="4054277"/>
            <a:chExt cx="4579320" cy="2118763"/>
          </a:xfrm>
        </p:grpSpPr>
        <p:sp>
          <p:nvSpPr>
            <p:cNvPr id="8" name="Line 7"/>
            <p:cNvSpPr>
              <a:spLocks noChangeShapeType="1"/>
            </p:cNvSpPr>
            <p:nvPr/>
          </p:nvSpPr>
          <p:spPr bwMode="ltGray">
            <a:xfrm>
              <a:off x="6550709" y="4879669"/>
              <a:ext cx="812922"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9" name="Freeform 8"/>
            <p:cNvSpPr>
              <a:spLocks/>
            </p:cNvSpPr>
            <p:nvPr/>
          </p:nvSpPr>
          <p:spPr bwMode="ltGray">
            <a:xfrm>
              <a:off x="4559265" y="5553353"/>
              <a:ext cx="1971373" cy="619687"/>
            </a:xfrm>
            <a:custGeom>
              <a:avLst/>
              <a:gdLst>
                <a:gd name="T0" fmla="*/ 0 w 1375"/>
                <a:gd name="T1" fmla="*/ 482 h 482"/>
                <a:gd name="T2" fmla="*/ 1375 w 1375"/>
                <a:gd name="T3" fmla="*/ 390 h 482"/>
                <a:gd name="T4" fmla="*/ 71 w 1375"/>
                <a:gd name="T5" fmla="*/ 0 h 482"/>
                <a:gd name="T6" fmla="*/ 0 w 1375"/>
                <a:gd name="T7" fmla="*/ 135 h 482"/>
                <a:gd name="T8" fmla="*/ 0 w 1375"/>
                <a:gd name="T9" fmla="*/ 135 h 482"/>
                <a:gd name="T10" fmla="*/ 0 w 1375"/>
                <a:gd name="T11" fmla="*/ 135 h 482"/>
                <a:gd name="T12" fmla="*/ 0 w 1375"/>
                <a:gd name="T13" fmla="*/ 135 h 482"/>
                <a:gd name="T14" fmla="*/ 0 w 1375"/>
                <a:gd name="T15" fmla="*/ 135 h 482"/>
                <a:gd name="T16" fmla="*/ 0 w 1375"/>
                <a:gd name="T17" fmla="*/ 135 h 482"/>
                <a:gd name="T18" fmla="*/ 0 w 1375"/>
                <a:gd name="T19" fmla="*/ 135 h 482"/>
                <a:gd name="T20" fmla="*/ 0 w 1375"/>
                <a:gd name="T21" fmla="*/ 135 h 482"/>
                <a:gd name="T22" fmla="*/ 0 w 1375"/>
                <a:gd name="T23" fmla="*/ 135 h 482"/>
                <a:gd name="T24" fmla="*/ 0 w 1375"/>
                <a:gd name="T25" fmla="*/ 135 h 482"/>
                <a:gd name="T26" fmla="*/ 0 w 1375"/>
                <a:gd name="T27" fmla="*/ 135 h 482"/>
                <a:gd name="T28" fmla="*/ 0 w 1375"/>
                <a:gd name="T29" fmla="*/ 135 h 482"/>
                <a:gd name="T30" fmla="*/ 0 w 1375"/>
                <a:gd name="T31" fmla="*/ 135 h 482"/>
                <a:gd name="T32" fmla="*/ 0 w 1375"/>
                <a:gd name="T33" fmla="*/ 135 h 482"/>
                <a:gd name="T34" fmla="*/ 0 w 1375"/>
                <a:gd name="T35" fmla="*/ 135 h 482"/>
                <a:gd name="T36" fmla="*/ 0 w 1375"/>
                <a:gd name="T37" fmla="*/ 135 h 482"/>
                <a:gd name="T38" fmla="*/ 0 w 1375"/>
                <a:gd name="T39" fmla="*/ 135 h 482"/>
                <a:gd name="T40" fmla="*/ 0 w 1375"/>
                <a:gd name="T41" fmla="*/ 135 h 482"/>
                <a:gd name="T42" fmla="*/ 0 w 1375"/>
                <a:gd name="T43" fmla="*/ 135 h 482"/>
                <a:gd name="T44" fmla="*/ 0 w 1375"/>
                <a:gd name="T45" fmla="*/ 135 h 482"/>
                <a:gd name="T46" fmla="*/ 0 w 1375"/>
                <a:gd name="T47" fmla="*/ 135 h 482"/>
                <a:gd name="T48" fmla="*/ 0 w 1375"/>
                <a:gd name="T49" fmla="*/ 135 h 482"/>
                <a:gd name="T50" fmla="*/ 0 w 1375"/>
                <a:gd name="T51" fmla="*/ 135 h 482"/>
                <a:gd name="T52" fmla="*/ 0 w 1375"/>
                <a:gd name="T53" fmla="*/ 135 h 482"/>
                <a:gd name="T54" fmla="*/ 0 w 1375"/>
                <a:gd name="T55" fmla="*/ 135 h 482"/>
                <a:gd name="T56" fmla="*/ 0 w 1375"/>
                <a:gd name="T57" fmla="*/ 135 h 482"/>
                <a:gd name="T58" fmla="*/ 0 w 1375"/>
                <a:gd name="T59" fmla="*/ 135 h 482"/>
                <a:gd name="T60" fmla="*/ 0 w 1375"/>
                <a:gd name="T61" fmla="*/ 135 h 482"/>
                <a:gd name="T62" fmla="*/ 0 w 1375"/>
                <a:gd name="T63" fmla="*/ 135 h 482"/>
                <a:gd name="T64" fmla="*/ 0 w 1375"/>
                <a:gd name="T65" fmla="*/ 135 h 482"/>
                <a:gd name="T66" fmla="*/ 0 w 1375"/>
                <a:gd name="T67" fmla="*/ 135 h 482"/>
                <a:gd name="T68" fmla="*/ 0 w 1375"/>
                <a:gd name="T69" fmla="*/ 135 h 482"/>
                <a:gd name="T70" fmla="*/ 0 w 1375"/>
                <a:gd name="T71" fmla="*/ 135 h 482"/>
                <a:gd name="T72" fmla="*/ 0 w 1375"/>
                <a:gd name="T73" fmla="*/ 135 h 482"/>
                <a:gd name="T74" fmla="*/ 0 w 1375"/>
                <a:gd name="T75" fmla="*/ 135 h 482"/>
                <a:gd name="T76" fmla="*/ 0 w 1375"/>
                <a:gd name="T77" fmla="*/ 135 h 482"/>
                <a:gd name="T78" fmla="*/ 0 w 1375"/>
                <a:gd name="T79" fmla="*/ 135 h 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2"/>
                <a:gd name="T122" fmla="*/ 1375 w 1375"/>
                <a:gd name="T123" fmla="*/ 482 h 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2">
                  <a:moveTo>
                    <a:pt x="0" y="135"/>
                  </a:moveTo>
                  <a:lnTo>
                    <a:pt x="0" y="482"/>
                  </a:lnTo>
                  <a:lnTo>
                    <a:pt x="1297" y="482"/>
                  </a:lnTo>
                  <a:lnTo>
                    <a:pt x="1375" y="390"/>
                  </a:lnTo>
                  <a:lnTo>
                    <a:pt x="71" y="390"/>
                  </a:lnTo>
                  <a:lnTo>
                    <a:pt x="71" y="0"/>
                  </a:lnTo>
                  <a:lnTo>
                    <a:pt x="0" y="135"/>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10" name="Freeform 9"/>
            <p:cNvSpPr>
              <a:spLocks/>
            </p:cNvSpPr>
            <p:nvPr/>
          </p:nvSpPr>
          <p:spPr bwMode="ltGray">
            <a:xfrm>
              <a:off x="4661059" y="5553353"/>
              <a:ext cx="1869578" cy="501406"/>
            </a:xfrm>
            <a:custGeom>
              <a:avLst/>
              <a:gdLst>
                <a:gd name="T0" fmla="*/ 1304 w 1304"/>
                <a:gd name="T1" fmla="*/ 0 h 390"/>
                <a:gd name="T2" fmla="*/ 0 w 1304"/>
                <a:gd name="T3" fmla="*/ 390 h 390"/>
                <a:gd name="T4" fmla="*/ 1304 w 1304"/>
                <a:gd name="T5" fmla="*/ 390 h 390"/>
                <a:gd name="T6" fmla="*/ 1304 w 1304"/>
                <a:gd name="T7" fmla="*/ 390 h 390"/>
                <a:gd name="T8" fmla="*/ 1304 w 1304"/>
                <a:gd name="T9" fmla="*/ 390 h 390"/>
                <a:gd name="T10" fmla="*/ 1304 w 1304"/>
                <a:gd name="T11" fmla="*/ 390 h 390"/>
                <a:gd name="T12" fmla="*/ 1304 w 1304"/>
                <a:gd name="T13" fmla="*/ 390 h 390"/>
                <a:gd name="T14" fmla="*/ 1304 w 1304"/>
                <a:gd name="T15" fmla="*/ 390 h 390"/>
                <a:gd name="T16" fmla="*/ 1304 w 1304"/>
                <a:gd name="T17" fmla="*/ 390 h 390"/>
                <a:gd name="T18" fmla="*/ 1304 w 1304"/>
                <a:gd name="T19" fmla="*/ 390 h 390"/>
                <a:gd name="T20" fmla="*/ 1304 w 1304"/>
                <a:gd name="T21" fmla="*/ 390 h 390"/>
                <a:gd name="T22" fmla="*/ 1304 w 1304"/>
                <a:gd name="T23" fmla="*/ 390 h 390"/>
                <a:gd name="T24" fmla="*/ 1304 w 1304"/>
                <a:gd name="T25" fmla="*/ 390 h 390"/>
                <a:gd name="T26" fmla="*/ 1304 w 1304"/>
                <a:gd name="T27" fmla="*/ 390 h 390"/>
                <a:gd name="T28" fmla="*/ 1304 w 1304"/>
                <a:gd name="T29" fmla="*/ 390 h 390"/>
                <a:gd name="T30" fmla="*/ 1304 w 1304"/>
                <a:gd name="T31" fmla="*/ 390 h 390"/>
                <a:gd name="T32" fmla="*/ 1304 w 1304"/>
                <a:gd name="T33" fmla="*/ 390 h 390"/>
                <a:gd name="T34" fmla="*/ 1304 w 1304"/>
                <a:gd name="T35" fmla="*/ 390 h 390"/>
                <a:gd name="T36" fmla="*/ 1304 w 1304"/>
                <a:gd name="T37" fmla="*/ 390 h 390"/>
                <a:gd name="T38" fmla="*/ 1304 w 1304"/>
                <a:gd name="T39" fmla="*/ 390 h 390"/>
                <a:gd name="T40" fmla="*/ 1304 w 1304"/>
                <a:gd name="T41" fmla="*/ 390 h 390"/>
                <a:gd name="T42" fmla="*/ 1304 w 1304"/>
                <a:gd name="T43" fmla="*/ 390 h 390"/>
                <a:gd name="T44" fmla="*/ 1304 w 1304"/>
                <a:gd name="T45" fmla="*/ 390 h 390"/>
                <a:gd name="T46" fmla="*/ 1304 w 1304"/>
                <a:gd name="T47" fmla="*/ 390 h 390"/>
                <a:gd name="T48" fmla="*/ 1304 w 1304"/>
                <a:gd name="T49" fmla="*/ 390 h 390"/>
                <a:gd name="T50" fmla="*/ 1304 w 1304"/>
                <a:gd name="T51" fmla="*/ 390 h 390"/>
                <a:gd name="T52" fmla="*/ 1304 w 1304"/>
                <a:gd name="T53" fmla="*/ 390 h 390"/>
                <a:gd name="T54" fmla="*/ 1304 w 1304"/>
                <a:gd name="T55" fmla="*/ 390 h 390"/>
                <a:gd name="T56" fmla="*/ 1304 w 1304"/>
                <a:gd name="T57" fmla="*/ 390 h 390"/>
                <a:gd name="T58" fmla="*/ 1304 w 1304"/>
                <a:gd name="T59" fmla="*/ 390 h 390"/>
                <a:gd name="T60" fmla="*/ 1304 w 1304"/>
                <a:gd name="T61" fmla="*/ 390 h 390"/>
                <a:gd name="T62" fmla="*/ 1304 w 1304"/>
                <a:gd name="T63" fmla="*/ 390 h 390"/>
                <a:gd name="T64" fmla="*/ 1304 w 1304"/>
                <a:gd name="T65" fmla="*/ 390 h 390"/>
                <a:gd name="T66" fmla="*/ 1304 w 1304"/>
                <a:gd name="T67" fmla="*/ 390 h 390"/>
                <a:gd name="T68" fmla="*/ 1304 w 1304"/>
                <a:gd name="T69" fmla="*/ 390 h 390"/>
                <a:gd name="T70" fmla="*/ 1304 w 1304"/>
                <a:gd name="T71" fmla="*/ 390 h 390"/>
                <a:gd name="T72" fmla="*/ 1304 w 1304"/>
                <a:gd name="T73" fmla="*/ 390 h 390"/>
                <a:gd name="T74" fmla="*/ 1304 w 1304"/>
                <a:gd name="T75" fmla="*/ 390 h 390"/>
                <a:gd name="T76" fmla="*/ 1304 w 1304"/>
                <a:gd name="T77" fmla="*/ 390 h 390"/>
                <a:gd name="T78" fmla="*/ 1304 w 1304"/>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4"/>
                <a:gd name="T121" fmla="*/ 0 h 390"/>
                <a:gd name="T122" fmla="*/ 1304 w 1304"/>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4" h="390">
                  <a:moveTo>
                    <a:pt x="1304" y="390"/>
                  </a:moveTo>
                  <a:lnTo>
                    <a:pt x="1304" y="0"/>
                  </a:lnTo>
                  <a:lnTo>
                    <a:pt x="0" y="0"/>
                  </a:lnTo>
                  <a:lnTo>
                    <a:pt x="0" y="390"/>
                  </a:lnTo>
                  <a:lnTo>
                    <a:pt x="1304" y="390"/>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11" name="Line 10"/>
            <p:cNvSpPr>
              <a:spLocks noChangeShapeType="1"/>
            </p:cNvSpPr>
            <p:nvPr/>
          </p:nvSpPr>
          <p:spPr bwMode="ltGray">
            <a:xfrm flipV="1">
              <a:off x="4091870" y="4879669"/>
              <a:ext cx="0" cy="965529"/>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2" name="Freeform 11"/>
            <p:cNvSpPr>
              <a:spLocks/>
            </p:cNvSpPr>
            <p:nvPr/>
          </p:nvSpPr>
          <p:spPr bwMode="ltGray">
            <a:xfrm>
              <a:off x="4661059" y="4560826"/>
              <a:ext cx="1869578" cy="509120"/>
            </a:xfrm>
            <a:custGeom>
              <a:avLst/>
              <a:gdLst>
                <a:gd name="T0" fmla="*/ 1304 w 1304"/>
                <a:gd name="T1" fmla="*/ 0 h 396"/>
                <a:gd name="T2" fmla="*/ 0 w 1304"/>
                <a:gd name="T3" fmla="*/ 396 h 396"/>
                <a:gd name="T4" fmla="*/ 1304 w 1304"/>
                <a:gd name="T5" fmla="*/ 396 h 396"/>
                <a:gd name="T6" fmla="*/ 1304 w 1304"/>
                <a:gd name="T7" fmla="*/ 396 h 396"/>
                <a:gd name="T8" fmla="*/ 1304 w 1304"/>
                <a:gd name="T9" fmla="*/ 396 h 396"/>
                <a:gd name="T10" fmla="*/ 1304 w 1304"/>
                <a:gd name="T11" fmla="*/ 396 h 396"/>
                <a:gd name="T12" fmla="*/ 1304 w 1304"/>
                <a:gd name="T13" fmla="*/ 396 h 396"/>
                <a:gd name="T14" fmla="*/ 1304 w 1304"/>
                <a:gd name="T15" fmla="*/ 396 h 396"/>
                <a:gd name="T16" fmla="*/ 1304 w 1304"/>
                <a:gd name="T17" fmla="*/ 396 h 396"/>
                <a:gd name="T18" fmla="*/ 1304 w 1304"/>
                <a:gd name="T19" fmla="*/ 396 h 396"/>
                <a:gd name="T20" fmla="*/ 1304 w 1304"/>
                <a:gd name="T21" fmla="*/ 396 h 396"/>
                <a:gd name="T22" fmla="*/ 1304 w 1304"/>
                <a:gd name="T23" fmla="*/ 396 h 396"/>
                <a:gd name="T24" fmla="*/ 1304 w 1304"/>
                <a:gd name="T25" fmla="*/ 396 h 396"/>
                <a:gd name="T26" fmla="*/ 1304 w 1304"/>
                <a:gd name="T27" fmla="*/ 396 h 396"/>
                <a:gd name="T28" fmla="*/ 1304 w 1304"/>
                <a:gd name="T29" fmla="*/ 396 h 396"/>
                <a:gd name="T30" fmla="*/ 1304 w 1304"/>
                <a:gd name="T31" fmla="*/ 396 h 396"/>
                <a:gd name="T32" fmla="*/ 1304 w 1304"/>
                <a:gd name="T33" fmla="*/ 396 h 396"/>
                <a:gd name="T34" fmla="*/ 1304 w 1304"/>
                <a:gd name="T35" fmla="*/ 396 h 396"/>
                <a:gd name="T36" fmla="*/ 1304 w 1304"/>
                <a:gd name="T37" fmla="*/ 396 h 396"/>
                <a:gd name="T38" fmla="*/ 1304 w 1304"/>
                <a:gd name="T39" fmla="*/ 396 h 396"/>
                <a:gd name="T40" fmla="*/ 1304 w 1304"/>
                <a:gd name="T41" fmla="*/ 396 h 396"/>
                <a:gd name="T42" fmla="*/ 1304 w 1304"/>
                <a:gd name="T43" fmla="*/ 396 h 396"/>
                <a:gd name="T44" fmla="*/ 1304 w 1304"/>
                <a:gd name="T45" fmla="*/ 396 h 396"/>
                <a:gd name="T46" fmla="*/ 1304 w 1304"/>
                <a:gd name="T47" fmla="*/ 396 h 396"/>
                <a:gd name="T48" fmla="*/ 1304 w 1304"/>
                <a:gd name="T49" fmla="*/ 396 h 396"/>
                <a:gd name="T50" fmla="*/ 1304 w 1304"/>
                <a:gd name="T51" fmla="*/ 396 h 396"/>
                <a:gd name="T52" fmla="*/ 1304 w 1304"/>
                <a:gd name="T53" fmla="*/ 396 h 396"/>
                <a:gd name="T54" fmla="*/ 1304 w 1304"/>
                <a:gd name="T55" fmla="*/ 396 h 396"/>
                <a:gd name="T56" fmla="*/ 1304 w 1304"/>
                <a:gd name="T57" fmla="*/ 396 h 396"/>
                <a:gd name="T58" fmla="*/ 1304 w 1304"/>
                <a:gd name="T59" fmla="*/ 396 h 396"/>
                <a:gd name="T60" fmla="*/ 1304 w 1304"/>
                <a:gd name="T61" fmla="*/ 396 h 396"/>
                <a:gd name="T62" fmla="*/ 1304 w 1304"/>
                <a:gd name="T63" fmla="*/ 396 h 396"/>
                <a:gd name="T64" fmla="*/ 1304 w 1304"/>
                <a:gd name="T65" fmla="*/ 396 h 396"/>
                <a:gd name="T66" fmla="*/ 1304 w 1304"/>
                <a:gd name="T67" fmla="*/ 396 h 396"/>
                <a:gd name="T68" fmla="*/ 1304 w 1304"/>
                <a:gd name="T69" fmla="*/ 396 h 396"/>
                <a:gd name="T70" fmla="*/ 1304 w 1304"/>
                <a:gd name="T71" fmla="*/ 396 h 396"/>
                <a:gd name="T72" fmla="*/ 1304 w 1304"/>
                <a:gd name="T73" fmla="*/ 396 h 396"/>
                <a:gd name="T74" fmla="*/ 1304 w 1304"/>
                <a:gd name="T75" fmla="*/ 396 h 396"/>
                <a:gd name="T76" fmla="*/ 1304 w 1304"/>
                <a:gd name="T77" fmla="*/ 396 h 396"/>
                <a:gd name="T78" fmla="*/ 1304 w 1304"/>
                <a:gd name="T79" fmla="*/ 396 h 3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4"/>
                <a:gd name="T121" fmla="*/ 0 h 396"/>
                <a:gd name="T122" fmla="*/ 1304 w 1304"/>
                <a:gd name="T123" fmla="*/ 396 h 3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4" h="396">
                  <a:moveTo>
                    <a:pt x="1304" y="396"/>
                  </a:moveTo>
                  <a:lnTo>
                    <a:pt x="1304" y="0"/>
                  </a:lnTo>
                  <a:lnTo>
                    <a:pt x="0" y="0"/>
                  </a:lnTo>
                  <a:lnTo>
                    <a:pt x="0" y="396"/>
                  </a:lnTo>
                  <a:lnTo>
                    <a:pt x="1304" y="396"/>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13" name="Line 12"/>
            <p:cNvSpPr>
              <a:spLocks noChangeShapeType="1"/>
            </p:cNvSpPr>
            <p:nvPr/>
          </p:nvSpPr>
          <p:spPr bwMode="ltGray">
            <a:xfrm flipV="1">
              <a:off x="5625956" y="4114703"/>
              <a:ext cx="0" cy="446123"/>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4" name="Freeform 13"/>
            <p:cNvSpPr>
              <a:spLocks/>
            </p:cNvSpPr>
            <p:nvPr/>
          </p:nvSpPr>
          <p:spPr bwMode="ltGray">
            <a:xfrm>
              <a:off x="5484018" y="4405261"/>
              <a:ext cx="273842" cy="155565"/>
            </a:xfrm>
            <a:custGeom>
              <a:avLst/>
              <a:gdLst>
                <a:gd name="T0" fmla="*/ 99 w 191"/>
                <a:gd name="T1" fmla="*/ 121 h 121"/>
                <a:gd name="T2" fmla="*/ 191 w 191"/>
                <a:gd name="T3" fmla="*/ 0 h 121"/>
                <a:gd name="T4" fmla="*/ 191 w 191"/>
                <a:gd name="T5" fmla="*/ 0 h 121"/>
                <a:gd name="T6" fmla="*/ 191 w 191"/>
                <a:gd name="T7" fmla="*/ 0 h 121"/>
                <a:gd name="T8" fmla="*/ 191 w 191"/>
                <a:gd name="T9" fmla="*/ 0 h 121"/>
                <a:gd name="T10" fmla="*/ 191 w 191"/>
                <a:gd name="T11" fmla="*/ 0 h 121"/>
                <a:gd name="T12" fmla="*/ 191 w 191"/>
                <a:gd name="T13" fmla="*/ 0 h 121"/>
                <a:gd name="T14" fmla="*/ 191 w 191"/>
                <a:gd name="T15" fmla="*/ 0 h 121"/>
                <a:gd name="T16" fmla="*/ 191 w 191"/>
                <a:gd name="T17" fmla="*/ 0 h 121"/>
                <a:gd name="T18" fmla="*/ 191 w 191"/>
                <a:gd name="T19" fmla="*/ 0 h 121"/>
                <a:gd name="T20" fmla="*/ 191 w 191"/>
                <a:gd name="T21" fmla="*/ 0 h 121"/>
                <a:gd name="T22" fmla="*/ 191 w 191"/>
                <a:gd name="T23" fmla="*/ 0 h 121"/>
                <a:gd name="T24" fmla="*/ 191 w 191"/>
                <a:gd name="T25" fmla="*/ 0 h 121"/>
                <a:gd name="T26" fmla="*/ 191 w 191"/>
                <a:gd name="T27" fmla="*/ 0 h 121"/>
                <a:gd name="T28" fmla="*/ 191 w 191"/>
                <a:gd name="T29" fmla="*/ 0 h 121"/>
                <a:gd name="T30" fmla="*/ 191 w 191"/>
                <a:gd name="T31" fmla="*/ 0 h 121"/>
                <a:gd name="T32" fmla="*/ 191 w 191"/>
                <a:gd name="T33" fmla="*/ 0 h 121"/>
                <a:gd name="T34" fmla="*/ 191 w 191"/>
                <a:gd name="T35" fmla="*/ 0 h 121"/>
                <a:gd name="T36" fmla="*/ 191 w 191"/>
                <a:gd name="T37" fmla="*/ 0 h 121"/>
                <a:gd name="T38" fmla="*/ 191 w 191"/>
                <a:gd name="T39" fmla="*/ 0 h 121"/>
                <a:gd name="T40" fmla="*/ 191 w 191"/>
                <a:gd name="T41" fmla="*/ 0 h 121"/>
                <a:gd name="T42" fmla="*/ 191 w 191"/>
                <a:gd name="T43" fmla="*/ 0 h 121"/>
                <a:gd name="T44" fmla="*/ 191 w 191"/>
                <a:gd name="T45" fmla="*/ 0 h 121"/>
                <a:gd name="T46" fmla="*/ 191 w 191"/>
                <a:gd name="T47" fmla="*/ 0 h 121"/>
                <a:gd name="T48" fmla="*/ 191 w 191"/>
                <a:gd name="T49" fmla="*/ 0 h 121"/>
                <a:gd name="T50" fmla="*/ 191 w 191"/>
                <a:gd name="T51" fmla="*/ 0 h 121"/>
                <a:gd name="T52" fmla="*/ 191 w 191"/>
                <a:gd name="T53" fmla="*/ 0 h 121"/>
                <a:gd name="T54" fmla="*/ 191 w 191"/>
                <a:gd name="T55" fmla="*/ 0 h 121"/>
                <a:gd name="T56" fmla="*/ 191 w 191"/>
                <a:gd name="T57" fmla="*/ 0 h 121"/>
                <a:gd name="T58" fmla="*/ 191 w 191"/>
                <a:gd name="T59" fmla="*/ 0 h 121"/>
                <a:gd name="T60" fmla="*/ 191 w 191"/>
                <a:gd name="T61" fmla="*/ 0 h 121"/>
                <a:gd name="T62" fmla="*/ 191 w 191"/>
                <a:gd name="T63" fmla="*/ 0 h 121"/>
                <a:gd name="T64" fmla="*/ 191 w 191"/>
                <a:gd name="T65" fmla="*/ 0 h 121"/>
                <a:gd name="T66" fmla="*/ 191 w 191"/>
                <a:gd name="T67" fmla="*/ 0 h 121"/>
                <a:gd name="T68" fmla="*/ 191 w 191"/>
                <a:gd name="T69" fmla="*/ 0 h 121"/>
                <a:gd name="T70" fmla="*/ 191 w 191"/>
                <a:gd name="T71" fmla="*/ 0 h 121"/>
                <a:gd name="T72" fmla="*/ 191 w 191"/>
                <a:gd name="T73" fmla="*/ 0 h 121"/>
                <a:gd name="T74" fmla="*/ 191 w 191"/>
                <a:gd name="T75" fmla="*/ 0 h 121"/>
                <a:gd name="T76" fmla="*/ 191 w 191"/>
                <a:gd name="T77" fmla="*/ 0 h 121"/>
                <a:gd name="T78" fmla="*/ 191 w 191"/>
                <a:gd name="T79" fmla="*/ 0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1"/>
                <a:gd name="T121" fmla="*/ 0 h 121"/>
                <a:gd name="T122" fmla="*/ 191 w 191"/>
                <a:gd name="T123" fmla="*/ 121 h 1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1" h="121">
                  <a:moveTo>
                    <a:pt x="191" y="0"/>
                  </a:moveTo>
                  <a:lnTo>
                    <a:pt x="99" y="121"/>
                  </a:lnTo>
                  <a:lnTo>
                    <a:pt x="0" y="0"/>
                  </a:lnTo>
                  <a:lnTo>
                    <a:pt x="191"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15" name="Line 14"/>
            <p:cNvSpPr>
              <a:spLocks noChangeShapeType="1"/>
            </p:cNvSpPr>
            <p:nvPr/>
          </p:nvSpPr>
          <p:spPr bwMode="ltGray">
            <a:xfrm>
              <a:off x="4091870" y="4879669"/>
              <a:ext cx="507539"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6" name="Line 15"/>
            <p:cNvSpPr>
              <a:spLocks noChangeShapeType="1"/>
            </p:cNvSpPr>
            <p:nvPr/>
          </p:nvSpPr>
          <p:spPr bwMode="ltGray">
            <a:xfrm flipH="1">
              <a:off x="4091870" y="5845198"/>
              <a:ext cx="507539"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7" name="Freeform 16"/>
            <p:cNvSpPr>
              <a:spLocks/>
            </p:cNvSpPr>
            <p:nvPr/>
          </p:nvSpPr>
          <p:spPr bwMode="ltGray">
            <a:xfrm>
              <a:off x="6590854" y="4879669"/>
              <a:ext cx="497503" cy="928245"/>
            </a:xfrm>
            <a:custGeom>
              <a:avLst/>
              <a:gdLst>
                <a:gd name="T0" fmla="*/ 2457 w 49"/>
                <a:gd name="T1" fmla="*/ 0 h 102"/>
                <a:gd name="T2" fmla="*/ 2457 w 49"/>
                <a:gd name="T3" fmla="*/ 5111 h 102"/>
                <a:gd name="T4" fmla="*/ 0 w 49"/>
                <a:gd name="T5" fmla="*/ 5111 h 102"/>
                <a:gd name="T6" fmla="*/ 0 60000 65536"/>
                <a:gd name="T7" fmla="*/ 0 60000 65536"/>
                <a:gd name="T8" fmla="*/ 0 60000 65536"/>
                <a:gd name="T9" fmla="*/ 0 w 49"/>
                <a:gd name="T10" fmla="*/ 0 h 102"/>
                <a:gd name="T11" fmla="*/ 49 w 49"/>
                <a:gd name="T12" fmla="*/ 102 h 102"/>
              </a:gdLst>
              <a:ahLst/>
              <a:cxnLst>
                <a:cxn ang="T6">
                  <a:pos x="T0" y="T1"/>
                </a:cxn>
                <a:cxn ang="T7">
                  <a:pos x="T2" y="T3"/>
                </a:cxn>
                <a:cxn ang="T8">
                  <a:pos x="T4" y="T5"/>
                </a:cxn>
              </a:cxnLst>
              <a:rect l="T9" t="T10" r="T11" b="T12"/>
              <a:pathLst>
                <a:path w="49" h="102">
                  <a:moveTo>
                    <a:pt x="49" y="0"/>
                  </a:moveTo>
                  <a:lnTo>
                    <a:pt x="49" y="102"/>
                  </a:lnTo>
                  <a:lnTo>
                    <a:pt x="0" y="102"/>
                  </a:lnTo>
                </a:path>
              </a:pathLst>
            </a:custGeom>
            <a:noFill/>
            <a:ln w="33338">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b="0">
                <a:latin typeface="+mn-lt"/>
              </a:endParaRPr>
            </a:p>
          </p:txBody>
        </p:sp>
        <p:sp>
          <p:nvSpPr>
            <p:cNvPr id="18" name="Freeform 17"/>
            <p:cNvSpPr>
              <a:spLocks/>
            </p:cNvSpPr>
            <p:nvPr/>
          </p:nvSpPr>
          <p:spPr bwMode="ltGray">
            <a:xfrm>
              <a:off x="4559265" y="4560826"/>
              <a:ext cx="1971373" cy="628686"/>
            </a:xfrm>
            <a:custGeom>
              <a:avLst/>
              <a:gdLst>
                <a:gd name="T0" fmla="*/ 0 w 1375"/>
                <a:gd name="T1" fmla="*/ 489 h 489"/>
                <a:gd name="T2" fmla="*/ 1375 w 1375"/>
                <a:gd name="T3" fmla="*/ 396 h 489"/>
                <a:gd name="T4" fmla="*/ 71 w 1375"/>
                <a:gd name="T5" fmla="*/ 0 h 489"/>
                <a:gd name="T6" fmla="*/ 0 w 1375"/>
                <a:gd name="T7" fmla="*/ 134 h 489"/>
                <a:gd name="T8" fmla="*/ 0 w 1375"/>
                <a:gd name="T9" fmla="*/ 134 h 489"/>
                <a:gd name="T10" fmla="*/ 0 w 1375"/>
                <a:gd name="T11" fmla="*/ 134 h 489"/>
                <a:gd name="T12" fmla="*/ 0 w 1375"/>
                <a:gd name="T13" fmla="*/ 134 h 489"/>
                <a:gd name="T14" fmla="*/ 0 w 1375"/>
                <a:gd name="T15" fmla="*/ 134 h 489"/>
                <a:gd name="T16" fmla="*/ 0 w 1375"/>
                <a:gd name="T17" fmla="*/ 134 h 489"/>
                <a:gd name="T18" fmla="*/ 0 w 1375"/>
                <a:gd name="T19" fmla="*/ 134 h 489"/>
                <a:gd name="T20" fmla="*/ 0 w 1375"/>
                <a:gd name="T21" fmla="*/ 134 h 489"/>
                <a:gd name="T22" fmla="*/ 0 w 1375"/>
                <a:gd name="T23" fmla="*/ 134 h 489"/>
                <a:gd name="T24" fmla="*/ 0 w 1375"/>
                <a:gd name="T25" fmla="*/ 134 h 489"/>
                <a:gd name="T26" fmla="*/ 0 w 1375"/>
                <a:gd name="T27" fmla="*/ 134 h 489"/>
                <a:gd name="T28" fmla="*/ 0 w 1375"/>
                <a:gd name="T29" fmla="*/ 134 h 489"/>
                <a:gd name="T30" fmla="*/ 0 w 1375"/>
                <a:gd name="T31" fmla="*/ 134 h 489"/>
                <a:gd name="T32" fmla="*/ 0 w 1375"/>
                <a:gd name="T33" fmla="*/ 134 h 489"/>
                <a:gd name="T34" fmla="*/ 0 w 1375"/>
                <a:gd name="T35" fmla="*/ 134 h 489"/>
                <a:gd name="T36" fmla="*/ 0 w 1375"/>
                <a:gd name="T37" fmla="*/ 134 h 489"/>
                <a:gd name="T38" fmla="*/ 0 w 1375"/>
                <a:gd name="T39" fmla="*/ 134 h 489"/>
                <a:gd name="T40" fmla="*/ 0 w 1375"/>
                <a:gd name="T41" fmla="*/ 134 h 489"/>
                <a:gd name="T42" fmla="*/ 0 w 1375"/>
                <a:gd name="T43" fmla="*/ 134 h 489"/>
                <a:gd name="T44" fmla="*/ 0 w 1375"/>
                <a:gd name="T45" fmla="*/ 134 h 489"/>
                <a:gd name="T46" fmla="*/ 0 w 1375"/>
                <a:gd name="T47" fmla="*/ 134 h 489"/>
                <a:gd name="T48" fmla="*/ 0 w 1375"/>
                <a:gd name="T49" fmla="*/ 134 h 489"/>
                <a:gd name="T50" fmla="*/ 0 w 1375"/>
                <a:gd name="T51" fmla="*/ 134 h 489"/>
                <a:gd name="T52" fmla="*/ 0 w 1375"/>
                <a:gd name="T53" fmla="*/ 134 h 489"/>
                <a:gd name="T54" fmla="*/ 0 w 1375"/>
                <a:gd name="T55" fmla="*/ 134 h 489"/>
                <a:gd name="T56" fmla="*/ 0 w 1375"/>
                <a:gd name="T57" fmla="*/ 134 h 489"/>
                <a:gd name="T58" fmla="*/ 0 w 1375"/>
                <a:gd name="T59" fmla="*/ 134 h 489"/>
                <a:gd name="T60" fmla="*/ 0 w 1375"/>
                <a:gd name="T61" fmla="*/ 134 h 489"/>
                <a:gd name="T62" fmla="*/ 0 w 1375"/>
                <a:gd name="T63" fmla="*/ 134 h 489"/>
                <a:gd name="T64" fmla="*/ 0 w 1375"/>
                <a:gd name="T65" fmla="*/ 134 h 489"/>
                <a:gd name="T66" fmla="*/ 0 w 1375"/>
                <a:gd name="T67" fmla="*/ 134 h 489"/>
                <a:gd name="T68" fmla="*/ 0 w 1375"/>
                <a:gd name="T69" fmla="*/ 134 h 489"/>
                <a:gd name="T70" fmla="*/ 0 w 1375"/>
                <a:gd name="T71" fmla="*/ 134 h 489"/>
                <a:gd name="T72" fmla="*/ 0 w 1375"/>
                <a:gd name="T73" fmla="*/ 134 h 489"/>
                <a:gd name="T74" fmla="*/ 0 w 1375"/>
                <a:gd name="T75" fmla="*/ 134 h 489"/>
                <a:gd name="T76" fmla="*/ 0 w 1375"/>
                <a:gd name="T77" fmla="*/ 134 h 489"/>
                <a:gd name="T78" fmla="*/ 0 w 1375"/>
                <a:gd name="T79" fmla="*/ 134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4"/>
                  </a:moveTo>
                  <a:lnTo>
                    <a:pt x="0" y="489"/>
                  </a:lnTo>
                  <a:lnTo>
                    <a:pt x="1297" y="489"/>
                  </a:lnTo>
                  <a:lnTo>
                    <a:pt x="1375" y="396"/>
                  </a:lnTo>
                  <a:lnTo>
                    <a:pt x="71" y="396"/>
                  </a:lnTo>
                  <a:lnTo>
                    <a:pt x="71" y="0"/>
                  </a:lnTo>
                  <a:lnTo>
                    <a:pt x="0" y="134"/>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19" name="Freeform 18"/>
            <p:cNvSpPr>
              <a:spLocks/>
            </p:cNvSpPr>
            <p:nvPr/>
          </p:nvSpPr>
          <p:spPr bwMode="ltGray">
            <a:xfrm>
              <a:off x="6530637" y="5671634"/>
              <a:ext cx="151975" cy="264845"/>
            </a:xfrm>
            <a:custGeom>
              <a:avLst/>
              <a:gdLst>
                <a:gd name="T0" fmla="*/ 0 w 106"/>
                <a:gd name="T1" fmla="*/ 106 h 206"/>
                <a:gd name="T2" fmla="*/ 106 w 106"/>
                <a:gd name="T3" fmla="*/ 0 h 206"/>
                <a:gd name="T4" fmla="*/ 106 w 106"/>
                <a:gd name="T5" fmla="*/ 0 h 206"/>
                <a:gd name="T6" fmla="*/ 106 w 106"/>
                <a:gd name="T7" fmla="*/ 0 h 206"/>
                <a:gd name="T8" fmla="*/ 106 w 106"/>
                <a:gd name="T9" fmla="*/ 0 h 206"/>
                <a:gd name="T10" fmla="*/ 106 w 106"/>
                <a:gd name="T11" fmla="*/ 0 h 206"/>
                <a:gd name="T12" fmla="*/ 106 w 106"/>
                <a:gd name="T13" fmla="*/ 0 h 206"/>
                <a:gd name="T14" fmla="*/ 106 w 106"/>
                <a:gd name="T15" fmla="*/ 0 h 206"/>
                <a:gd name="T16" fmla="*/ 106 w 106"/>
                <a:gd name="T17" fmla="*/ 0 h 206"/>
                <a:gd name="T18" fmla="*/ 106 w 106"/>
                <a:gd name="T19" fmla="*/ 0 h 206"/>
                <a:gd name="T20" fmla="*/ 106 w 106"/>
                <a:gd name="T21" fmla="*/ 0 h 206"/>
                <a:gd name="T22" fmla="*/ 106 w 106"/>
                <a:gd name="T23" fmla="*/ 0 h 206"/>
                <a:gd name="T24" fmla="*/ 106 w 106"/>
                <a:gd name="T25" fmla="*/ 0 h 206"/>
                <a:gd name="T26" fmla="*/ 106 w 106"/>
                <a:gd name="T27" fmla="*/ 0 h 206"/>
                <a:gd name="T28" fmla="*/ 106 w 106"/>
                <a:gd name="T29" fmla="*/ 0 h 206"/>
                <a:gd name="T30" fmla="*/ 106 w 106"/>
                <a:gd name="T31" fmla="*/ 0 h 206"/>
                <a:gd name="T32" fmla="*/ 106 w 106"/>
                <a:gd name="T33" fmla="*/ 0 h 206"/>
                <a:gd name="T34" fmla="*/ 106 w 106"/>
                <a:gd name="T35" fmla="*/ 0 h 206"/>
                <a:gd name="T36" fmla="*/ 106 w 106"/>
                <a:gd name="T37" fmla="*/ 0 h 206"/>
                <a:gd name="T38" fmla="*/ 106 w 106"/>
                <a:gd name="T39" fmla="*/ 0 h 206"/>
                <a:gd name="T40" fmla="*/ 106 w 106"/>
                <a:gd name="T41" fmla="*/ 0 h 206"/>
                <a:gd name="T42" fmla="*/ 106 w 106"/>
                <a:gd name="T43" fmla="*/ 0 h 206"/>
                <a:gd name="T44" fmla="*/ 106 w 106"/>
                <a:gd name="T45" fmla="*/ 0 h 206"/>
                <a:gd name="T46" fmla="*/ 106 w 106"/>
                <a:gd name="T47" fmla="*/ 0 h 206"/>
                <a:gd name="T48" fmla="*/ 106 w 106"/>
                <a:gd name="T49" fmla="*/ 0 h 206"/>
                <a:gd name="T50" fmla="*/ 106 w 106"/>
                <a:gd name="T51" fmla="*/ 0 h 206"/>
                <a:gd name="T52" fmla="*/ 106 w 106"/>
                <a:gd name="T53" fmla="*/ 0 h 206"/>
                <a:gd name="T54" fmla="*/ 106 w 106"/>
                <a:gd name="T55" fmla="*/ 0 h 206"/>
                <a:gd name="T56" fmla="*/ 106 w 106"/>
                <a:gd name="T57" fmla="*/ 0 h 206"/>
                <a:gd name="T58" fmla="*/ 106 w 106"/>
                <a:gd name="T59" fmla="*/ 0 h 206"/>
                <a:gd name="T60" fmla="*/ 106 w 106"/>
                <a:gd name="T61" fmla="*/ 0 h 206"/>
                <a:gd name="T62" fmla="*/ 106 w 106"/>
                <a:gd name="T63" fmla="*/ 0 h 206"/>
                <a:gd name="T64" fmla="*/ 106 w 106"/>
                <a:gd name="T65" fmla="*/ 0 h 206"/>
                <a:gd name="T66" fmla="*/ 106 w 106"/>
                <a:gd name="T67" fmla="*/ 0 h 206"/>
                <a:gd name="T68" fmla="*/ 106 w 106"/>
                <a:gd name="T69" fmla="*/ 0 h 206"/>
                <a:gd name="T70" fmla="*/ 106 w 106"/>
                <a:gd name="T71" fmla="*/ 0 h 206"/>
                <a:gd name="T72" fmla="*/ 106 w 106"/>
                <a:gd name="T73" fmla="*/ 0 h 206"/>
                <a:gd name="T74" fmla="*/ 106 w 106"/>
                <a:gd name="T75" fmla="*/ 0 h 206"/>
                <a:gd name="T76" fmla="*/ 106 w 106"/>
                <a:gd name="T77" fmla="*/ 0 h 206"/>
                <a:gd name="T78" fmla="*/ 106 w 106"/>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206"/>
                <a:gd name="T122" fmla="*/ 106 w 106"/>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206">
                  <a:moveTo>
                    <a:pt x="106" y="0"/>
                  </a:moveTo>
                  <a:lnTo>
                    <a:pt x="0" y="106"/>
                  </a:lnTo>
                  <a:lnTo>
                    <a:pt x="106" y="206"/>
                  </a:lnTo>
                  <a:lnTo>
                    <a:pt x="106"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0" name="Freeform 19"/>
            <p:cNvSpPr>
              <a:spLocks/>
            </p:cNvSpPr>
            <p:nvPr/>
          </p:nvSpPr>
          <p:spPr bwMode="ltGray">
            <a:xfrm>
              <a:off x="4497614" y="4733104"/>
              <a:ext cx="163445" cy="264845"/>
            </a:xfrm>
            <a:custGeom>
              <a:avLst/>
              <a:gdLst>
                <a:gd name="T0" fmla="*/ 114 w 114"/>
                <a:gd name="T1" fmla="*/ 114 h 206"/>
                <a:gd name="T2" fmla="*/ 0 w 114"/>
                <a:gd name="T3" fmla="*/ 0 h 206"/>
                <a:gd name="T4" fmla="*/ 0 w 114"/>
                <a:gd name="T5" fmla="*/ 0 h 206"/>
                <a:gd name="T6" fmla="*/ 0 w 114"/>
                <a:gd name="T7" fmla="*/ 0 h 206"/>
                <a:gd name="T8" fmla="*/ 0 w 114"/>
                <a:gd name="T9" fmla="*/ 0 h 206"/>
                <a:gd name="T10" fmla="*/ 0 w 114"/>
                <a:gd name="T11" fmla="*/ 0 h 206"/>
                <a:gd name="T12" fmla="*/ 0 w 114"/>
                <a:gd name="T13" fmla="*/ 0 h 206"/>
                <a:gd name="T14" fmla="*/ 0 w 114"/>
                <a:gd name="T15" fmla="*/ 0 h 206"/>
                <a:gd name="T16" fmla="*/ 0 w 114"/>
                <a:gd name="T17" fmla="*/ 0 h 206"/>
                <a:gd name="T18" fmla="*/ 0 w 114"/>
                <a:gd name="T19" fmla="*/ 0 h 206"/>
                <a:gd name="T20" fmla="*/ 0 w 114"/>
                <a:gd name="T21" fmla="*/ 0 h 206"/>
                <a:gd name="T22" fmla="*/ 0 w 114"/>
                <a:gd name="T23" fmla="*/ 0 h 206"/>
                <a:gd name="T24" fmla="*/ 0 w 114"/>
                <a:gd name="T25" fmla="*/ 0 h 206"/>
                <a:gd name="T26" fmla="*/ 0 w 114"/>
                <a:gd name="T27" fmla="*/ 0 h 206"/>
                <a:gd name="T28" fmla="*/ 0 w 114"/>
                <a:gd name="T29" fmla="*/ 0 h 206"/>
                <a:gd name="T30" fmla="*/ 0 w 114"/>
                <a:gd name="T31" fmla="*/ 0 h 206"/>
                <a:gd name="T32" fmla="*/ 0 w 114"/>
                <a:gd name="T33" fmla="*/ 0 h 206"/>
                <a:gd name="T34" fmla="*/ 0 w 114"/>
                <a:gd name="T35" fmla="*/ 0 h 206"/>
                <a:gd name="T36" fmla="*/ 0 w 114"/>
                <a:gd name="T37" fmla="*/ 0 h 206"/>
                <a:gd name="T38" fmla="*/ 0 w 114"/>
                <a:gd name="T39" fmla="*/ 0 h 206"/>
                <a:gd name="T40" fmla="*/ 0 w 114"/>
                <a:gd name="T41" fmla="*/ 0 h 206"/>
                <a:gd name="T42" fmla="*/ 0 w 114"/>
                <a:gd name="T43" fmla="*/ 0 h 206"/>
                <a:gd name="T44" fmla="*/ 0 w 114"/>
                <a:gd name="T45" fmla="*/ 0 h 206"/>
                <a:gd name="T46" fmla="*/ 0 w 114"/>
                <a:gd name="T47" fmla="*/ 0 h 206"/>
                <a:gd name="T48" fmla="*/ 0 w 114"/>
                <a:gd name="T49" fmla="*/ 0 h 206"/>
                <a:gd name="T50" fmla="*/ 0 w 114"/>
                <a:gd name="T51" fmla="*/ 0 h 206"/>
                <a:gd name="T52" fmla="*/ 0 w 114"/>
                <a:gd name="T53" fmla="*/ 0 h 206"/>
                <a:gd name="T54" fmla="*/ 0 w 114"/>
                <a:gd name="T55" fmla="*/ 0 h 206"/>
                <a:gd name="T56" fmla="*/ 0 w 114"/>
                <a:gd name="T57" fmla="*/ 0 h 206"/>
                <a:gd name="T58" fmla="*/ 0 w 114"/>
                <a:gd name="T59" fmla="*/ 0 h 206"/>
                <a:gd name="T60" fmla="*/ 0 w 114"/>
                <a:gd name="T61" fmla="*/ 0 h 206"/>
                <a:gd name="T62" fmla="*/ 0 w 114"/>
                <a:gd name="T63" fmla="*/ 0 h 206"/>
                <a:gd name="T64" fmla="*/ 0 w 114"/>
                <a:gd name="T65" fmla="*/ 0 h 206"/>
                <a:gd name="T66" fmla="*/ 0 w 114"/>
                <a:gd name="T67" fmla="*/ 0 h 206"/>
                <a:gd name="T68" fmla="*/ 0 w 114"/>
                <a:gd name="T69" fmla="*/ 0 h 206"/>
                <a:gd name="T70" fmla="*/ 0 w 114"/>
                <a:gd name="T71" fmla="*/ 0 h 206"/>
                <a:gd name="T72" fmla="*/ 0 w 114"/>
                <a:gd name="T73" fmla="*/ 0 h 206"/>
                <a:gd name="T74" fmla="*/ 0 w 114"/>
                <a:gd name="T75" fmla="*/ 0 h 206"/>
                <a:gd name="T76" fmla="*/ 0 w 114"/>
                <a:gd name="T77" fmla="*/ 0 h 206"/>
                <a:gd name="T78" fmla="*/ 0 w 11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4"/>
                <a:gd name="T121" fmla="*/ 0 h 206"/>
                <a:gd name="T122" fmla="*/ 114 w 114"/>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4" h="206">
                  <a:moveTo>
                    <a:pt x="0" y="0"/>
                  </a:moveTo>
                  <a:lnTo>
                    <a:pt x="114" y="114"/>
                  </a:lnTo>
                  <a:lnTo>
                    <a:pt x="0" y="206"/>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1" name="Freeform 20"/>
            <p:cNvSpPr>
              <a:spLocks/>
            </p:cNvSpPr>
            <p:nvPr/>
          </p:nvSpPr>
          <p:spPr bwMode="ltGray">
            <a:xfrm>
              <a:off x="7343560" y="4751103"/>
              <a:ext cx="151975" cy="264845"/>
            </a:xfrm>
            <a:custGeom>
              <a:avLst/>
              <a:gdLst>
                <a:gd name="T0" fmla="*/ 106 w 106"/>
                <a:gd name="T1" fmla="*/ 114 h 206"/>
                <a:gd name="T2" fmla="*/ 0 w 106"/>
                <a:gd name="T3" fmla="*/ 0 h 206"/>
                <a:gd name="T4" fmla="*/ 0 w 106"/>
                <a:gd name="T5" fmla="*/ 0 h 206"/>
                <a:gd name="T6" fmla="*/ 0 w 106"/>
                <a:gd name="T7" fmla="*/ 0 h 206"/>
                <a:gd name="T8" fmla="*/ 0 w 106"/>
                <a:gd name="T9" fmla="*/ 0 h 206"/>
                <a:gd name="T10" fmla="*/ 0 w 106"/>
                <a:gd name="T11" fmla="*/ 0 h 206"/>
                <a:gd name="T12" fmla="*/ 0 w 106"/>
                <a:gd name="T13" fmla="*/ 0 h 206"/>
                <a:gd name="T14" fmla="*/ 0 w 106"/>
                <a:gd name="T15" fmla="*/ 0 h 206"/>
                <a:gd name="T16" fmla="*/ 0 w 106"/>
                <a:gd name="T17" fmla="*/ 0 h 206"/>
                <a:gd name="T18" fmla="*/ 0 w 106"/>
                <a:gd name="T19" fmla="*/ 0 h 206"/>
                <a:gd name="T20" fmla="*/ 0 w 106"/>
                <a:gd name="T21" fmla="*/ 0 h 206"/>
                <a:gd name="T22" fmla="*/ 0 w 106"/>
                <a:gd name="T23" fmla="*/ 0 h 206"/>
                <a:gd name="T24" fmla="*/ 0 w 106"/>
                <a:gd name="T25" fmla="*/ 0 h 206"/>
                <a:gd name="T26" fmla="*/ 0 w 106"/>
                <a:gd name="T27" fmla="*/ 0 h 206"/>
                <a:gd name="T28" fmla="*/ 0 w 106"/>
                <a:gd name="T29" fmla="*/ 0 h 206"/>
                <a:gd name="T30" fmla="*/ 0 w 106"/>
                <a:gd name="T31" fmla="*/ 0 h 206"/>
                <a:gd name="T32" fmla="*/ 0 w 106"/>
                <a:gd name="T33" fmla="*/ 0 h 206"/>
                <a:gd name="T34" fmla="*/ 0 w 106"/>
                <a:gd name="T35" fmla="*/ 0 h 206"/>
                <a:gd name="T36" fmla="*/ 0 w 106"/>
                <a:gd name="T37" fmla="*/ 0 h 206"/>
                <a:gd name="T38" fmla="*/ 0 w 106"/>
                <a:gd name="T39" fmla="*/ 0 h 206"/>
                <a:gd name="T40" fmla="*/ 0 w 106"/>
                <a:gd name="T41" fmla="*/ 0 h 206"/>
                <a:gd name="T42" fmla="*/ 0 w 106"/>
                <a:gd name="T43" fmla="*/ 0 h 206"/>
                <a:gd name="T44" fmla="*/ 0 w 106"/>
                <a:gd name="T45" fmla="*/ 0 h 206"/>
                <a:gd name="T46" fmla="*/ 0 w 106"/>
                <a:gd name="T47" fmla="*/ 0 h 206"/>
                <a:gd name="T48" fmla="*/ 0 w 106"/>
                <a:gd name="T49" fmla="*/ 0 h 206"/>
                <a:gd name="T50" fmla="*/ 0 w 106"/>
                <a:gd name="T51" fmla="*/ 0 h 206"/>
                <a:gd name="T52" fmla="*/ 0 w 106"/>
                <a:gd name="T53" fmla="*/ 0 h 206"/>
                <a:gd name="T54" fmla="*/ 0 w 106"/>
                <a:gd name="T55" fmla="*/ 0 h 206"/>
                <a:gd name="T56" fmla="*/ 0 w 106"/>
                <a:gd name="T57" fmla="*/ 0 h 206"/>
                <a:gd name="T58" fmla="*/ 0 w 106"/>
                <a:gd name="T59" fmla="*/ 0 h 206"/>
                <a:gd name="T60" fmla="*/ 0 w 106"/>
                <a:gd name="T61" fmla="*/ 0 h 206"/>
                <a:gd name="T62" fmla="*/ 0 w 106"/>
                <a:gd name="T63" fmla="*/ 0 h 206"/>
                <a:gd name="T64" fmla="*/ 0 w 106"/>
                <a:gd name="T65" fmla="*/ 0 h 206"/>
                <a:gd name="T66" fmla="*/ 0 w 106"/>
                <a:gd name="T67" fmla="*/ 0 h 206"/>
                <a:gd name="T68" fmla="*/ 0 w 106"/>
                <a:gd name="T69" fmla="*/ 0 h 206"/>
                <a:gd name="T70" fmla="*/ 0 w 106"/>
                <a:gd name="T71" fmla="*/ 0 h 206"/>
                <a:gd name="T72" fmla="*/ 0 w 106"/>
                <a:gd name="T73" fmla="*/ 0 h 206"/>
                <a:gd name="T74" fmla="*/ 0 w 106"/>
                <a:gd name="T75" fmla="*/ 0 h 206"/>
                <a:gd name="T76" fmla="*/ 0 w 106"/>
                <a:gd name="T77" fmla="*/ 0 h 206"/>
                <a:gd name="T78" fmla="*/ 0 w 106"/>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206"/>
                <a:gd name="T122" fmla="*/ 106 w 106"/>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206">
                  <a:moveTo>
                    <a:pt x="0" y="0"/>
                  </a:moveTo>
                  <a:lnTo>
                    <a:pt x="106" y="114"/>
                  </a:lnTo>
                  <a:lnTo>
                    <a:pt x="0" y="206"/>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2" name="Rectangle 21"/>
            <p:cNvSpPr>
              <a:spLocks noChangeArrowheads="1"/>
            </p:cNvSpPr>
            <p:nvPr/>
          </p:nvSpPr>
          <p:spPr bwMode="ltGray">
            <a:xfrm>
              <a:off x="5842449" y="4054277"/>
              <a:ext cx="534780" cy="36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dirty="0">
                  <a:latin typeface="+mn-lt"/>
                </a:rPr>
                <a:t>Sun</a:t>
              </a:r>
            </a:p>
          </p:txBody>
        </p:sp>
        <p:sp>
          <p:nvSpPr>
            <p:cNvPr id="23" name="Rectangle 22"/>
            <p:cNvSpPr>
              <a:spLocks noChangeArrowheads="1"/>
            </p:cNvSpPr>
            <p:nvPr/>
          </p:nvSpPr>
          <p:spPr bwMode="ltGray">
            <a:xfrm>
              <a:off x="5201574" y="5627922"/>
              <a:ext cx="1019379" cy="36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a:latin typeface="+mn-lt"/>
                </a:rPr>
                <a:t>Daisies</a:t>
              </a:r>
            </a:p>
          </p:txBody>
        </p:sp>
        <p:sp>
          <p:nvSpPr>
            <p:cNvPr id="24" name="Rectangle 23"/>
            <p:cNvSpPr>
              <a:spLocks noChangeArrowheads="1"/>
            </p:cNvSpPr>
            <p:nvPr/>
          </p:nvSpPr>
          <p:spPr bwMode="ltGray">
            <a:xfrm>
              <a:off x="6593721" y="4356406"/>
              <a:ext cx="782814" cy="36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dirty="0" smtClean="0">
                  <a:latin typeface="+mn-lt"/>
                </a:rPr>
                <a:t>Temp</a:t>
              </a:r>
              <a:endParaRPr lang="en-GB" altLang="en-US" b="0" dirty="0">
                <a:latin typeface="+mn-lt"/>
              </a:endParaRPr>
            </a:p>
          </p:txBody>
        </p:sp>
        <p:sp>
          <p:nvSpPr>
            <p:cNvPr id="25" name="Rectangle 24"/>
            <p:cNvSpPr>
              <a:spLocks noChangeArrowheads="1"/>
            </p:cNvSpPr>
            <p:nvPr/>
          </p:nvSpPr>
          <p:spPr bwMode="ltGray">
            <a:xfrm>
              <a:off x="5273260" y="4662393"/>
              <a:ext cx="877440" cy="36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dirty="0">
                  <a:latin typeface="+mn-lt"/>
                </a:rPr>
                <a:t>Planet</a:t>
              </a:r>
            </a:p>
          </p:txBody>
        </p:sp>
        <p:sp>
          <p:nvSpPr>
            <p:cNvPr id="26" name="Rectangle 25"/>
            <p:cNvSpPr>
              <a:spLocks noChangeArrowheads="1"/>
            </p:cNvSpPr>
            <p:nvPr/>
          </p:nvSpPr>
          <p:spPr bwMode="ltGray">
            <a:xfrm>
              <a:off x="2933420" y="4817957"/>
              <a:ext cx="1168486" cy="36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dirty="0">
                  <a:latin typeface="+mn-lt"/>
                </a:rPr>
                <a:t>Black /</a:t>
              </a:r>
            </a:p>
          </p:txBody>
        </p:sp>
        <p:sp>
          <p:nvSpPr>
            <p:cNvPr id="27" name="Rectangle 26"/>
            <p:cNvSpPr>
              <a:spLocks noChangeArrowheads="1"/>
            </p:cNvSpPr>
            <p:nvPr/>
          </p:nvSpPr>
          <p:spPr bwMode="ltGray">
            <a:xfrm>
              <a:off x="2916215" y="5228082"/>
              <a:ext cx="897512" cy="36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dirty="0">
                  <a:latin typeface="+mn-lt"/>
                </a:rPr>
                <a:t>White</a:t>
              </a:r>
            </a:p>
          </p:txBody>
        </p:sp>
      </p:grpSp>
      <p:sp>
        <p:nvSpPr>
          <p:cNvPr id="29" name="TextBox 28"/>
          <p:cNvSpPr txBox="1"/>
          <p:nvPr/>
        </p:nvSpPr>
        <p:spPr>
          <a:xfrm>
            <a:off x="432681" y="3578060"/>
            <a:ext cx="3490002" cy="1800493"/>
          </a:xfrm>
          <a:prstGeom prst="rect">
            <a:avLst/>
          </a:prstGeom>
          <a:noFill/>
        </p:spPr>
        <p:txBody>
          <a:bodyPr wrap="square" rtlCol="0">
            <a:spAutoFit/>
          </a:bodyPr>
          <a:lstStyle/>
          <a:p>
            <a:pPr>
              <a:spcBef>
                <a:spcPts val="600"/>
              </a:spcBef>
            </a:pPr>
            <a:r>
              <a:rPr lang="en-GB" dirty="0" smtClean="0">
                <a:latin typeface="+mn-lt"/>
              </a:rPr>
              <a:t>Black / white daisies</a:t>
            </a:r>
          </a:p>
          <a:p>
            <a:pPr>
              <a:spcBef>
                <a:spcPts val="600"/>
              </a:spcBef>
            </a:pPr>
            <a:r>
              <a:rPr lang="en-GB" dirty="0" smtClean="0">
                <a:latin typeface="+mn-lt"/>
              </a:rPr>
              <a:t>Grow best ~22</a:t>
            </a:r>
            <a:r>
              <a:rPr lang="en-GB" baseline="30000" dirty="0" smtClean="0">
                <a:latin typeface="+mn-lt"/>
              </a:rPr>
              <a:t>O</a:t>
            </a:r>
            <a:r>
              <a:rPr lang="en-GB" dirty="0" smtClean="0">
                <a:latin typeface="+mn-lt"/>
              </a:rPr>
              <a:t>C</a:t>
            </a:r>
          </a:p>
          <a:p>
            <a:pPr>
              <a:spcBef>
                <a:spcPts val="600"/>
              </a:spcBef>
            </a:pPr>
            <a:r>
              <a:rPr lang="en-GB" dirty="0" smtClean="0">
                <a:latin typeface="+mn-lt"/>
              </a:rPr>
              <a:t>Warm/Cool local area</a:t>
            </a:r>
          </a:p>
          <a:p>
            <a:pPr>
              <a:spcBef>
                <a:spcPts val="600"/>
              </a:spcBef>
            </a:pPr>
            <a:r>
              <a:rPr lang="en-GB" dirty="0" smtClean="0">
                <a:latin typeface="+mn-lt"/>
              </a:rPr>
              <a:t>If too cool, more black</a:t>
            </a:r>
            <a:endParaRPr lang="en-GB" dirty="0">
              <a:latin typeface="+mn-lt"/>
            </a:endParaRPr>
          </a:p>
        </p:txBody>
      </p:sp>
      <p:sp>
        <p:nvSpPr>
          <p:cNvPr id="6" name="TextBox 5"/>
          <p:cNvSpPr txBox="1"/>
          <p:nvPr/>
        </p:nvSpPr>
        <p:spPr>
          <a:xfrm>
            <a:off x="413627" y="5733256"/>
            <a:ext cx="5968867" cy="461665"/>
          </a:xfrm>
          <a:prstGeom prst="rect">
            <a:avLst/>
          </a:prstGeom>
          <a:noFill/>
        </p:spPr>
        <p:txBody>
          <a:bodyPr wrap="square" rtlCol="0">
            <a:spAutoFit/>
          </a:bodyPr>
          <a:lstStyle/>
          <a:p>
            <a:r>
              <a:rPr lang="en-GB" dirty="0" smtClean="0">
                <a:latin typeface="+mn-lt"/>
              </a:rPr>
              <a:t>Like robots, example of artificial life</a:t>
            </a:r>
            <a:endParaRPr lang="en-GB" dirty="0">
              <a:latin typeface="+mn-lt"/>
            </a:endParaRPr>
          </a:p>
        </p:txBody>
      </p:sp>
    </p:spTree>
    <p:extLst>
      <p:ext uri="{BB962C8B-B14F-4D97-AF65-F5344CB8AC3E}">
        <p14:creationId xmlns:p14="http://schemas.microsoft.com/office/powerpoint/2010/main" val="337410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Demo </a:t>
            </a:r>
            <a:r>
              <a:rPr lang="en-GB" dirty="0" err="1" smtClean="0"/>
              <a:t>Daisyworld</a:t>
            </a:r>
            <a:endParaRPr lang="en-GB" dirty="0"/>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14</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pic>
        <p:nvPicPr>
          <p:cNvPr id="6" name="Cyb Daisyworl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1124744"/>
            <a:ext cx="6568218" cy="4975076"/>
          </a:xfrm>
          <a:prstGeom prst="rect">
            <a:avLst/>
          </a:prstGeom>
        </p:spPr>
      </p:pic>
    </p:spTree>
    <p:extLst>
      <p:ext uri="{BB962C8B-B14F-4D97-AF65-F5344CB8AC3E}">
        <p14:creationId xmlns:p14="http://schemas.microsoft.com/office/powerpoint/2010/main" val="3209954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 is also feedback</a:t>
            </a:r>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15</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sp>
        <p:nvSpPr>
          <p:cNvPr id="25" name="Text Box 7"/>
          <p:cNvSpPr txBox="1">
            <a:spLocks noChangeArrowheads="1"/>
          </p:cNvSpPr>
          <p:nvPr/>
        </p:nvSpPr>
        <p:spPr bwMode="auto">
          <a:xfrm>
            <a:off x="468313" y="1268413"/>
            <a:ext cx="820737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ts val="600"/>
              </a:spcBef>
              <a:spcAft>
                <a:spcPts val="600"/>
              </a:spcAft>
            </a:pPr>
            <a:r>
              <a:rPr lang="en-GB" altLang="en-US" dirty="0" smtClean="0">
                <a:solidFill>
                  <a:schemeClr val="tx1"/>
                </a:solidFill>
              </a:rPr>
              <a:t>A steersman has to </a:t>
            </a:r>
            <a:r>
              <a:rPr lang="en-GB" altLang="en-US" dirty="0" smtClean="0">
                <a:solidFill>
                  <a:schemeClr val="tx1"/>
                </a:solidFill>
              </a:rPr>
              <a:t>learn</a:t>
            </a:r>
            <a:endParaRPr lang="en-GB" altLang="en-US" dirty="0">
              <a:solidFill>
                <a:schemeClr val="tx1"/>
              </a:solidFill>
            </a:endParaRPr>
          </a:p>
          <a:p>
            <a:pPr>
              <a:spcBef>
                <a:spcPts val="600"/>
              </a:spcBef>
              <a:spcAft>
                <a:spcPts val="600"/>
              </a:spcAft>
            </a:pPr>
            <a:r>
              <a:rPr lang="en-GB" altLang="en-US" dirty="0" smtClean="0">
                <a:solidFill>
                  <a:schemeClr val="tx1"/>
                </a:solidFill>
              </a:rPr>
              <a:t>Complex systems need </a:t>
            </a:r>
            <a:r>
              <a:rPr lang="en-GB" altLang="en-US" dirty="0" smtClean="0">
                <a:solidFill>
                  <a:schemeClr val="tx1"/>
                </a:solidFill>
              </a:rPr>
              <a:t>adaptive control</a:t>
            </a:r>
            <a:endParaRPr lang="en-GB" altLang="en-US" dirty="0">
              <a:solidFill>
                <a:schemeClr val="tx1"/>
              </a:solidFill>
            </a:endParaRPr>
          </a:p>
          <a:p>
            <a:pPr>
              <a:spcBef>
                <a:spcPts val="600"/>
              </a:spcBef>
              <a:spcAft>
                <a:spcPts val="600"/>
              </a:spcAft>
            </a:pPr>
            <a:r>
              <a:rPr lang="en-GB" altLang="en-US" dirty="0">
                <a:solidFill>
                  <a:schemeClr val="tx1"/>
                </a:solidFill>
              </a:rPr>
              <a:t>Learning is a feedback process:</a:t>
            </a:r>
          </a:p>
          <a:p>
            <a:pPr>
              <a:spcBef>
                <a:spcPts val="600"/>
              </a:spcBef>
              <a:spcAft>
                <a:spcPts val="600"/>
              </a:spcAft>
            </a:pPr>
            <a:r>
              <a:rPr lang="en-GB" altLang="en-US" dirty="0">
                <a:solidFill>
                  <a:schemeClr val="tx1"/>
                </a:solidFill>
              </a:rPr>
              <a:t>	‘You learn by your mistakes’</a:t>
            </a:r>
          </a:p>
          <a:p>
            <a:pPr>
              <a:spcBef>
                <a:spcPts val="600"/>
              </a:spcBef>
              <a:spcAft>
                <a:spcPts val="600"/>
              </a:spcAft>
            </a:pPr>
            <a:r>
              <a:rPr lang="en-GB" altLang="en-US" dirty="0">
                <a:solidFill>
                  <a:schemeClr val="tx1"/>
                </a:solidFill>
              </a:rPr>
              <a:t>	Trial and </a:t>
            </a:r>
            <a:r>
              <a:rPr lang="en-GB" altLang="en-US" dirty="0" smtClean="0">
                <a:solidFill>
                  <a:schemeClr val="tx1"/>
                </a:solidFill>
              </a:rPr>
              <a:t>Error</a:t>
            </a:r>
            <a:endParaRPr lang="en-US" altLang="en-US" dirty="0">
              <a:solidFill>
                <a:schemeClr val="tx1"/>
              </a:solidFill>
            </a:endParaRPr>
          </a:p>
        </p:txBody>
      </p:sp>
      <p:grpSp>
        <p:nvGrpSpPr>
          <p:cNvPr id="26" name="Group 29"/>
          <p:cNvGrpSpPr>
            <a:grpSpLocks/>
          </p:cNvGrpSpPr>
          <p:nvPr/>
        </p:nvGrpSpPr>
        <p:grpSpPr bwMode="ltGray">
          <a:xfrm>
            <a:off x="324099" y="3926929"/>
            <a:ext cx="5802313" cy="2238375"/>
            <a:chOff x="1021" y="2478"/>
            <a:chExt cx="3655" cy="1410"/>
          </a:xfrm>
        </p:grpSpPr>
        <p:sp>
          <p:nvSpPr>
            <p:cNvPr id="27" name="AutoShape 9"/>
            <p:cNvSpPr>
              <a:spLocks noChangeAspect="1" noChangeArrowheads="1" noTextEdit="1"/>
            </p:cNvSpPr>
            <p:nvPr/>
          </p:nvSpPr>
          <p:spPr bwMode="ltGray">
            <a:xfrm>
              <a:off x="1111" y="2478"/>
              <a:ext cx="3565"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latin typeface="Comic Sans MS" panose="030F0702030302020204" pitchFamily="66" charset="0"/>
              </a:endParaRPr>
            </a:p>
          </p:txBody>
        </p:sp>
        <p:sp>
          <p:nvSpPr>
            <p:cNvPr id="28" name="Line 11"/>
            <p:cNvSpPr>
              <a:spLocks noChangeShapeType="1"/>
            </p:cNvSpPr>
            <p:nvPr/>
          </p:nvSpPr>
          <p:spPr bwMode="ltGray">
            <a:xfrm>
              <a:off x="3344" y="2790"/>
              <a:ext cx="581"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dirty="0">
                <a:latin typeface="Comic Sans MS" panose="030F0702030302020204" pitchFamily="66" charset="0"/>
              </a:endParaRPr>
            </a:p>
          </p:txBody>
        </p:sp>
        <p:sp>
          <p:nvSpPr>
            <p:cNvPr id="29" name="Freeform 12"/>
            <p:cNvSpPr>
              <a:spLocks/>
            </p:cNvSpPr>
            <p:nvPr/>
          </p:nvSpPr>
          <p:spPr bwMode="ltGray">
            <a:xfrm>
              <a:off x="1969" y="3328"/>
              <a:ext cx="1375" cy="489"/>
            </a:xfrm>
            <a:custGeom>
              <a:avLst/>
              <a:gdLst>
                <a:gd name="T0" fmla="*/ 0 w 1375"/>
                <a:gd name="T1" fmla="*/ 489 h 489"/>
                <a:gd name="T2" fmla="*/ 1375 w 1375"/>
                <a:gd name="T3" fmla="*/ 390 h 489"/>
                <a:gd name="T4" fmla="*/ 70 w 1375"/>
                <a:gd name="T5" fmla="*/ 0 h 489"/>
                <a:gd name="T6" fmla="*/ 0 w 1375"/>
                <a:gd name="T7" fmla="*/ 135 h 489"/>
                <a:gd name="T8" fmla="*/ 0 w 1375"/>
                <a:gd name="T9" fmla="*/ 135 h 489"/>
                <a:gd name="T10" fmla="*/ 0 w 1375"/>
                <a:gd name="T11" fmla="*/ 135 h 489"/>
                <a:gd name="T12" fmla="*/ 0 w 1375"/>
                <a:gd name="T13" fmla="*/ 135 h 489"/>
                <a:gd name="T14" fmla="*/ 0 w 1375"/>
                <a:gd name="T15" fmla="*/ 135 h 489"/>
                <a:gd name="T16" fmla="*/ 0 w 1375"/>
                <a:gd name="T17" fmla="*/ 135 h 489"/>
                <a:gd name="T18" fmla="*/ 0 w 1375"/>
                <a:gd name="T19" fmla="*/ 135 h 489"/>
                <a:gd name="T20" fmla="*/ 0 w 1375"/>
                <a:gd name="T21" fmla="*/ 135 h 489"/>
                <a:gd name="T22" fmla="*/ 0 w 1375"/>
                <a:gd name="T23" fmla="*/ 135 h 489"/>
                <a:gd name="T24" fmla="*/ 0 w 1375"/>
                <a:gd name="T25" fmla="*/ 135 h 489"/>
                <a:gd name="T26" fmla="*/ 0 w 1375"/>
                <a:gd name="T27" fmla="*/ 135 h 489"/>
                <a:gd name="T28" fmla="*/ 0 w 1375"/>
                <a:gd name="T29" fmla="*/ 135 h 489"/>
                <a:gd name="T30" fmla="*/ 0 w 1375"/>
                <a:gd name="T31" fmla="*/ 135 h 489"/>
                <a:gd name="T32" fmla="*/ 0 w 1375"/>
                <a:gd name="T33" fmla="*/ 135 h 489"/>
                <a:gd name="T34" fmla="*/ 0 w 1375"/>
                <a:gd name="T35" fmla="*/ 135 h 489"/>
                <a:gd name="T36" fmla="*/ 0 w 1375"/>
                <a:gd name="T37" fmla="*/ 135 h 489"/>
                <a:gd name="T38" fmla="*/ 0 w 1375"/>
                <a:gd name="T39" fmla="*/ 135 h 489"/>
                <a:gd name="T40" fmla="*/ 0 w 1375"/>
                <a:gd name="T41" fmla="*/ 135 h 489"/>
                <a:gd name="T42" fmla="*/ 0 w 1375"/>
                <a:gd name="T43" fmla="*/ 135 h 489"/>
                <a:gd name="T44" fmla="*/ 0 w 1375"/>
                <a:gd name="T45" fmla="*/ 135 h 489"/>
                <a:gd name="T46" fmla="*/ 0 w 1375"/>
                <a:gd name="T47" fmla="*/ 135 h 489"/>
                <a:gd name="T48" fmla="*/ 0 w 1375"/>
                <a:gd name="T49" fmla="*/ 135 h 489"/>
                <a:gd name="T50" fmla="*/ 0 w 1375"/>
                <a:gd name="T51" fmla="*/ 135 h 489"/>
                <a:gd name="T52" fmla="*/ 0 w 1375"/>
                <a:gd name="T53" fmla="*/ 135 h 489"/>
                <a:gd name="T54" fmla="*/ 0 w 1375"/>
                <a:gd name="T55" fmla="*/ 135 h 489"/>
                <a:gd name="T56" fmla="*/ 0 w 1375"/>
                <a:gd name="T57" fmla="*/ 135 h 489"/>
                <a:gd name="T58" fmla="*/ 0 w 1375"/>
                <a:gd name="T59" fmla="*/ 135 h 489"/>
                <a:gd name="T60" fmla="*/ 0 w 1375"/>
                <a:gd name="T61" fmla="*/ 135 h 489"/>
                <a:gd name="T62" fmla="*/ 0 w 1375"/>
                <a:gd name="T63" fmla="*/ 135 h 489"/>
                <a:gd name="T64" fmla="*/ 0 w 1375"/>
                <a:gd name="T65" fmla="*/ 135 h 489"/>
                <a:gd name="T66" fmla="*/ 0 w 1375"/>
                <a:gd name="T67" fmla="*/ 135 h 489"/>
                <a:gd name="T68" fmla="*/ 0 w 1375"/>
                <a:gd name="T69" fmla="*/ 135 h 489"/>
                <a:gd name="T70" fmla="*/ 0 w 1375"/>
                <a:gd name="T71" fmla="*/ 135 h 489"/>
                <a:gd name="T72" fmla="*/ 0 w 1375"/>
                <a:gd name="T73" fmla="*/ 135 h 489"/>
                <a:gd name="T74" fmla="*/ 0 w 1375"/>
                <a:gd name="T75" fmla="*/ 135 h 489"/>
                <a:gd name="T76" fmla="*/ 0 w 1375"/>
                <a:gd name="T77" fmla="*/ 135 h 489"/>
                <a:gd name="T78" fmla="*/ 0 w 1375"/>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5"/>
                  </a:moveTo>
                  <a:lnTo>
                    <a:pt x="0" y="489"/>
                  </a:lnTo>
                  <a:lnTo>
                    <a:pt x="1297" y="489"/>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30" name="Freeform 13"/>
            <p:cNvSpPr>
              <a:spLocks/>
            </p:cNvSpPr>
            <p:nvPr/>
          </p:nvSpPr>
          <p:spPr bwMode="ltGray">
            <a:xfrm>
              <a:off x="2039" y="3328"/>
              <a:ext cx="1305" cy="390"/>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dirty="0">
                <a:latin typeface="Comic Sans MS" panose="030F0702030302020204" pitchFamily="66" charset="0"/>
              </a:endParaRPr>
            </a:p>
          </p:txBody>
        </p:sp>
        <p:sp>
          <p:nvSpPr>
            <p:cNvPr id="31" name="Line 14"/>
            <p:cNvSpPr>
              <a:spLocks noChangeShapeType="1"/>
            </p:cNvSpPr>
            <p:nvPr/>
          </p:nvSpPr>
          <p:spPr bwMode="ltGray">
            <a:xfrm flipV="1">
              <a:off x="1650" y="2804"/>
              <a:ext cx="0" cy="751"/>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dirty="0">
                <a:latin typeface="Comic Sans MS" panose="030F0702030302020204" pitchFamily="66" charset="0"/>
              </a:endParaRPr>
            </a:p>
          </p:txBody>
        </p:sp>
        <p:sp>
          <p:nvSpPr>
            <p:cNvPr id="32" name="Freeform 15"/>
            <p:cNvSpPr>
              <a:spLocks/>
            </p:cNvSpPr>
            <p:nvPr/>
          </p:nvSpPr>
          <p:spPr bwMode="ltGray">
            <a:xfrm>
              <a:off x="2039" y="2563"/>
              <a:ext cx="1305" cy="390"/>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dirty="0">
                <a:latin typeface="Comic Sans MS" panose="030F0702030302020204" pitchFamily="66" charset="0"/>
              </a:endParaRPr>
            </a:p>
          </p:txBody>
        </p:sp>
        <p:sp>
          <p:nvSpPr>
            <p:cNvPr id="33" name="Line 16"/>
            <p:cNvSpPr>
              <a:spLocks noChangeShapeType="1"/>
            </p:cNvSpPr>
            <p:nvPr/>
          </p:nvSpPr>
          <p:spPr bwMode="ltGray">
            <a:xfrm>
              <a:off x="1639" y="2795"/>
              <a:ext cx="365" cy="0"/>
            </a:xfrm>
            <a:prstGeom prst="line">
              <a:avLst/>
            </a:prstGeom>
            <a:noFill/>
            <a:ln w="33401">
              <a:solidFill>
                <a:srgbClr val="002060"/>
              </a:solidFill>
              <a:round/>
              <a:headEnd/>
              <a:tailEnd/>
            </a:ln>
            <a:extLst>
              <a:ext uri="{909E8E84-426E-40DD-AFC4-6F175D3DCCD1}">
                <a14:hiddenFill xmlns:a14="http://schemas.microsoft.com/office/drawing/2010/main">
                  <a:noFill/>
                </a14:hiddenFill>
              </a:ext>
            </a:extLst>
          </p:spPr>
          <p:txBody>
            <a:bodyPr/>
            <a:lstStyle/>
            <a:p>
              <a:endParaRPr lang="en-GB" dirty="0">
                <a:latin typeface="Comic Sans MS" panose="030F0702030302020204" pitchFamily="66" charset="0"/>
              </a:endParaRPr>
            </a:p>
          </p:txBody>
        </p:sp>
        <p:sp>
          <p:nvSpPr>
            <p:cNvPr id="34" name="Line 17"/>
            <p:cNvSpPr>
              <a:spLocks noChangeShapeType="1"/>
            </p:cNvSpPr>
            <p:nvPr/>
          </p:nvSpPr>
          <p:spPr bwMode="ltGray">
            <a:xfrm flipH="1">
              <a:off x="1650" y="3555"/>
              <a:ext cx="347"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dirty="0">
                <a:latin typeface="Comic Sans MS" panose="030F0702030302020204" pitchFamily="66" charset="0"/>
              </a:endParaRPr>
            </a:p>
          </p:txBody>
        </p:sp>
        <p:sp>
          <p:nvSpPr>
            <p:cNvPr id="35" name="Freeform 18"/>
            <p:cNvSpPr>
              <a:spLocks/>
            </p:cNvSpPr>
            <p:nvPr/>
          </p:nvSpPr>
          <p:spPr bwMode="ltGray">
            <a:xfrm>
              <a:off x="3386" y="2790"/>
              <a:ext cx="354" cy="744"/>
            </a:xfrm>
            <a:custGeom>
              <a:avLst/>
              <a:gdLst>
                <a:gd name="T0" fmla="*/ 2506 w 50"/>
                <a:gd name="T1" fmla="*/ 0 h 105"/>
                <a:gd name="T2" fmla="*/ 2506 w 50"/>
                <a:gd name="T3" fmla="*/ 5272 h 105"/>
                <a:gd name="T4" fmla="*/ 0 w 50"/>
                <a:gd name="T5" fmla="*/ 5272 h 105"/>
                <a:gd name="T6" fmla="*/ 0 60000 65536"/>
                <a:gd name="T7" fmla="*/ 0 60000 65536"/>
                <a:gd name="T8" fmla="*/ 0 60000 65536"/>
                <a:gd name="T9" fmla="*/ 0 w 50"/>
                <a:gd name="T10" fmla="*/ 0 h 105"/>
                <a:gd name="T11" fmla="*/ 50 w 50"/>
                <a:gd name="T12" fmla="*/ 105 h 105"/>
              </a:gdLst>
              <a:ahLst/>
              <a:cxnLst>
                <a:cxn ang="T6">
                  <a:pos x="T0" y="T1"/>
                </a:cxn>
                <a:cxn ang="T7">
                  <a:pos x="T2" y="T3"/>
                </a:cxn>
                <a:cxn ang="T8">
                  <a:pos x="T4" y="T5"/>
                </a:cxn>
              </a:cxnLst>
              <a:rect l="T9" t="T10" r="T11" b="T12"/>
              <a:pathLst>
                <a:path w="50" h="105">
                  <a:moveTo>
                    <a:pt x="50" y="0"/>
                  </a:moveTo>
                  <a:lnTo>
                    <a:pt x="50" y="105"/>
                  </a:lnTo>
                  <a:lnTo>
                    <a:pt x="0" y="105"/>
                  </a:lnTo>
                </a:path>
              </a:pathLst>
            </a:custGeom>
            <a:noFill/>
            <a:ln w="33338">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dirty="0">
                <a:latin typeface="Comic Sans MS" panose="030F0702030302020204" pitchFamily="66" charset="0"/>
              </a:endParaRPr>
            </a:p>
          </p:txBody>
        </p:sp>
        <p:sp>
          <p:nvSpPr>
            <p:cNvPr id="36" name="Freeform 19"/>
            <p:cNvSpPr>
              <a:spLocks/>
            </p:cNvSpPr>
            <p:nvPr/>
          </p:nvSpPr>
          <p:spPr bwMode="ltGray">
            <a:xfrm>
              <a:off x="1969" y="2563"/>
              <a:ext cx="1375" cy="482"/>
            </a:xfrm>
            <a:custGeom>
              <a:avLst/>
              <a:gdLst>
                <a:gd name="T0" fmla="*/ 0 w 1375"/>
                <a:gd name="T1" fmla="*/ 482 h 482"/>
                <a:gd name="T2" fmla="*/ 1375 w 1375"/>
                <a:gd name="T3" fmla="*/ 390 h 482"/>
                <a:gd name="T4" fmla="*/ 70 w 1375"/>
                <a:gd name="T5" fmla="*/ 0 h 482"/>
                <a:gd name="T6" fmla="*/ 0 w 1375"/>
                <a:gd name="T7" fmla="*/ 135 h 482"/>
                <a:gd name="T8" fmla="*/ 0 w 1375"/>
                <a:gd name="T9" fmla="*/ 135 h 482"/>
                <a:gd name="T10" fmla="*/ 0 w 1375"/>
                <a:gd name="T11" fmla="*/ 135 h 482"/>
                <a:gd name="T12" fmla="*/ 0 w 1375"/>
                <a:gd name="T13" fmla="*/ 135 h 482"/>
                <a:gd name="T14" fmla="*/ 0 w 1375"/>
                <a:gd name="T15" fmla="*/ 135 h 482"/>
                <a:gd name="T16" fmla="*/ 0 w 1375"/>
                <a:gd name="T17" fmla="*/ 135 h 482"/>
                <a:gd name="T18" fmla="*/ 0 w 1375"/>
                <a:gd name="T19" fmla="*/ 135 h 482"/>
                <a:gd name="T20" fmla="*/ 0 w 1375"/>
                <a:gd name="T21" fmla="*/ 135 h 482"/>
                <a:gd name="T22" fmla="*/ 0 w 1375"/>
                <a:gd name="T23" fmla="*/ 135 h 482"/>
                <a:gd name="T24" fmla="*/ 0 w 1375"/>
                <a:gd name="T25" fmla="*/ 135 h 482"/>
                <a:gd name="T26" fmla="*/ 0 w 1375"/>
                <a:gd name="T27" fmla="*/ 135 h 482"/>
                <a:gd name="T28" fmla="*/ 0 w 1375"/>
                <a:gd name="T29" fmla="*/ 135 h 482"/>
                <a:gd name="T30" fmla="*/ 0 w 1375"/>
                <a:gd name="T31" fmla="*/ 135 h 482"/>
                <a:gd name="T32" fmla="*/ 0 w 1375"/>
                <a:gd name="T33" fmla="*/ 135 h 482"/>
                <a:gd name="T34" fmla="*/ 0 w 1375"/>
                <a:gd name="T35" fmla="*/ 135 h 482"/>
                <a:gd name="T36" fmla="*/ 0 w 1375"/>
                <a:gd name="T37" fmla="*/ 135 h 482"/>
                <a:gd name="T38" fmla="*/ 0 w 1375"/>
                <a:gd name="T39" fmla="*/ 135 h 482"/>
                <a:gd name="T40" fmla="*/ 0 w 1375"/>
                <a:gd name="T41" fmla="*/ 135 h 482"/>
                <a:gd name="T42" fmla="*/ 0 w 1375"/>
                <a:gd name="T43" fmla="*/ 135 h 482"/>
                <a:gd name="T44" fmla="*/ 0 w 1375"/>
                <a:gd name="T45" fmla="*/ 135 h 482"/>
                <a:gd name="T46" fmla="*/ 0 w 1375"/>
                <a:gd name="T47" fmla="*/ 135 h 482"/>
                <a:gd name="T48" fmla="*/ 0 w 1375"/>
                <a:gd name="T49" fmla="*/ 135 h 482"/>
                <a:gd name="T50" fmla="*/ 0 w 1375"/>
                <a:gd name="T51" fmla="*/ 135 h 482"/>
                <a:gd name="T52" fmla="*/ 0 w 1375"/>
                <a:gd name="T53" fmla="*/ 135 h 482"/>
                <a:gd name="T54" fmla="*/ 0 w 1375"/>
                <a:gd name="T55" fmla="*/ 135 h 482"/>
                <a:gd name="T56" fmla="*/ 0 w 1375"/>
                <a:gd name="T57" fmla="*/ 135 h 482"/>
                <a:gd name="T58" fmla="*/ 0 w 1375"/>
                <a:gd name="T59" fmla="*/ 135 h 482"/>
                <a:gd name="T60" fmla="*/ 0 w 1375"/>
                <a:gd name="T61" fmla="*/ 135 h 482"/>
                <a:gd name="T62" fmla="*/ 0 w 1375"/>
                <a:gd name="T63" fmla="*/ 135 h 482"/>
                <a:gd name="T64" fmla="*/ 0 w 1375"/>
                <a:gd name="T65" fmla="*/ 135 h 482"/>
                <a:gd name="T66" fmla="*/ 0 w 1375"/>
                <a:gd name="T67" fmla="*/ 135 h 482"/>
                <a:gd name="T68" fmla="*/ 0 w 1375"/>
                <a:gd name="T69" fmla="*/ 135 h 482"/>
                <a:gd name="T70" fmla="*/ 0 w 1375"/>
                <a:gd name="T71" fmla="*/ 135 h 482"/>
                <a:gd name="T72" fmla="*/ 0 w 1375"/>
                <a:gd name="T73" fmla="*/ 135 h 482"/>
                <a:gd name="T74" fmla="*/ 0 w 1375"/>
                <a:gd name="T75" fmla="*/ 135 h 482"/>
                <a:gd name="T76" fmla="*/ 0 w 1375"/>
                <a:gd name="T77" fmla="*/ 135 h 482"/>
                <a:gd name="T78" fmla="*/ 0 w 1375"/>
                <a:gd name="T79" fmla="*/ 135 h 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2"/>
                <a:gd name="T122" fmla="*/ 1375 w 1375"/>
                <a:gd name="T123" fmla="*/ 482 h 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2">
                  <a:moveTo>
                    <a:pt x="0" y="135"/>
                  </a:moveTo>
                  <a:lnTo>
                    <a:pt x="0" y="482"/>
                  </a:lnTo>
                  <a:lnTo>
                    <a:pt x="1297" y="482"/>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37" name="Freeform 20"/>
            <p:cNvSpPr>
              <a:spLocks/>
            </p:cNvSpPr>
            <p:nvPr/>
          </p:nvSpPr>
          <p:spPr bwMode="ltGray">
            <a:xfrm>
              <a:off x="3344" y="3420"/>
              <a:ext cx="113" cy="206"/>
            </a:xfrm>
            <a:custGeom>
              <a:avLst/>
              <a:gdLst>
                <a:gd name="T0" fmla="*/ 0 w 113"/>
                <a:gd name="T1" fmla="*/ 114 h 206"/>
                <a:gd name="T2" fmla="*/ 113 w 113"/>
                <a:gd name="T3" fmla="*/ 0 h 206"/>
                <a:gd name="T4" fmla="*/ 113 w 113"/>
                <a:gd name="T5" fmla="*/ 0 h 206"/>
                <a:gd name="T6" fmla="*/ 113 w 113"/>
                <a:gd name="T7" fmla="*/ 0 h 206"/>
                <a:gd name="T8" fmla="*/ 113 w 113"/>
                <a:gd name="T9" fmla="*/ 0 h 206"/>
                <a:gd name="T10" fmla="*/ 113 w 113"/>
                <a:gd name="T11" fmla="*/ 0 h 206"/>
                <a:gd name="T12" fmla="*/ 113 w 113"/>
                <a:gd name="T13" fmla="*/ 0 h 206"/>
                <a:gd name="T14" fmla="*/ 113 w 113"/>
                <a:gd name="T15" fmla="*/ 0 h 206"/>
                <a:gd name="T16" fmla="*/ 113 w 113"/>
                <a:gd name="T17" fmla="*/ 0 h 206"/>
                <a:gd name="T18" fmla="*/ 113 w 113"/>
                <a:gd name="T19" fmla="*/ 0 h 206"/>
                <a:gd name="T20" fmla="*/ 113 w 113"/>
                <a:gd name="T21" fmla="*/ 0 h 206"/>
                <a:gd name="T22" fmla="*/ 113 w 113"/>
                <a:gd name="T23" fmla="*/ 0 h 206"/>
                <a:gd name="T24" fmla="*/ 113 w 113"/>
                <a:gd name="T25" fmla="*/ 0 h 206"/>
                <a:gd name="T26" fmla="*/ 113 w 113"/>
                <a:gd name="T27" fmla="*/ 0 h 206"/>
                <a:gd name="T28" fmla="*/ 113 w 113"/>
                <a:gd name="T29" fmla="*/ 0 h 206"/>
                <a:gd name="T30" fmla="*/ 113 w 113"/>
                <a:gd name="T31" fmla="*/ 0 h 206"/>
                <a:gd name="T32" fmla="*/ 113 w 113"/>
                <a:gd name="T33" fmla="*/ 0 h 206"/>
                <a:gd name="T34" fmla="*/ 113 w 113"/>
                <a:gd name="T35" fmla="*/ 0 h 206"/>
                <a:gd name="T36" fmla="*/ 113 w 113"/>
                <a:gd name="T37" fmla="*/ 0 h 206"/>
                <a:gd name="T38" fmla="*/ 113 w 113"/>
                <a:gd name="T39" fmla="*/ 0 h 206"/>
                <a:gd name="T40" fmla="*/ 113 w 113"/>
                <a:gd name="T41" fmla="*/ 0 h 206"/>
                <a:gd name="T42" fmla="*/ 113 w 113"/>
                <a:gd name="T43" fmla="*/ 0 h 206"/>
                <a:gd name="T44" fmla="*/ 113 w 113"/>
                <a:gd name="T45" fmla="*/ 0 h 206"/>
                <a:gd name="T46" fmla="*/ 113 w 113"/>
                <a:gd name="T47" fmla="*/ 0 h 206"/>
                <a:gd name="T48" fmla="*/ 113 w 113"/>
                <a:gd name="T49" fmla="*/ 0 h 206"/>
                <a:gd name="T50" fmla="*/ 113 w 113"/>
                <a:gd name="T51" fmla="*/ 0 h 206"/>
                <a:gd name="T52" fmla="*/ 113 w 113"/>
                <a:gd name="T53" fmla="*/ 0 h 206"/>
                <a:gd name="T54" fmla="*/ 113 w 113"/>
                <a:gd name="T55" fmla="*/ 0 h 206"/>
                <a:gd name="T56" fmla="*/ 113 w 113"/>
                <a:gd name="T57" fmla="*/ 0 h 206"/>
                <a:gd name="T58" fmla="*/ 113 w 113"/>
                <a:gd name="T59" fmla="*/ 0 h 206"/>
                <a:gd name="T60" fmla="*/ 113 w 113"/>
                <a:gd name="T61" fmla="*/ 0 h 206"/>
                <a:gd name="T62" fmla="*/ 113 w 113"/>
                <a:gd name="T63" fmla="*/ 0 h 206"/>
                <a:gd name="T64" fmla="*/ 113 w 113"/>
                <a:gd name="T65" fmla="*/ 0 h 206"/>
                <a:gd name="T66" fmla="*/ 113 w 113"/>
                <a:gd name="T67" fmla="*/ 0 h 206"/>
                <a:gd name="T68" fmla="*/ 113 w 113"/>
                <a:gd name="T69" fmla="*/ 0 h 206"/>
                <a:gd name="T70" fmla="*/ 113 w 113"/>
                <a:gd name="T71" fmla="*/ 0 h 206"/>
                <a:gd name="T72" fmla="*/ 113 w 113"/>
                <a:gd name="T73" fmla="*/ 0 h 206"/>
                <a:gd name="T74" fmla="*/ 113 w 113"/>
                <a:gd name="T75" fmla="*/ 0 h 206"/>
                <a:gd name="T76" fmla="*/ 113 w 113"/>
                <a:gd name="T77" fmla="*/ 0 h 206"/>
                <a:gd name="T78" fmla="*/ 113 w 113"/>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3"/>
                <a:gd name="T121" fmla="*/ 0 h 206"/>
                <a:gd name="T122" fmla="*/ 113 w 113"/>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3" h="206">
                  <a:moveTo>
                    <a:pt x="113" y="0"/>
                  </a:moveTo>
                  <a:lnTo>
                    <a:pt x="0" y="114"/>
                  </a:lnTo>
                  <a:lnTo>
                    <a:pt x="113" y="206"/>
                  </a:lnTo>
                  <a:lnTo>
                    <a:pt x="113" y="0"/>
                  </a:lnTo>
                  <a:close/>
                </a:path>
              </a:pathLst>
            </a:custGeom>
            <a:solidFill>
              <a:srgbClr val="002060"/>
            </a:solidFill>
            <a:ln w="11113">
              <a:solidFill>
                <a:srgbClr val="002060"/>
              </a:solidFill>
              <a:prstDash val="solid"/>
              <a:round/>
              <a:headEnd/>
              <a:tailEnd/>
            </a:ln>
          </p:spPr>
          <p:txBody>
            <a:bodyPr/>
            <a:lstStyle/>
            <a:p>
              <a:endParaRPr lang="en-GB" dirty="0">
                <a:latin typeface="Comic Sans MS" panose="030F0702030302020204" pitchFamily="66" charset="0"/>
              </a:endParaRPr>
            </a:p>
          </p:txBody>
        </p:sp>
        <p:sp>
          <p:nvSpPr>
            <p:cNvPr id="38" name="Freeform 21"/>
            <p:cNvSpPr>
              <a:spLocks/>
            </p:cNvSpPr>
            <p:nvPr/>
          </p:nvSpPr>
          <p:spPr bwMode="ltGray">
            <a:xfrm>
              <a:off x="1933" y="2698"/>
              <a:ext cx="106" cy="198"/>
            </a:xfrm>
            <a:custGeom>
              <a:avLst/>
              <a:gdLst>
                <a:gd name="T0" fmla="*/ 106 w 106"/>
                <a:gd name="T1" fmla="*/ 106 h 198"/>
                <a:gd name="T2" fmla="*/ 0 w 106"/>
                <a:gd name="T3" fmla="*/ 0 h 198"/>
                <a:gd name="T4" fmla="*/ 0 w 106"/>
                <a:gd name="T5" fmla="*/ 0 h 198"/>
                <a:gd name="T6" fmla="*/ 0 w 106"/>
                <a:gd name="T7" fmla="*/ 0 h 198"/>
                <a:gd name="T8" fmla="*/ 0 w 106"/>
                <a:gd name="T9" fmla="*/ 0 h 198"/>
                <a:gd name="T10" fmla="*/ 0 w 106"/>
                <a:gd name="T11" fmla="*/ 0 h 198"/>
                <a:gd name="T12" fmla="*/ 0 w 106"/>
                <a:gd name="T13" fmla="*/ 0 h 198"/>
                <a:gd name="T14" fmla="*/ 0 w 106"/>
                <a:gd name="T15" fmla="*/ 0 h 198"/>
                <a:gd name="T16" fmla="*/ 0 w 106"/>
                <a:gd name="T17" fmla="*/ 0 h 198"/>
                <a:gd name="T18" fmla="*/ 0 w 106"/>
                <a:gd name="T19" fmla="*/ 0 h 198"/>
                <a:gd name="T20" fmla="*/ 0 w 106"/>
                <a:gd name="T21" fmla="*/ 0 h 198"/>
                <a:gd name="T22" fmla="*/ 0 w 106"/>
                <a:gd name="T23" fmla="*/ 0 h 198"/>
                <a:gd name="T24" fmla="*/ 0 w 106"/>
                <a:gd name="T25" fmla="*/ 0 h 198"/>
                <a:gd name="T26" fmla="*/ 0 w 106"/>
                <a:gd name="T27" fmla="*/ 0 h 198"/>
                <a:gd name="T28" fmla="*/ 0 w 106"/>
                <a:gd name="T29" fmla="*/ 0 h 198"/>
                <a:gd name="T30" fmla="*/ 0 w 106"/>
                <a:gd name="T31" fmla="*/ 0 h 198"/>
                <a:gd name="T32" fmla="*/ 0 w 106"/>
                <a:gd name="T33" fmla="*/ 0 h 198"/>
                <a:gd name="T34" fmla="*/ 0 w 106"/>
                <a:gd name="T35" fmla="*/ 0 h 198"/>
                <a:gd name="T36" fmla="*/ 0 w 106"/>
                <a:gd name="T37" fmla="*/ 0 h 198"/>
                <a:gd name="T38" fmla="*/ 0 w 106"/>
                <a:gd name="T39" fmla="*/ 0 h 198"/>
                <a:gd name="T40" fmla="*/ 0 w 106"/>
                <a:gd name="T41" fmla="*/ 0 h 198"/>
                <a:gd name="T42" fmla="*/ 0 w 106"/>
                <a:gd name="T43" fmla="*/ 0 h 198"/>
                <a:gd name="T44" fmla="*/ 0 w 106"/>
                <a:gd name="T45" fmla="*/ 0 h 198"/>
                <a:gd name="T46" fmla="*/ 0 w 106"/>
                <a:gd name="T47" fmla="*/ 0 h 198"/>
                <a:gd name="T48" fmla="*/ 0 w 106"/>
                <a:gd name="T49" fmla="*/ 0 h 198"/>
                <a:gd name="T50" fmla="*/ 0 w 106"/>
                <a:gd name="T51" fmla="*/ 0 h 198"/>
                <a:gd name="T52" fmla="*/ 0 w 106"/>
                <a:gd name="T53" fmla="*/ 0 h 198"/>
                <a:gd name="T54" fmla="*/ 0 w 106"/>
                <a:gd name="T55" fmla="*/ 0 h 198"/>
                <a:gd name="T56" fmla="*/ 0 w 106"/>
                <a:gd name="T57" fmla="*/ 0 h 198"/>
                <a:gd name="T58" fmla="*/ 0 w 106"/>
                <a:gd name="T59" fmla="*/ 0 h 198"/>
                <a:gd name="T60" fmla="*/ 0 w 106"/>
                <a:gd name="T61" fmla="*/ 0 h 198"/>
                <a:gd name="T62" fmla="*/ 0 w 106"/>
                <a:gd name="T63" fmla="*/ 0 h 198"/>
                <a:gd name="T64" fmla="*/ 0 w 106"/>
                <a:gd name="T65" fmla="*/ 0 h 198"/>
                <a:gd name="T66" fmla="*/ 0 w 106"/>
                <a:gd name="T67" fmla="*/ 0 h 198"/>
                <a:gd name="T68" fmla="*/ 0 w 106"/>
                <a:gd name="T69" fmla="*/ 0 h 198"/>
                <a:gd name="T70" fmla="*/ 0 w 106"/>
                <a:gd name="T71" fmla="*/ 0 h 198"/>
                <a:gd name="T72" fmla="*/ 0 w 106"/>
                <a:gd name="T73" fmla="*/ 0 h 198"/>
                <a:gd name="T74" fmla="*/ 0 w 106"/>
                <a:gd name="T75" fmla="*/ 0 h 198"/>
                <a:gd name="T76" fmla="*/ 0 w 106"/>
                <a:gd name="T77" fmla="*/ 0 h 198"/>
                <a:gd name="T78" fmla="*/ 0 w 106"/>
                <a:gd name="T79" fmla="*/ 0 h 1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98"/>
                <a:gd name="T122" fmla="*/ 106 w 106"/>
                <a:gd name="T123" fmla="*/ 198 h 19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98">
                  <a:moveTo>
                    <a:pt x="0" y="0"/>
                  </a:moveTo>
                  <a:lnTo>
                    <a:pt x="106" y="106"/>
                  </a:lnTo>
                  <a:lnTo>
                    <a:pt x="0" y="198"/>
                  </a:lnTo>
                  <a:lnTo>
                    <a:pt x="0" y="0"/>
                  </a:lnTo>
                  <a:close/>
                </a:path>
              </a:pathLst>
            </a:custGeom>
            <a:solidFill>
              <a:srgbClr val="002060"/>
            </a:solidFill>
            <a:ln w="11113">
              <a:solidFill>
                <a:srgbClr val="002060"/>
              </a:solidFill>
              <a:prstDash val="solid"/>
              <a:round/>
              <a:headEnd/>
              <a:tailEnd/>
            </a:ln>
          </p:spPr>
          <p:txBody>
            <a:bodyPr/>
            <a:lstStyle/>
            <a:p>
              <a:endParaRPr lang="en-GB" dirty="0">
                <a:latin typeface="Comic Sans MS" panose="030F0702030302020204" pitchFamily="66" charset="0"/>
              </a:endParaRPr>
            </a:p>
          </p:txBody>
        </p:sp>
        <p:sp>
          <p:nvSpPr>
            <p:cNvPr id="39" name="Freeform 22"/>
            <p:cNvSpPr>
              <a:spLocks/>
            </p:cNvSpPr>
            <p:nvPr/>
          </p:nvSpPr>
          <p:spPr bwMode="ltGray">
            <a:xfrm>
              <a:off x="3911" y="2698"/>
              <a:ext cx="113" cy="198"/>
            </a:xfrm>
            <a:custGeom>
              <a:avLst/>
              <a:gdLst>
                <a:gd name="T0" fmla="*/ 113 w 113"/>
                <a:gd name="T1" fmla="*/ 106 h 198"/>
                <a:gd name="T2" fmla="*/ 0 w 113"/>
                <a:gd name="T3" fmla="*/ 0 h 198"/>
                <a:gd name="T4" fmla="*/ 0 w 113"/>
                <a:gd name="T5" fmla="*/ 0 h 198"/>
                <a:gd name="T6" fmla="*/ 0 w 113"/>
                <a:gd name="T7" fmla="*/ 0 h 198"/>
                <a:gd name="T8" fmla="*/ 0 w 113"/>
                <a:gd name="T9" fmla="*/ 0 h 198"/>
                <a:gd name="T10" fmla="*/ 0 w 113"/>
                <a:gd name="T11" fmla="*/ 0 h 198"/>
                <a:gd name="T12" fmla="*/ 0 w 113"/>
                <a:gd name="T13" fmla="*/ 0 h 198"/>
                <a:gd name="T14" fmla="*/ 0 w 113"/>
                <a:gd name="T15" fmla="*/ 0 h 198"/>
                <a:gd name="T16" fmla="*/ 0 w 113"/>
                <a:gd name="T17" fmla="*/ 0 h 198"/>
                <a:gd name="T18" fmla="*/ 0 w 113"/>
                <a:gd name="T19" fmla="*/ 0 h 198"/>
                <a:gd name="T20" fmla="*/ 0 w 113"/>
                <a:gd name="T21" fmla="*/ 0 h 198"/>
                <a:gd name="T22" fmla="*/ 0 w 113"/>
                <a:gd name="T23" fmla="*/ 0 h 198"/>
                <a:gd name="T24" fmla="*/ 0 w 113"/>
                <a:gd name="T25" fmla="*/ 0 h 198"/>
                <a:gd name="T26" fmla="*/ 0 w 113"/>
                <a:gd name="T27" fmla="*/ 0 h 198"/>
                <a:gd name="T28" fmla="*/ 0 w 113"/>
                <a:gd name="T29" fmla="*/ 0 h 198"/>
                <a:gd name="T30" fmla="*/ 0 w 113"/>
                <a:gd name="T31" fmla="*/ 0 h 198"/>
                <a:gd name="T32" fmla="*/ 0 w 113"/>
                <a:gd name="T33" fmla="*/ 0 h 198"/>
                <a:gd name="T34" fmla="*/ 0 w 113"/>
                <a:gd name="T35" fmla="*/ 0 h 198"/>
                <a:gd name="T36" fmla="*/ 0 w 113"/>
                <a:gd name="T37" fmla="*/ 0 h 198"/>
                <a:gd name="T38" fmla="*/ 0 w 113"/>
                <a:gd name="T39" fmla="*/ 0 h 198"/>
                <a:gd name="T40" fmla="*/ 0 w 113"/>
                <a:gd name="T41" fmla="*/ 0 h 198"/>
                <a:gd name="T42" fmla="*/ 0 w 113"/>
                <a:gd name="T43" fmla="*/ 0 h 198"/>
                <a:gd name="T44" fmla="*/ 0 w 113"/>
                <a:gd name="T45" fmla="*/ 0 h 198"/>
                <a:gd name="T46" fmla="*/ 0 w 113"/>
                <a:gd name="T47" fmla="*/ 0 h 198"/>
                <a:gd name="T48" fmla="*/ 0 w 113"/>
                <a:gd name="T49" fmla="*/ 0 h 198"/>
                <a:gd name="T50" fmla="*/ 0 w 113"/>
                <a:gd name="T51" fmla="*/ 0 h 198"/>
                <a:gd name="T52" fmla="*/ 0 w 113"/>
                <a:gd name="T53" fmla="*/ 0 h 198"/>
                <a:gd name="T54" fmla="*/ 0 w 113"/>
                <a:gd name="T55" fmla="*/ 0 h 198"/>
                <a:gd name="T56" fmla="*/ 0 w 113"/>
                <a:gd name="T57" fmla="*/ 0 h 198"/>
                <a:gd name="T58" fmla="*/ 0 w 113"/>
                <a:gd name="T59" fmla="*/ 0 h 198"/>
                <a:gd name="T60" fmla="*/ 0 w 113"/>
                <a:gd name="T61" fmla="*/ 0 h 198"/>
                <a:gd name="T62" fmla="*/ 0 w 113"/>
                <a:gd name="T63" fmla="*/ 0 h 198"/>
                <a:gd name="T64" fmla="*/ 0 w 113"/>
                <a:gd name="T65" fmla="*/ 0 h 198"/>
                <a:gd name="T66" fmla="*/ 0 w 113"/>
                <a:gd name="T67" fmla="*/ 0 h 198"/>
                <a:gd name="T68" fmla="*/ 0 w 113"/>
                <a:gd name="T69" fmla="*/ 0 h 198"/>
                <a:gd name="T70" fmla="*/ 0 w 113"/>
                <a:gd name="T71" fmla="*/ 0 h 198"/>
                <a:gd name="T72" fmla="*/ 0 w 113"/>
                <a:gd name="T73" fmla="*/ 0 h 198"/>
                <a:gd name="T74" fmla="*/ 0 w 113"/>
                <a:gd name="T75" fmla="*/ 0 h 198"/>
                <a:gd name="T76" fmla="*/ 0 w 113"/>
                <a:gd name="T77" fmla="*/ 0 h 198"/>
                <a:gd name="T78" fmla="*/ 0 w 113"/>
                <a:gd name="T79" fmla="*/ 0 h 1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3"/>
                <a:gd name="T121" fmla="*/ 0 h 198"/>
                <a:gd name="T122" fmla="*/ 113 w 113"/>
                <a:gd name="T123" fmla="*/ 198 h 19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3" h="198">
                  <a:moveTo>
                    <a:pt x="0" y="0"/>
                  </a:moveTo>
                  <a:lnTo>
                    <a:pt x="113" y="106"/>
                  </a:lnTo>
                  <a:lnTo>
                    <a:pt x="0" y="198"/>
                  </a:lnTo>
                  <a:lnTo>
                    <a:pt x="0" y="0"/>
                  </a:lnTo>
                  <a:close/>
                </a:path>
              </a:pathLst>
            </a:custGeom>
            <a:solidFill>
              <a:srgbClr val="002060"/>
            </a:solidFill>
            <a:ln w="11113">
              <a:solidFill>
                <a:srgbClr val="002060"/>
              </a:solidFill>
              <a:prstDash val="solid"/>
              <a:round/>
              <a:headEnd/>
              <a:tailEnd/>
            </a:ln>
          </p:spPr>
          <p:txBody>
            <a:bodyPr/>
            <a:lstStyle/>
            <a:p>
              <a:endParaRPr lang="en-GB" dirty="0">
                <a:latin typeface="Comic Sans MS" panose="030F0702030302020204" pitchFamily="66" charset="0"/>
              </a:endParaRPr>
            </a:p>
          </p:txBody>
        </p:sp>
        <p:sp>
          <p:nvSpPr>
            <p:cNvPr id="40" name="Rectangle 23"/>
            <p:cNvSpPr>
              <a:spLocks noChangeArrowheads="1"/>
            </p:cNvSpPr>
            <p:nvPr/>
          </p:nvSpPr>
          <p:spPr bwMode="ltGray">
            <a:xfrm>
              <a:off x="2417" y="3420"/>
              <a:ext cx="68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dirty="0"/>
                <a:t>Refiner</a:t>
              </a:r>
            </a:p>
          </p:txBody>
        </p:sp>
        <p:sp>
          <p:nvSpPr>
            <p:cNvPr id="41" name="Rectangle 24"/>
            <p:cNvSpPr>
              <a:spLocks noChangeArrowheads="1"/>
            </p:cNvSpPr>
            <p:nvPr/>
          </p:nvSpPr>
          <p:spPr bwMode="ltGray">
            <a:xfrm>
              <a:off x="2414" y="2649"/>
              <a:ext cx="7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dirty="0"/>
                <a:t>Do Task</a:t>
              </a:r>
            </a:p>
          </p:txBody>
        </p:sp>
        <p:sp>
          <p:nvSpPr>
            <p:cNvPr id="42" name="Rectangle 25"/>
            <p:cNvSpPr>
              <a:spLocks noChangeArrowheads="1"/>
            </p:cNvSpPr>
            <p:nvPr/>
          </p:nvSpPr>
          <p:spPr bwMode="ltGray">
            <a:xfrm>
              <a:off x="1066" y="3105"/>
              <a:ext cx="40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a:t>Way</a:t>
              </a:r>
            </a:p>
          </p:txBody>
        </p:sp>
        <p:sp>
          <p:nvSpPr>
            <p:cNvPr id="43" name="Rectangle 26"/>
            <p:cNvSpPr>
              <a:spLocks noChangeArrowheads="1"/>
            </p:cNvSpPr>
            <p:nvPr/>
          </p:nvSpPr>
          <p:spPr bwMode="ltGray">
            <a:xfrm>
              <a:off x="1021" y="2905"/>
              <a:ext cx="60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dirty="0"/>
                <a:t>Better</a:t>
              </a:r>
            </a:p>
          </p:txBody>
        </p:sp>
        <p:sp>
          <p:nvSpPr>
            <p:cNvPr id="44" name="Rectangle 27"/>
            <p:cNvSpPr>
              <a:spLocks noChangeArrowheads="1"/>
            </p:cNvSpPr>
            <p:nvPr/>
          </p:nvSpPr>
          <p:spPr bwMode="ltGray">
            <a:xfrm>
              <a:off x="3487" y="2483"/>
              <a:ext cx="9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a:t>Well done?</a:t>
              </a:r>
            </a:p>
          </p:txBody>
        </p:sp>
      </p:grpSp>
      <p:pic>
        <p:nvPicPr>
          <p:cNvPr id="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3861048"/>
            <a:ext cx="2881028" cy="215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52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KOLB Learning Cycle</a:t>
            </a:r>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16</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sp>
        <p:nvSpPr>
          <p:cNvPr id="5" name="Freeform 12"/>
          <p:cNvSpPr>
            <a:spLocks/>
          </p:cNvSpPr>
          <p:nvPr/>
        </p:nvSpPr>
        <p:spPr bwMode="ltGray">
          <a:xfrm>
            <a:off x="3212396" y="3747860"/>
            <a:ext cx="3041276" cy="957192"/>
          </a:xfrm>
          <a:custGeom>
            <a:avLst/>
            <a:gdLst>
              <a:gd name="T0" fmla="*/ 0 w 1375"/>
              <a:gd name="T1" fmla="*/ 489 h 489"/>
              <a:gd name="T2" fmla="*/ 1375 w 1375"/>
              <a:gd name="T3" fmla="*/ 390 h 489"/>
              <a:gd name="T4" fmla="*/ 70 w 1375"/>
              <a:gd name="T5" fmla="*/ 0 h 489"/>
              <a:gd name="T6" fmla="*/ 0 w 1375"/>
              <a:gd name="T7" fmla="*/ 135 h 489"/>
              <a:gd name="T8" fmla="*/ 0 w 1375"/>
              <a:gd name="T9" fmla="*/ 135 h 489"/>
              <a:gd name="T10" fmla="*/ 0 w 1375"/>
              <a:gd name="T11" fmla="*/ 135 h 489"/>
              <a:gd name="T12" fmla="*/ 0 w 1375"/>
              <a:gd name="T13" fmla="*/ 135 h 489"/>
              <a:gd name="T14" fmla="*/ 0 w 1375"/>
              <a:gd name="T15" fmla="*/ 135 h 489"/>
              <a:gd name="T16" fmla="*/ 0 w 1375"/>
              <a:gd name="T17" fmla="*/ 135 h 489"/>
              <a:gd name="T18" fmla="*/ 0 w 1375"/>
              <a:gd name="T19" fmla="*/ 135 h 489"/>
              <a:gd name="T20" fmla="*/ 0 w 1375"/>
              <a:gd name="T21" fmla="*/ 135 h 489"/>
              <a:gd name="T22" fmla="*/ 0 w 1375"/>
              <a:gd name="T23" fmla="*/ 135 h 489"/>
              <a:gd name="T24" fmla="*/ 0 w 1375"/>
              <a:gd name="T25" fmla="*/ 135 h 489"/>
              <a:gd name="T26" fmla="*/ 0 w 1375"/>
              <a:gd name="T27" fmla="*/ 135 h 489"/>
              <a:gd name="T28" fmla="*/ 0 w 1375"/>
              <a:gd name="T29" fmla="*/ 135 h 489"/>
              <a:gd name="T30" fmla="*/ 0 w 1375"/>
              <a:gd name="T31" fmla="*/ 135 h 489"/>
              <a:gd name="T32" fmla="*/ 0 w 1375"/>
              <a:gd name="T33" fmla="*/ 135 h 489"/>
              <a:gd name="T34" fmla="*/ 0 w 1375"/>
              <a:gd name="T35" fmla="*/ 135 h 489"/>
              <a:gd name="T36" fmla="*/ 0 w 1375"/>
              <a:gd name="T37" fmla="*/ 135 h 489"/>
              <a:gd name="T38" fmla="*/ 0 w 1375"/>
              <a:gd name="T39" fmla="*/ 135 h 489"/>
              <a:gd name="T40" fmla="*/ 0 w 1375"/>
              <a:gd name="T41" fmla="*/ 135 h 489"/>
              <a:gd name="T42" fmla="*/ 0 w 1375"/>
              <a:gd name="T43" fmla="*/ 135 h 489"/>
              <a:gd name="T44" fmla="*/ 0 w 1375"/>
              <a:gd name="T45" fmla="*/ 135 h 489"/>
              <a:gd name="T46" fmla="*/ 0 w 1375"/>
              <a:gd name="T47" fmla="*/ 135 h 489"/>
              <a:gd name="T48" fmla="*/ 0 w 1375"/>
              <a:gd name="T49" fmla="*/ 135 h 489"/>
              <a:gd name="T50" fmla="*/ 0 w 1375"/>
              <a:gd name="T51" fmla="*/ 135 h 489"/>
              <a:gd name="T52" fmla="*/ 0 w 1375"/>
              <a:gd name="T53" fmla="*/ 135 h 489"/>
              <a:gd name="T54" fmla="*/ 0 w 1375"/>
              <a:gd name="T55" fmla="*/ 135 h 489"/>
              <a:gd name="T56" fmla="*/ 0 w 1375"/>
              <a:gd name="T57" fmla="*/ 135 h 489"/>
              <a:gd name="T58" fmla="*/ 0 w 1375"/>
              <a:gd name="T59" fmla="*/ 135 h 489"/>
              <a:gd name="T60" fmla="*/ 0 w 1375"/>
              <a:gd name="T61" fmla="*/ 135 h 489"/>
              <a:gd name="T62" fmla="*/ 0 w 1375"/>
              <a:gd name="T63" fmla="*/ 135 h 489"/>
              <a:gd name="T64" fmla="*/ 0 w 1375"/>
              <a:gd name="T65" fmla="*/ 135 h 489"/>
              <a:gd name="T66" fmla="*/ 0 w 1375"/>
              <a:gd name="T67" fmla="*/ 135 h 489"/>
              <a:gd name="T68" fmla="*/ 0 w 1375"/>
              <a:gd name="T69" fmla="*/ 135 h 489"/>
              <a:gd name="T70" fmla="*/ 0 w 1375"/>
              <a:gd name="T71" fmla="*/ 135 h 489"/>
              <a:gd name="T72" fmla="*/ 0 w 1375"/>
              <a:gd name="T73" fmla="*/ 135 h 489"/>
              <a:gd name="T74" fmla="*/ 0 w 1375"/>
              <a:gd name="T75" fmla="*/ 135 h 489"/>
              <a:gd name="T76" fmla="*/ 0 w 1375"/>
              <a:gd name="T77" fmla="*/ 135 h 489"/>
              <a:gd name="T78" fmla="*/ 0 w 1375"/>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5"/>
                </a:moveTo>
                <a:lnTo>
                  <a:pt x="0" y="489"/>
                </a:lnTo>
                <a:lnTo>
                  <a:pt x="1297" y="489"/>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6" name="Freeform 13"/>
          <p:cNvSpPr>
            <a:spLocks/>
          </p:cNvSpPr>
          <p:nvPr/>
        </p:nvSpPr>
        <p:spPr bwMode="ltGray">
          <a:xfrm>
            <a:off x="3373352" y="3747860"/>
            <a:ext cx="2864196" cy="778645"/>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dirty="0">
              <a:latin typeface="Comic Sans MS" panose="030F0702030302020204" pitchFamily="66" charset="0"/>
            </a:endParaRPr>
          </a:p>
        </p:txBody>
      </p:sp>
      <p:sp>
        <p:nvSpPr>
          <p:cNvPr id="7" name="Rectangle 23"/>
          <p:cNvSpPr>
            <a:spLocks noChangeArrowheads="1"/>
          </p:cNvSpPr>
          <p:nvPr/>
        </p:nvSpPr>
        <p:spPr bwMode="ltGray">
          <a:xfrm>
            <a:off x="3373352" y="3747860"/>
            <a:ext cx="28641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ctr">
              <a:spcBef>
                <a:spcPts val="0"/>
              </a:spcBef>
              <a:spcAft>
                <a:spcPts val="0"/>
              </a:spcAft>
            </a:pPr>
            <a:r>
              <a:rPr lang="en-GB" altLang="en-US" dirty="0" smtClean="0"/>
              <a:t>Abstract</a:t>
            </a:r>
          </a:p>
          <a:p>
            <a:pPr algn="ctr">
              <a:spcBef>
                <a:spcPts val="0"/>
              </a:spcBef>
              <a:spcAft>
                <a:spcPts val="0"/>
              </a:spcAft>
            </a:pPr>
            <a:r>
              <a:rPr lang="en-GB" altLang="en-US" dirty="0" smtClean="0"/>
              <a:t>Conceptualisation</a:t>
            </a:r>
            <a:endParaRPr lang="en-GB" altLang="en-US" dirty="0"/>
          </a:p>
        </p:txBody>
      </p:sp>
      <p:sp>
        <p:nvSpPr>
          <p:cNvPr id="8" name="Freeform 12"/>
          <p:cNvSpPr>
            <a:spLocks/>
          </p:cNvSpPr>
          <p:nvPr/>
        </p:nvSpPr>
        <p:spPr bwMode="ltGray">
          <a:xfrm>
            <a:off x="3229336" y="1750517"/>
            <a:ext cx="2571327" cy="922307"/>
          </a:xfrm>
          <a:custGeom>
            <a:avLst/>
            <a:gdLst>
              <a:gd name="T0" fmla="*/ 0 w 1375"/>
              <a:gd name="T1" fmla="*/ 489 h 489"/>
              <a:gd name="T2" fmla="*/ 1375 w 1375"/>
              <a:gd name="T3" fmla="*/ 390 h 489"/>
              <a:gd name="T4" fmla="*/ 70 w 1375"/>
              <a:gd name="T5" fmla="*/ 0 h 489"/>
              <a:gd name="T6" fmla="*/ 0 w 1375"/>
              <a:gd name="T7" fmla="*/ 135 h 489"/>
              <a:gd name="T8" fmla="*/ 0 w 1375"/>
              <a:gd name="T9" fmla="*/ 135 h 489"/>
              <a:gd name="T10" fmla="*/ 0 w 1375"/>
              <a:gd name="T11" fmla="*/ 135 h 489"/>
              <a:gd name="T12" fmla="*/ 0 w 1375"/>
              <a:gd name="T13" fmla="*/ 135 h 489"/>
              <a:gd name="T14" fmla="*/ 0 w 1375"/>
              <a:gd name="T15" fmla="*/ 135 h 489"/>
              <a:gd name="T16" fmla="*/ 0 w 1375"/>
              <a:gd name="T17" fmla="*/ 135 h 489"/>
              <a:gd name="T18" fmla="*/ 0 w 1375"/>
              <a:gd name="T19" fmla="*/ 135 h 489"/>
              <a:gd name="T20" fmla="*/ 0 w 1375"/>
              <a:gd name="T21" fmla="*/ 135 h 489"/>
              <a:gd name="T22" fmla="*/ 0 w 1375"/>
              <a:gd name="T23" fmla="*/ 135 h 489"/>
              <a:gd name="T24" fmla="*/ 0 w 1375"/>
              <a:gd name="T25" fmla="*/ 135 h 489"/>
              <a:gd name="T26" fmla="*/ 0 w 1375"/>
              <a:gd name="T27" fmla="*/ 135 h 489"/>
              <a:gd name="T28" fmla="*/ 0 w 1375"/>
              <a:gd name="T29" fmla="*/ 135 h 489"/>
              <a:gd name="T30" fmla="*/ 0 w 1375"/>
              <a:gd name="T31" fmla="*/ 135 h 489"/>
              <a:gd name="T32" fmla="*/ 0 w 1375"/>
              <a:gd name="T33" fmla="*/ 135 h 489"/>
              <a:gd name="T34" fmla="*/ 0 w 1375"/>
              <a:gd name="T35" fmla="*/ 135 h 489"/>
              <a:gd name="T36" fmla="*/ 0 w 1375"/>
              <a:gd name="T37" fmla="*/ 135 h 489"/>
              <a:gd name="T38" fmla="*/ 0 w 1375"/>
              <a:gd name="T39" fmla="*/ 135 h 489"/>
              <a:gd name="T40" fmla="*/ 0 w 1375"/>
              <a:gd name="T41" fmla="*/ 135 h 489"/>
              <a:gd name="T42" fmla="*/ 0 w 1375"/>
              <a:gd name="T43" fmla="*/ 135 h 489"/>
              <a:gd name="T44" fmla="*/ 0 w 1375"/>
              <a:gd name="T45" fmla="*/ 135 h 489"/>
              <a:gd name="T46" fmla="*/ 0 w 1375"/>
              <a:gd name="T47" fmla="*/ 135 h 489"/>
              <a:gd name="T48" fmla="*/ 0 w 1375"/>
              <a:gd name="T49" fmla="*/ 135 h 489"/>
              <a:gd name="T50" fmla="*/ 0 w 1375"/>
              <a:gd name="T51" fmla="*/ 135 h 489"/>
              <a:gd name="T52" fmla="*/ 0 w 1375"/>
              <a:gd name="T53" fmla="*/ 135 h 489"/>
              <a:gd name="T54" fmla="*/ 0 w 1375"/>
              <a:gd name="T55" fmla="*/ 135 h 489"/>
              <a:gd name="T56" fmla="*/ 0 w 1375"/>
              <a:gd name="T57" fmla="*/ 135 h 489"/>
              <a:gd name="T58" fmla="*/ 0 w 1375"/>
              <a:gd name="T59" fmla="*/ 135 h 489"/>
              <a:gd name="T60" fmla="*/ 0 w 1375"/>
              <a:gd name="T61" fmla="*/ 135 h 489"/>
              <a:gd name="T62" fmla="*/ 0 w 1375"/>
              <a:gd name="T63" fmla="*/ 135 h 489"/>
              <a:gd name="T64" fmla="*/ 0 w 1375"/>
              <a:gd name="T65" fmla="*/ 135 h 489"/>
              <a:gd name="T66" fmla="*/ 0 w 1375"/>
              <a:gd name="T67" fmla="*/ 135 h 489"/>
              <a:gd name="T68" fmla="*/ 0 w 1375"/>
              <a:gd name="T69" fmla="*/ 135 h 489"/>
              <a:gd name="T70" fmla="*/ 0 w 1375"/>
              <a:gd name="T71" fmla="*/ 135 h 489"/>
              <a:gd name="T72" fmla="*/ 0 w 1375"/>
              <a:gd name="T73" fmla="*/ 135 h 489"/>
              <a:gd name="T74" fmla="*/ 0 w 1375"/>
              <a:gd name="T75" fmla="*/ 135 h 489"/>
              <a:gd name="T76" fmla="*/ 0 w 1375"/>
              <a:gd name="T77" fmla="*/ 135 h 489"/>
              <a:gd name="T78" fmla="*/ 0 w 1375"/>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5"/>
                </a:moveTo>
                <a:lnTo>
                  <a:pt x="0" y="489"/>
                </a:lnTo>
                <a:lnTo>
                  <a:pt x="1297" y="489"/>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9" name="Freeform 13"/>
          <p:cNvSpPr>
            <a:spLocks/>
          </p:cNvSpPr>
          <p:nvPr/>
        </p:nvSpPr>
        <p:spPr bwMode="ltGray">
          <a:xfrm>
            <a:off x="3347864" y="1755431"/>
            <a:ext cx="2448120" cy="737465"/>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dirty="0">
              <a:latin typeface="Comic Sans MS" panose="030F0702030302020204" pitchFamily="66" charset="0"/>
            </a:endParaRPr>
          </a:p>
        </p:txBody>
      </p:sp>
      <p:sp>
        <p:nvSpPr>
          <p:cNvPr id="10" name="Rectangle 23"/>
          <p:cNvSpPr>
            <a:spLocks noChangeArrowheads="1"/>
          </p:cNvSpPr>
          <p:nvPr/>
        </p:nvSpPr>
        <p:spPr bwMode="ltGray">
          <a:xfrm>
            <a:off x="3347864" y="1772816"/>
            <a:ext cx="24482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ctr">
              <a:spcBef>
                <a:spcPts val="0"/>
              </a:spcBef>
              <a:spcAft>
                <a:spcPts val="0"/>
              </a:spcAft>
            </a:pPr>
            <a:r>
              <a:rPr lang="en-GB" altLang="en-US" dirty="0" smtClean="0"/>
              <a:t>Concrete </a:t>
            </a:r>
          </a:p>
          <a:p>
            <a:pPr algn="ctr">
              <a:spcBef>
                <a:spcPts val="0"/>
              </a:spcBef>
              <a:spcAft>
                <a:spcPts val="0"/>
              </a:spcAft>
            </a:pPr>
            <a:r>
              <a:rPr lang="en-GB" altLang="en-US" dirty="0" smtClean="0"/>
              <a:t>Experience</a:t>
            </a:r>
            <a:endParaRPr lang="en-GB" altLang="en-US" dirty="0"/>
          </a:p>
        </p:txBody>
      </p:sp>
      <p:sp>
        <p:nvSpPr>
          <p:cNvPr id="11" name="Freeform 12"/>
          <p:cNvSpPr>
            <a:spLocks/>
          </p:cNvSpPr>
          <p:nvPr/>
        </p:nvSpPr>
        <p:spPr bwMode="ltGray">
          <a:xfrm>
            <a:off x="5893632" y="2727489"/>
            <a:ext cx="2566800" cy="856263"/>
          </a:xfrm>
          <a:custGeom>
            <a:avLst/>
            <a:gdLst>
              <a:gd name="T0" fmla="*/ 0 w 1375"/>
              <a:gd name="T1" fmla="*/ 489 h 489"/>
              <a:gd name="T2" fmla="*/ 1375 w 1375"/>
              <a:gd name="T3" fmla="*/ 390 h 489"/>
              <a:gd name="T4" fmla="*/ 70 w 1375"/>
              <a:gd name="T5" fmla="*/ 0 h 489"/>
              <a:gd name="T6" fmla="*/ 0 w 1375"/>
              <a:gd name="T7" fmla="*/ 135 h 489"/>
              <a:gd name="T8" fmla="*/ 0 w 1375"/>
              <a:gd name="T9" fmla="*/ 135 h 489"/>
              <a:gd name="T10" fmla="*/ 0 w 1375"/>
              <a:gd name="T11" fmla="*/ 135 h 489"/>
              <a:gd name="T12" fmla="*/ 0 w 1375"/>
              <a:gd name="T13" fmla="*/ 135 h 489"/>
              <a:gd name="T14" fmla="*/ 0 w 1375"/>
              <a:gd name="T15" fmla="*/ 135 h 489"/>
              <a:gd name="T16" fmla="*/ 0 w 1375"/>
              <a:gd name="T17" fmla="*/ 135 h 489"/>
              <a:gd name="T18" fmla="*/ 0 w 1375"/>
              <a:gd name="T19" fmla="*/ 135 h 489"/>
              <a:gd name="T20" fmla="*/ 0 w 1375"/>
              <a:gd name="T21" fmla="*/ 135 h 489"/>
              <a:gd name="T22" fmla="*/ 0 w 1375"/>
              <a:gd name="T23" fmla="*/ 135 h 489"/>
              <a:gd name="T24" fmla="*/ 0 w 1375"/>
              <a:gd name="T25" fmla="*/ 135 h 489"/>
              <a:gd name="T26" fmla="*/ 0 w 1375"/>
              <a:gd name="T27" fmla="*/ 135 h 489"/>
              <a:gd name="T28" fmla="*/ 0 w 1375"/>
              <a:gd name="T29" fmla="*/ 135 h 489"/>
              <a:gd name="T30" fmla="*/ 0 w 1375"/>
              <a:gd name="T31" fmla="*/ 135 h 489"/>
              <a:gd name="T32" fmla="*/ 0 w 1375"/>
              <a:gd name="T33" fmla="*/ 135 h 489"/>
              <a:gd name="T34" fmla="*/ 0 w 1375"/>
              <a:gd name="T35" fmla="*/ 135 h 489"/>
              <a:gd name="T36" fmla="*/ 0 w 1375"/>
              <a:gd name="T37" fmla="*/ 135 h 489"/>
              <a:gd name="T38" fmla="*/ 0 w 1375"/>
              <a:gd name="T39" fmla="*/ 135 h 489"/>
              <a:gd name="T40" fmla="*/ 0 w 1375"/>
              <a:gd name="T41" fmla="*/ 135 h 489"/>
              <a:gd name="T42" fmla="*/ 0 w 1375"/>
              <a:gd name="T43" fmla="*/ 135 h 489"/>
              <a:gd name="T44" fmla="*/ 0 w 1375"/>
              <a:gd name="T45" fmla="*/ 135 h 489"/>
              <a:gd name="T46" fmla="*/ 0 w 1375"/>
              <a:gd name="T47" fmla="*/ 135 h 489"/>
              <a:gd name="T48" fmla="*/ 0 w 1375"/>
              <a:gd name="T49" fmla="*/ 135 h 489"/>
              <a:gd name="T50" fmla="*/ 0 w 1375"/>
              <a:gd name="T51" fmla="*/ 135 h 489"/>
              <a:gd name="T52" fmla="*/ 0 w 1375"/>
              <a:gd name="T53" fmla="*/ 135 h 489"/>
              <a:gd name="T54" fmla="*/ 0 w 1375"/>
              <a:gd name="T55" fmla="*/ 135 h 489"/>
              <a:gd name="T56" fmla="*/ 0 w 1375"/>
              <a:gd name="T57" fmla="*/ 135 h 489"/>
              <a:gd name="T58" fmla="*/ 0 w 1375"/>
              <a:gd name="T59" fmla="*/ 135 h 489"/>
              <a:gd name="T60" fmla="*/ 0 w 1375"/>
              <a:gd name="T61" fmla="*/ 135 h 489"/>
              <a:gd name="T62" fmla="*/ 0 w 1375"/>
              <a:gd name="T63" fmla="*/ 135 h 489"/>
              <a:gd name="T64" fmla="*/ 0 w 1375"/>
              <a:gd name="T65" fmla="*/ 135 h 489"/>
              <a:gd name="T66" fmla="*/ 0 w 1375"/>
              <a:gd name="T67" fmla="*/ 135 h 489"/>
              <a:gd name="T68" fmla="*/ 0 w 1375"/>
              <a:gd name="T69" fmla="*/ 135 h 489"/>
              <a:gd name="T70" fmla="*/ 0 w 1375"/>
              <a:gd name="T71" fmla="*/ 135 h 489"/>
              <a:gd name="T72" fmla="*/ 0 w 1375"/>
              <a:gd name="T73" fmla="*/ 135 h 489"/>
              <a:gd name="T74" fmla="*/ 0 w 1375"/>
              <a:gd name="T75" fmla="*/ 135 h 489"/>
              <a:gd name="T76" fmla="*/ 0 w 1375"/>
              <a:gd name="T77" fmla="*/ 135 h 489"/>
              <a:gd name="T78" fmla="*/ 0 w 1375"/>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5"/>
                </a:moveTo>
                <a:lnTo>
                  <a:pt x="0" y="489"/>
                </a:lnTo>
                <a:lnTo>
                  <a:pt x="1297" y="489"/>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12" name="Freeform 13"/>
          <p:cNvSpPr>
            <a:spLocks/>
          </p:cNvSpPr>
          <p:nvPr/>
        </p:nvSpPr>
        <p:spPr bwMode="ltGray">
          <a:xfrm>
            <a:off x="6037648" y="2727504"/>
            <a:ext cx="2415208" cy="718881"/>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dirty="0">
              <a:latin typeface="Comic Sans MS" panose="030F0702030302020204" pitchFamily="66" charset="0"/>
            </a:endParaRPr>
          </a:p>
        </p:txBody>
      </p:sp>
      <p:sp>
        <p:nvSpPr>
          <p:cNvPr id="13" name="Rectangle 23"/>
          <p:cNvSpPr>
            <a:spLocks noChangeArrowheads="1"/>
          </p:cNvSpPr>
          <p:nvPr/>
        </p:nvSpPr>
        <p:spPr bwMode="ltGray">
          <a:xfrm>
            <a:off x="6037648" y="2776405"/>
            <a:ext cx="23762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ctr">
              <a:spcBef>
                <a:spcPts val="0"/>
              </a:spcBef>
              <a:spcAft>
                <a:spcPts val="0"/>
              </a:spcAft>
            </a:pPr>
            <a:r>
              <a:rPr lang="en-GB" altLang="en-US" dirty="0" smtClean="0"/>
              <a:t>Reflective</a:t>
            </a:r>
          </a:p>
          <a:p>
            <a:pPr algn="ctr">
              <a:spcBef>
                <a:spcPts val="0"/>
              </a:spcBef>
              <a:spcAft>
                <a:spcPts val="0"/>
              </a:spcAft>
            </a:pPr>
            <a:r>
              <a:rPr lang="en-GB" altLang="en-US" dirty="0" smtClean="0"/>
              <a:t>Observation</a:t>
            </a:r>
            <a:endParaRPr lang="en-GB" altLang="en-US" dirty="0"/>
          </a:p>
        </p:txBody>
      </p:sp>
      <p:sp>
        <p:nvSpPr>
          <p:cNvPr id="14" name="Freeform 12"/>
          <p:cNvSpPr>
            <a:spLocks/>
          </p:cNvSpPr>
          <p:nvPr/>
        </p:nvSpPr>
        <p:spPr bwMode="ltGray">
          <a:xfrm>
            <a:off x="468313" y="2648223"/>
            <a:ext cx="2663366" cy="996802"/>
          </a:xfrm>
          <a:custGeom>
            <a:avLst/>
            <a:gdLst>
              <a:gd name="T0" fmla="*/ 0 w 1375"/>
              <a:gd name="T1" fmla="*/ 489 h 489"/>
              <a:gd name="T2" fmla="*/ 1375 w 1375"/>
              <a:gd name="T3" fmla="*/ 390 h 489"/>
              <a:gd name="T4" fmla="*/ 70 w 1375"/>
              <a:gd name="T5" fmla="*/ 0 h 489"/>
              <a:gd name="T6" fmla="*/ 0 w 1375"/>
              <a:gd name="T7" fmla="*/ 135 h 489"/>
              <a:gd name="T8" fmla="*/ 0 w 1375"/>
              <a:gd name="T9" fmla="*/ 135 h 489"/>
              <a:gd name="T10" fmla="*/ 0 w 1375"/>
              <a:gd name="T11" fmla="*/ 135 h 489"/>
              <a:gd name="T12" fmla="*/ 0 w 1375"/>
              <a:gd name="T13" fmla="*/ 135 h 489"/>
              <a:gd name="T14" fmla="*/ 0 w 1375"/>
              <a:gd name="T15" fmla="*/ 135 h 489"/>
              <a:gd name="T16" fmla="*/ 0 w 1375"/>
              <a:gd name="T17" fmla="*/ 135 h 489"/>
              <a:gd name="T18" fmla="*/ 0 w 1375"/>
              <a:gd name="T19" fmla="*/ 135 h 489"/>
              <a:gd name="T20" fmla="*/ 0 w 1375"/>
              <a:gd name="T21" fmla="*/ 135 h 489"/>
              <a:gd name="T22" fmla="*/ 0 w 1375"/>
              <a:gd name="T23" fmla="*/ 135 h 489"/>
              <a:gd name="T24" fmla="*/ 0 w 1375"/>
              <a:gd name="T25" fmla="*/ 135 h 489"/>
              <a:gd name="T26" fmla="*/ 0 w 1375"/>
              <a:gd name="T27" fmla="*/ 135 h 489"/>
              <a:gd name="T28" fmla="*/ 0 w 1375"/>
              <a:gd name="T29" fmla="*/ 135 h 489"/>
              <a:gd name="T30" fmla="*/ 0 w 1375"/>
              <a:gd name="T31" fmla="*/ 135 h 489"/>
              <a:gd name="T32" fmla="*/ 0 w 1375"/>
              <a:gd name="T33" fmla="*/ 135 h 489"/>
              <a:gd name="T34" fmla="*/ 0 w 1375"/>
              <a:gd name="T35" fmla="*/ 135 h 489"/>
              <a:gd name="T36" fmla="*/ 0 w 1375"/>
              <a:gd name="T37" fmla="*/ 135 h 489"/>
              <a:gd name="T38" fmla="*/ 0 w 1375"/>
              <a:gd name="T39" fmla="*/ 135 h 489"/>
              <a:gd name="T40" fmla="*/ 0 w 1375"/>
              <a:gd name="T41" fmla="*/ 135 h 489"/>
              <a:gd name="T42" fmla="*/ 0 w 1375"/>
              <a:gd name="T43" fmla="*/ 135 h 489"/>
              <a:gd name="T44" fmla="*/ 0 w 1375"/>
              <a:gd name="T45" fmla="*/ 135 h 489"/>
              <a:gd name="T46" fmla="*/ 0 w 1375"/>
              <a:gd name="T47" fmla="*/ 135 h 489"/>
              <a:gd name="T48" fmla="*/ 0 w 1375"/>
              <a:gd name="T49" fmla="*/ 135 h 489"/>
              <a:gd name="T50" fmla="*/ 0 w 1375"/>
              <a:gd name="T51" fmla="*/ 135 h 489"/>
              <a:gd name="T52" fmla="*/ 0 w 1375"/>
              <a:gd name="T53" fmla="*/ 135 h 489"/>
              <a:gd name="T54" fmla="*/ 0 w 1375"/>
              <a:gd name="T55" fmla="*/ 135 h 489"/>
              <a:gd name="T56" fmla="*/ 0 w 1375"/>
              <a:gd name="T57" fmla="*/ 135 h 489"/>
              <a:gd name="T58" fmla="*/ 0 w 1375"/>
              <a:gd name="T59" fmla="*/ 135 h 489"/>
              <a:gd name="T60" fmla="*/ 0 w 1375"/>
              <a:gd name="T61" fmla="*/ 135 h 489"/>
              <a:gd name="T62" fmla="*/ 0 w 1375"/>
              <a:gd name="T63" fmla="*/ 135 h 489"/>
              <a:gd name="T64" fmla="*/ 0 w 1375"/>
              <a:gd name="T65" fmla="*/ 135 h 489"/>
              <a:gd name="T66" fmla="*/ 0 w 1375"/>
              <a:gd name="T67" fmla="*/ 135 h 489"/>
              <a:gd name="T68" fmla="*/ 0 w 1375"/>
              <a:gd name="T69" fmla="*/ 135 h 489"/>
              <a:gd name="T70" fmla="*/ 0 w 1375"/>
              <a:gd name="T71" fmla="*/ 135 h 489"/>
              <a:gd name="T72" fmla="*/ 0 w 1375"/>
              <a:gd name="T73" fmla="*/ 135 h 489"/>
              <a:gd name="T74" fmla="*/ 0 w 1375"/>
              <a:gd name="T75" fmla="*/ 135 h 489"/>
              <a:gd name="T76" fmla="*/ 0 w 1375"/>
              <a:gd name="T77" fmla="*/ 135 h 489"/>
              <a:gd name="T78" fmla="*/ 0 w 1375"/>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5"/>
                </a:moveTo>
                <a:lnTo>
                  <a:pt x="0" y="489"/>
                </a:lnTo>
                <a:lnTo>
                  <a:pt x="1297" y="489"/>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15" name="Freeform 13"/>
          <p:cNvSpPr>
            <a:spLocks/>
          </p:cNvSpPr>
          <p:nvPr/>
        </p:nvSpPr>
        <p:spPr bwMode="ltGray">
          <a:xfrm>
            <a:off x="611559" y="2659212"/>
            <a:ext cx="2520120" cy="787173"/>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dirty="0">
              <a:latin typeface="Comic Sans MS" panose="030F0702030302020204" pitchFamily="66" charset="0"/>
            </a:endParaRPr>
          </a:p>
        </p:txBody>
      </p:sp>
      <p:sp>
        <p:nvSpPr>
          <p:cNvPr id="16" name="Rectangle 23"/>
          <p:cNvSpPr>
            <a:spLocks noChangeArrowheads="1"/>
          </p:cNvSpPr>
          <p:nvPr/>
        </p:nvSpPr>
        <p:spPr bwMode="ltGray">
          <a:xfrm>
            <a:off x="545604" y="2690336"/>
            <a:ext cx="25862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ctr">
              <a:spcBef>
                <a:spcPts val="0"/>
              </a:spcBef>
              <a:spcAft>
                <a:spcPts val="0"/>
              </a:spcAft>
            </a:pPr>
            <a:r>
              <a:rPr lang="en-GB" altLang="en-US" dirty="0" smtClean="0"/>
              <a:t>Active</a:t>
            </a:r>
          </a:p>
          <a:p>
            <a:pPr algn="ctr">
              <a:spcBef>
                <a:spcPts val="0"/>
              </a:spcBef>
              <a:spcAft>
                <a:spcPts val="0"/>
              </a:spcAft>
            </a:pPr>
            <a:r>
              <a:rPr lang="en-GB" altLang="en-US" dirty="0" smtClean="0"/>
              <a:t>Experimentation</a:t>
            </a:r>
            <a:endParaRPr lang="en-GB" altLang="en-US" dirty="0"/>
          </a:p>
        </p:txBody>
      </p:sp>
      <p:cxnSp>
        <p:nvCxnSpPr>
          <p:cNvPr id="17" name="Straight Arrow Connector 16"/>
          <p:cNvCxnSpPr/>
          <p:nvPr/>
        </p:nvCxnSpPr>
        <p:spPr bwMode="auto">
          <a:xfrm>
            <a:off x="7189776" y="2204864"/>
            <a:ext cx="0" cy="50400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V="1">
            <a:off x="5821624" y="2204864"/>
            <a:ext cx="1368000" cy="0"/>
          </a:xfrm>
          <a:prstGeom prst="straightConnector1">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flipV="1">
            <a:off x="1685748" y="3573016"/>
            <a:ext cx="0" cy="64800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1691800" y="4221088"/>
            <a:ext cx="1584000" cy="0"/>
          </a:xfrm>
          <a:prstGeom prst="straightConnector1">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1691680" y="2204864"/>
            <a:ext cx="1584000"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flipV="1">
            <a:off x="1691680" y="2204864"/>
            <a:ext cx="0" cy="540000"/>
          </a:xfrm>
          <a:prstGeom prst="straightConnector1">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H="1" flipV="1">
            <a:off x="6253672" y="4149080"/>
            <a:ext cx="936000"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V="1">
            <a:off x="7189776" y="3573016"/>
            <a:ext cx="0" cy="576000"/>
          </a:xfrm>
          <a:prstGeom prst="straightConnector1">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 Box 7"/>
          <p:cNvSpPr txBox="1">
            <a:spLocks noChangeArrowheads="1"/>
          </p:cNvSpPr>
          <p:nvPr/>
        </p:nvSpPr>
        <p:spPr bwMode="auto">
          <a:xfrm>
            <a:off x="468313" y="1196752"/>
            <a:ext cx="8207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ts val="600"/>
              </a:spcBef>
              <a:spcAft>
                <a:spcPts val="600"/>
              </a:spcAft>
            </a:pPr>
            <a:r>
              <a:rPr lang="en-GB" altLang="en-US" dirty="0" smtClean="0">
                <a:solidFill>
                  <a:schemeClr val="tx1"/>
                </a:solidFill>
              </a:rPr>
              <a:t>Applies to how we learn ... Note learning requires ...</a:t>
            </a:r>
            <a:endParaRPr lang="en-US" altLang="en-US" dirty="0">
              <a:solidFill>
                <a:schemeClr val="tx1"/>
              </a:solidFill>
            </a:endParaRPr>
          </a:p>
        </p:txBody>
      </p:sp>
      <p:sp>
        <p:nvSpPr>
          <p:cNvPr id="26" name="Text Box 7"/>
          <p:cNvSpPr txBox="1">
            <a:spLocks noChangeArrowheads="1"/>
          </p:cNvSpPr>
          <p:nvPr/>
        </p:nvSpPr>
        <p:spPr bwMode="auto">
          <a:xfrm>
            <a:off x="179512" y="4725144"/>
            <a:ext cx="871366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ts val="600"/>
              </a:spcBef>
              <a:spcAft>
                <a:spcPts val="600"/>
              </a:spcAft>
            </a:pPr>
            <a:r>
              <a:rPr lang="en-GB" altLang="en-US" dirty="0" smtClean="0">
                <a:solidFill>
                  <a:schemeClr val="tx1"/>
                </a:solidFill>
              </a:rPr>
              <a:t>Experience something ... Assess it ... Interpret / compare with other knowledge .... Then put what learnt into practice</a:t>
            </a:r>
          </a:p>
          <a:p>
            <a:pPr>
              <a:spcBef>
                <a:spcPts val="600"/>
              </a:spcBef>
              <a:spcAft>
                <a:spcPts val="600"/>
              </a:spcAft>
            </a:pPr>
            <a:r>
              <a:rPr lang="en-GB" altLang="en-US" sz="1800" dirty="0">
                <a:solidFill>
                  <a:schemeClr val="tx1"/>
                </a:solidFill>
              </a:rPr>
              <a:t>KOLB D A (1984) Experiential Learning: experience as the source of learning and development New Jersey: Prentice-Hall (0 13 295261 0</a:t>
            </a:r>
            <a:r>
              <a:rPr lang="en-GB" altLang="en-US" sz="1800" dirty="0" smtClean="0">
                <a:solidFill>
                  <a:schemeClr val="tx1"/>
                </a:solidFill>
              </a:rPr>
              <a:t>)</a:t>
            </a:r>
            <a:endParaRPr lang="en-US" altLang="en-US" sz="2000" dirty="0">
              <a:solidFill>
                <a:schemeClr val="tx1"/>
              </a:solidFill>
            </a:endParaRPr>
          </a:p>
        </p:txBody>
      </p:sp>
    </p:spTree>
    <p:extLst>
      <p:ext uri="{BB962C8B-B14F-4D97-AF65-F5344CB8AC3E}">
        <p14:creationId xmlns:p14="http://schemas.microsoft.com/office/powerpoint/2010/main" val="3863602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bwMode="auto">
          <a:xfrm flipV="1">
            <a:off x="1691680" y="2204864"/>
            <a:ext cx="0" cy="540000"/>
          </a:xfrm>
          <a:prstGeom prst="straightConnector1">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GB" dirty="0" smtClean="0"/>
              <a:t>Fuller Control Diagram</a:t>
            </a:r>
            <a:endParaRPr lang="en-GB" dirty="0"/>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17</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sp>
        <p:nvSpPr>
          <p:cNvPr id="5" name="Freeform 12"/>
          <p:cNvSpPr>
            <a:spLocks/>
          </p:cNvSpPr>
          <p:nvPr/>
        </p:nvSpPr>
        <p:spPr bwMode="ltGray">
          <a:xfrm>
            <a:off x="3212396" y="3747860"/>
            <a:ext cx="3041276" cy="957192"/>
          </a:xfrm>
          <a:custGeom>
            <a:avLst/>
            <a:gdLst>
              <a:gd name="T0" fmla="*/ 0 w 1375"/>
              <a:gd name="T1" fmla="*/ 489 h 489"/>
              <a:gd name="T2" fmla="*/ 1375 w 1375"/>
              <a:gd name="T3" fmla="*/ 390 h 489"/>
              <a:gd name="T4" fmla="*/ 70 w 1375"/>
              <a:gd name="T5" fmla="*/ 0 h 489"/>
              <a:gd name="T6" fmla="*/ 0 w 1375"/>
              <a:gd name="T7" fmla="*/ 135 h 489"/>
              <a:gd name="T8" fmla="*/ 0 w 1375"/>
              <a:gd name="T9" fmla="*/ 135 h 489"/>
              <a:gd name="T10" fmla="*/ 0 w 1375"/>
              <a:gd name="T11" fmla="*/ 135 h 489"/>
              <a:gd name="T12" fmla="*/ 0 w 1375"/>
              <a:gd name="T13" fmla="*/ 135 h 489"/>
              <a:gd name="T14" fmla="*/ 0 w 1375"/>
              <a:gd name="T15" fmla="*/ 135 h 489"/>
              <a:gd name="T16" fmla="*/ 0 w 1375"/>
              <a:gd name="T17" fmla="*/ 135 h 489"/>
              <a:gd name="T18" fmla="*/ 0 w 1375"/>
              <a:gd name="T19" fmla="*/ 135 h 489"/>
              <a:gd name="T20" fmla="*/ 0 w 1375"/>
              <a:gd name="T21" fmla="*/ 135 h 489"/>
              <a:gd name="T22" fmla="*/ 0 w 1375"/>
              <a:gd name="T23" fmla="*/ 135 h 489"/>
              <a:gd name="T24" fmla="*/ 0 w 1375"/>
              <a:gd name="T25" fmla="*/ 135 h 489"/>
              <a:gd name="T26" fmla="*/ 0 w 1375"/>
              <a:gd name="T27" fmla="*/ 135 h 489"/>
              <a:gd name="T28" fmla="*/ 0 w 1375"/>
              <a:gd name="T29" fmla="*/ 135 h 489"/>
              <a:gd name="T30" fmla="*/ 0 w 1375"/>
              <a:gd name="T31" fmla="*/ 135 h 489"/>
              <a:gd name="T32" fmla="*/ 0 w 1375"/>
              <a:gd name="T33" fmla="*/ 135 h 489"/>
              <a:gd name="T34" fmla="*/ 0 w 1375"/>
              <a:gd name="T35" fmla="*/ 135 h 489"/>
              <a:gd name="T36" fmla="*/ 0 w 1375"/>
              <a:gd name="T37" fmla="*/ 135 h 489"/>
              <a:gd name="T38" fmla="*/ 0 w 1375"/>
              <a:gd name="T39" fmla="*/ 135 h 489"/>
              <a:gd name="T40" fmla="*/ 0 w 1375"/>
              <a:gd name="T41" fmla="*/ 135 h 489"/>
              <a:gd name="T42" fmla="*/ 0 w 1375"/>
              <a:gd name="T43" fmla="*/ 135 h 489"/>
              <a:gd name="T44" fmla="*/ 0 w 1375"/>
              <a:gd name="T45" fmla="*/ 135 h 489"/>
              <a:gd name="T46" fmla="*/ 0 w 1375"/>
              <a:gd name="T47" fmla="*/ 135 h 489"/>
              <a:gd name="T48" fmla="*/ 0 w 1375"/>
              <a:gd name="T49" fmla="*/ 135 h 489"/>
              <a:gd name="T50" fmla="*/ 0 w 1375"/>
              <a:gd name="T51" fmla="*/ 135 h 489"/>
              <a:gd name="T52" fmla="*/ 0 w 1375"/>
              <a:gd name="T53" fmla="*/ 135 h 489"/>
              <a:gd name="T54" fmla="*/ 0 w 1375"/>
              <a:gd name="T55" fmla="*/ 135 h 489"/>
              <a:gd name="T56" fmla="*/ 0 w 1375"/>
              <a:gd name="T57" fmla="*/ 135 h 489"/>
              <a:gd name="T58" fmla="*/ 0 w 1375"/>
              <a:gd name="T59" fmla="*/ 135 h 489"/>
              <a:gd name="T60" fmla="*/ 0 w 1375"/>
              <a:gd name="T61" fmla="*/ 135 h 489"/>
              <a:gd name="T62" fmla="*/ 0 w 1375"/>
              <a:gd name="T63" fmla="*/ 135 h 489"/>
              <a:gd name="T64" fmla="*/ 0 w 1375"/>
              <a:gd name="T65" fmla="*/ 135 h 489"/>
              <a:gd name="T66" fmla="*/ 0 w 1375"/>
              <a:gd name="T67" fmla="*/ 135 h 489"/>
              <a:gd name="T68" fmla="*/ 0 w 1375"/>
              <a:gd name="T69" fmla="*/ 135 h 489"/>
              <a:gd name="T70" fmla="*/ 0 w 1375"/>
              <a:gd name="T71" fmla="*/ 135 h 489"/>
              <a:gd name="T72" fmla="*/ 0 w 1375"/>
              <a:gd name="T73" fmla="*/ 135 h 489"/>
              <a:gd name="T74" fmla="*/ 0 w 1375"/>
              <a:gd name="T75" fmla="*/ 135 h 489"/>
              <a:gd name="T76" fmla="*/ 0 w 1375"/>
              <a:gd name="T77" fmla="*/ 135 h 489"/>
              <a:gd name="T78" fmla="*/ 0 w 1375"/>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5"/>
                </a:moveTo>
                <a:lnTo>
                  <a:pt x="0" y="489"/>
                </a:lnTo>
                <a:lnTo>
                  <a:pt x="1297" y="489"/>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6" name="Freeform 13"/>
          <p:cNvSpPr>
            <a:spLocks/>
          </p:cNvSpPr>
          <p:nvPr/>
        </p:nvSpPr>
        <p:spPr bwMode="ltGray">
          <a:xfrm>
            <a:off x="3373352" y="3747860"/>
            <a:ext cx="2864196" cy="778645"/>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dirty="0">
              <a:latin typeface="Comic Sans MS" panose="030F0702030302020204" pitchFamily="66" charset="0"/>
            </a:endParaRPr>
          </a:p>
        </p:txBody>
      </p:sp>
      <p:sp>
        <p:nvSpPr>
          <p:cNvPr id="7" name="Rectangle 23"/>
          <p:cNvSpPr>
            <a:spLocks noChangeArrowheads="1"/>
          </p:cNvSpPr>
          <p:nvPr/>
        </p:nvSpPr>
        <p:spPr bwMode="ltGray">
          <a:xfrm>
            <a:off x="3373352" y="3995772"/>
            <a:ext cx="2864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ctr">
              <a:spcBef>
                <a:spcPts val="0"/>
              </a:spcBef>
              <a:spcAft>
                <a:spcPts val="0"/>
              </a:spcAft>
            </a:pPr>
            <a:r>
              <a:rPr lang="en-GB" altLang="en-US" dirty="0" smtClean="0"/>
              <a:t>Controller</a:t>
            </a:r>
            <a:endParaRPr lang="en-GB" altLang="en-US" dirty="0"/>
          </a:p>
        </p:txBody>
      </p:sp>
      <p:sp>
        <p:nvSpPr>
          <p:cNvPr id="8" name="Freeform 12"/>
          <p:cNvSpPr>
            <a:spLocks/>
          </p:cNvSpPr>
          <p:nvPr/>
        </p:nvSpPr>
        <p:spPr bwMode="ltGray">
          <a:xfrm>
            <a:off x="3229336" y="1750517"/>
            <a:ext cx="2571327" cy="922307"/>
          </a:xfrm>
          <a:custGeom>
            <a:avLst/>
            <a:gdLst>
              <a:gd name="T0" fmla="*/ 0 w 1375"/>
              <a:gd name="T1" fmla="*/ 489 h 489"/>
              <a:gd name="T2" fmla="*/ 1375 w 1375"/>
              <a:gd name="T3" fmla="*/ 390 h 489"/>
              <a:gd name="T4" fmla="*/ 70 w 1375"/>
              <a:gd name="T5" fmla="*/ 0 h 489"/>
              <a:gd name="T6" fmla="*/ 0 w 1375"/>
              <a:gd name="T7" fmla="*/ 135 h 489"/>
              <a:gd name="T8" fmla="*/ 0 w 1375"/>
              <a:gd name="T9" fmla="*/ 135 h 489"/>
              <a:gd name="T10" fmla="*/ 0 w 1375"/>
              <a:gd name="T11" fmla="*/ 135 h 489"/>
              <a:gd name="T12" fmla="*/ 0 w 1375"/>
              <a:gd name="T13" fmla="*/ 135 h 489"/>
              <a:gd name="T14" fmla="*/ 0 w 1375"/>
              <a:gd name="T15" fmla="*/ 135 h 489"/>
              <a:gd name="T16" fmla="*/ 0 w 1375"/>
              <a:gd name="T17" fmla="*/ 135 h 489"/>
              <a:gd name="T18" fmla="*/ 0 w 1375"/>
              <a:gd name="T19" fmla="*/ 135 h 489"/>
              <a:gd name="T20" fmla="*/ 0 w 1375"/>
              <a:gd name="T21" fmla="*/ 135 h 489"/>
              <a:gd name="T22" fmla="*/ 0 w 1375"/>
              <a:gd name="T23" fmla="*/ 135 h 489"/>
              <a:gd name="T24" fmla="*/ 0 w 1375"/>
              <a:gd name="T25" fmla="*/ 135 h 489"/>
              <a:gd name="T26" fmla="*/ 0 w 1375"/>
              <a:gd name="T27" fmla="*/ 135 h 489"/>
              <a:gd name="T28" fmla="*/ 0 w 1375"/>
              <a:gd name="T29" fmla="*/ 135 h 489"/>
              <a:gd name="T30" fmla="*/ 0 w 1375"/>
              <a:gd name="T31" fmla="*/ 135 h 489"/>
              <a:gd name="T32" fmla="*/ 0 w 1375"/>
              <a:gd name="T33" fmla="*/ 135 h 489"/>
              <a:gd name="T34" fmla="*/ 0 w 1375"/>
              <a:gd name="T35" fmla="*/ 135 h 489"/>
              <a:gd name="T36" fmla="*/ 0 w 1375"/>
              <a:gd name="T37" fmla="*/ 135 h 489"/>
              <a:gd name="T38" fmla="*/ 0 w 1375"/>
              <a:gd name="T39" fmla="*/ 135 h 489"/>
              <a:gd name="T40" fmla="*/ 0 w 1375"/>
              <a:gd name="T41" fmla="*/ 135 h 489"/>
              <a:gd name="T42" fmla="*/ 0 w 1375"/>
              <a:gd name="T43" fmla="*/ 135 h 489"/>
              <a:gd name="T44" fmla="*/ 0 w 1375"/>
              <a:gd name="T45" fmla="*/ 135 h 489"/>
              <a:gd name="T46" fmla="*/ 0 w 1375"/>
              <a:gd name="T47" fmla="*/ 135 h 489"/>
              <a:gd name="T48" fmla="*/ 0 w 1375"/>
              <a:gd name="T49" fmla="*/ 135 h 489"/>
              <a:gd name="T50" fmla="*/ 0 w 1375"/>
              <a:gd name="T51" fmla="*/ 135 h 489"/>
              <a:gd name="T52" fmla="*/ 0 w 1375"/>
              <a:gd name="T53" fmla="*/ 135 h 489"/>
              <a:gd name="T54" fmla="*/ 0 w 1375"/>
              <a:gd name="T55" fmla="*/ 135 h 489"/>
              <a:gd name="T56" fmla="*/ 0 w 1375"/>
              <a:gd name="T57" fmla="*/ 135 h 489"/>
              <a:gd name="T58" fmla="*/ 0 w 1375"/>
              <a:gd name="T59" fmla="*/ 135 h 489"/>
              <a:gd name="T60" fmla="*/ 0 w 1375"/>
              <a:gd name="T61" fmla="*/ 135 h 489"/>
              <a:gd name="T62" fmla="*/ 0 w 1375"/>
              <a:gd name="T63" fmla="*/ 135 h 489"/>
              <a:gd name="T64" fmla="*/ 0 w 1375"/>
              <a:gd name="T65" fmla="*/ 135 h 489"/>
              <a:gd name="T66" fmla="*/ 0 w 1375"/>
              <a:gd name="T67" fmla="*/ 135 h 489"/>
              <a:gd name="T68" fmla="*/ 0 w 1375"/>
              <a:gd name="T69" fmla="*/ 135 h 489"/>
              <a:gd name="T70" fmla="*/ 0 w 1375"/>
              <a:gd name="T71" fmla="*/ 135 h 489"/>
              <a:gd name="T72" fmla="*/ 0 w 1375"/>
              <a:gd name="T73" fmla="*/ 135 h 489"/>
              <a:gd name="T74" fmla="*/ 0 w 1375"/>
              <a:gd name="T75" fmla="*/ 135 h 489"/>
              <a:gd name="T76" fmla="*/ 0 w 1375"/>
              <a:gd name="T77" fmla="*/ 135 h 489"/>
              <a:gd name="T78" fmla="*/ 0 w 1375"/>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5"/>
                </a:moveTo>
                <a:lnTo>
                  <a:pt x="0" y="489"/>
                </a:lnTo>
                <a:lnTo>
                  <a:pt x="1297" y="489"/>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9" name="Freeform 13"/>
          <p:cNvSpPr>
            <a:spLocks/>
          </p:cNvSpPr>
          <p:nvPr/>
        </p:nvSpPr>
        <p:spPr bwMode="ltGray">
          <a:xfrm>
            <a:off x="3347864" y="1755431"/>
            <a:ext cx="2448120" cy="737465"/>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dirty="0">
              <a:latin typeface="Comic Sans MS" panose="030F0702030302020204" pitchFamily="66" charset="0"/>
            </a:endParaRPr>
          </a:p>
        </p:txBody>
      </p:sp>
      <p:sp>
        <p:nvSpPr>
          <p:cNvPr id="10" name="Rectangle 23"/>
          <p:cNvSpPr>
            <a:spLocks noChangeArrowheads="1"/>
          </p:cNvSpPr>
          <p:nvPr/>
        </p:nvSpPr>
        <p:spPr bwMode="ltGray">
          <a:xfrm>
            <a:off x="3347864" y="1916832"/>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ctr">
              <a:spcBef>
                <a:spcPts val="0"/>
              </a:spcBef>
              <a:spcAft>
                <a:spcPts val="0"/>
              </a:spcAft>
            </a:pPr>
            <a:r>
              <a:rPr lang="en-GB" altLang="en-US" dirty="0" smtClean="0"/>
              <a:t>Device</a:t>
            </a:r>
            <a:endParaRPr lang="en-GB" altLang="en-US" dirty="0"/>
          </a:p>
        </p:txBody>
      </p:sp>
      <p:sp>
        <p:nvSpPr>
          <p:cNvPr id="11" name="Freeform 12"/>
          <p:cNvSpPr>
            <a:spLocks/>
          </p:cNvSpPr>
          <p:nvPr/>
        </p:nvSpPr>
        <p:spPr bwMode="ltGray">
          <a:xfrm>
            <a:off x="5893632" y="2727489"/>
            <a:ext cx="2566800" cy="856263"/>
          </a:xfrm>
          <a:custGeom>
            <a:avLst/>
            <a:gdLst>
              <a:gd name="T0" fmla="*/ 0 w 1375"/>
              <a:gd name="T1" fmla="*/ 489 h 489"/>
              <a:gd name="T2" fmla="*/ 1375 w 1375"/>
              <a:gd name="T3" fmla="*/ 390 h 489"/>
              <a:gd name="T4" fmla="*/ 70 w 1375"/>
              <a:gd name="T5" fmla="*/ 0 h 489"/>
              <a:gd name="T6" fmla="*/ 0 w 1375"/>
              <a:gd name="T7" fmla="*/ 135 h 489"/>
              <a:gd name="T8" fmla="*/ 0 w 1375"/>
              <a:gd name="T9" fmla="*/ 135 h 489"/>
              <a:gd name="T10" fmla="*/ 0 w 1375"/>
              <a:gd name="T11" fmla="*/ 135 h 489"/>
              <a:gd name="T12" fmla="*/ 0 w 1375"/>
              <a:gd name="T13" fmla="*/ 135 h 489"/>
              <a:gd name="T14" fmla="*/ 0 w 1375"/>
              <a:gd name="T15" fmla="*/ 135 h 489"/>
              <a:gd name="T16" fmla="*/ 0 w 1375"/>
              <a:gd name="T17" fmla="*/ 135 h 489"/>
              <a:gd name="T18" fmla="*/ 0 w 1375"/>
              <a:gd name="T19" fmla="*/ 135 h 489"/>
              <a:gd name="T20" fmla="*/ 0 w 1375"/>
              <a:gd name="T21" fmla="*/ 135 h 489"/>
              <a:gd name="T22" fmla="*/ 0 w 1375"/>
              <a:gd name="T23" fmla="*/ 135 h 489"/>
              <a:gd name="T24" fmla="*/ 0 w 1375"/>
              <a:gd name="T25" fmla="*/ 135 h 489"/>
              <a:gd name="T26" fmla="*/ 0 w 1375"/>
              <a:gd name="T27" fmla="*/ 135 h 489"/>
              <a:gd name="T28" fmla="*/ 0 w 1375"/>
              <a:gd name="T29" fmla="*/ 135 h 489"/>
              <a:gd name="T30" fmla="*/ 0 w 1375"/>
              <a:gd name="T31" fmla="*/ 135 h 489"/>
              <a:gd name="T32" fmla="*/ 0 w 1375"/>
              <a:gd name="T33" fmla="*/ 135 h 489"/>
              <a:gd name="T34" fmla="*/ 0 w 1375"/>
              <a:gd name="T35" fmla="*/ 135 h 489"/>
              <a:gd name="T36" fmla="*/ 0 w 1375"/>
              <a:gd name="T37" fmla="*/ 135 h 489"/>
              <a:gd name="T38" fmla="*/ 0 w 1375"/>
              <a:gd name="T39" fmla="*/ 135 h 489"/>
              <a:gd name="T40" fmla="*/ 0 w 1375"/>
              <a:gd name="T41" fmla="*/ 135 h 489"/>
              <a:gd name="T42" fmla="*/ 0 w 1375"/>
              <a:gd name="T43" fmla="*/ 135 h 489"/>
              <a:gd name="T44" fmla="*/ 0 w 1375"/>
              <a:gd name="T45" fmla="*/ 135 h 489"/>
              <a:gd name="T46" fmla="*/ 0 w 1375"/>
              <a:gd name="T47" fmla="*/ 135 h 489"/>
              <a:gd name="T48" fmla="*/ 0 w 1375"/>
              <a:gd name="T49" fmla="*/ 135 h 489"/>
              <a:gd name="T50" fmla="*/ 0 w 1375"/>
              <a:gd name="T51" fmla="*/ 135 h 489"/>
              <a:gd name="T52" fmla="*/ 0 w 1375"/>
              <a:gd name="T53" fmla="*/ 135 h 489"/>
              <a:gd name="T54" fmla="*/ 0 w 1375"/>
              <a:gd name="T55" fmla="*/ 135 h 489"/>
              <a:gd name="T56" fmla="*/ 0 w 1375"/>
              <a:gd name="T57" fmla="*/ 135 h 489"/>
              <a:gd name="T58" fmla="*/ 0 w 1375"/>
              <a:gd name="T59" fmla="*/ 135 h 489"/>
              <a:gd name="T60" fmla="*/ 0 w 1375"/>
              <a:gd name="T61" fmla="*/ 135 h 489"/>
              <a:gd name="T62" fmla="*/ 0 w 1375"/>
              <a:gd name="T63" fmla="*/ 135 h 489"/>
              <a:gd name="T64" fmla="*/ 0 w 1375"/>
              <a:gd name="T65" fmla="*/ 135 h 489"/>
              <a:gd name="T66" fmla="*/ 0 w 1375"/>
              <a:gd name="T67" fmla="*/ 135 h 489"/>
              <a:gd name="T68" fmla="*/ 0 w 1375"/>
              <a:gd name="T69" fmla="*/ 135 h 489"/>
              <a:gd name="T70" fmla="*/ 0 w 1375"/>
              <a:gd name="T71" fmla="*/ 135 h 489"/>
              <a:gd name="T72" fmla="*/ 0 w 1375"/>
              <a:gd name="T73" fmla="*/ 135 h 489"/>
              <a:gd name="T74" fmla="*/ 0 w 1375"/>
              <a:gd name="T75" fmla="*/ 135 h 489"/>
              <a:gd name="T76" fmla="*/ 0 w 1375"/>
              <a:gd name="T77" fmla="*/ 135 h 489"/>
              <a:gd name="T78" fmla="*/ 0 w 1375"/>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5"/>
                </a:moveTo>
                <a:lnTo>
                  <a:pt x="0" y="489"/>
                </a:lnTo>
                <a:lnTo>
                  <a:pt x="1297" y="489"/>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12" name="Freeform 13"/>
          <p:cNvSpPr>
            <a:spLocks/>
          </p:cNvSpPr>
          <p:nvPr/>
        </p:nvSpPr>
        <p:spPr bwMode="ltGray">
          <a:xfrm>
            <a:off x="6037648" y="2708920"/>
            <a:ext cx="2415208" cy="718881"/>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CC00CC"/>
            </a:solidFill>
            <a:prstDash val="solid"/>
            <a:round/>
            <a:headEnd/>
            <a:tailEnd/>
          </a:ln>
        </p:spPr>
        <p:txBody>
          <a:bodyPr/>
          <a:lstStyle/>
          <a:p>
            <a:endParaRPr lang="en-GB" dirty="0">
              <a:latin typeface="Comic Sans MS" panose="030F0702030302020204" pitchFamily="66" charset="0"/>
            </a:endParaRPr>
          </a:p>
        </p:txBody>
      </p:sp>
      <p:sp>
        <p:nvSpPr>
          <p:cNvPr id="13" name="Rectangle 23"/>
          <p:cNvSpPr>
            <a:spLocks noChangeArrowheads="1"/>
          </p:cNvSpPr>
          <p:nvPr/>
        </p:nvSpPr>
        <p:spPr bwMode="ltGray">
          <a:xfrm>
            <a:off x="6084168" y="2915652"/>
            <a:ext cx="2329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ctr">
              <a:spcBef>
                <a:spcPts val="0"/>
              </a:spcBef>
              <a:spcAft>
                <a:spcPts val="0"/>
              </a:spcAft>
            </a:pPr>
            <a:r>
              <a:rPr lang="en-GB" altLang="en-US" dirty="0" smtClean="0"/>
              <a:t>Measurement</a:t>
            </a:r>
            <a:endParaRPr lang="en-GB" altLang="en-US" dirty="0"/>
          </a:p>
        </p:txBody>
      </p:sp>
      <p:sp>
        <p:nvSpPr>
          <p:cNvPr id="14" name="Freeform 12"/>
          <p:cNvSpPr>
            <a:spLocks/>
          </p:cNvSpPr>
          <p:nvPr/>
        </p:nvSpPr>
        <p:spPr bwMode="ltGray">
          <a:xfrm>
            <a:off x="468313" y="2648223"/>
            <a:ext cx="2663366" cy="996802"/>
          </a:xfrm>
          <a:custGeom>
            <a:avLst/>
            <a:gdLst>
              <a:gd name="T0" fmla="*/ 0 w 1375"/>
              <a:gd name="T1" fmla="*/ 489 h 489"/>
              <a:gd name="T2" fmla="*/ 1375 w 1375"/>
              <a:gd name="T3" fmla="*/ 390 h 489"/>
              <a:gd name="T4" fmla="*/ 70 w 1375"/>
              <a:gd name="T5" fmla="*/ 0 h 489"/>
              <a:gd name="T6" fmla="*/ 0 w 1375"/>
              <a:gd name="T7" fmla="*/ 135 h 489"/>
              <a:gd name="T8" fmla="*/ 0 w 1375"/>
              <a:gd name="T9" fmla="*/ 135 h 489"/>
              <a:gd name="T10" fmla="*/ 0 w 1375"/>
              <a:gd name="T11" fmla="*/ 135 h 489"/>
              <a:gd name="T12" fmla="*/ 0 w 1375"/>
              <a:gd name="T13" fmla="*/ 135 h 489"/>
              <a:gd name="T14" fmla="*/ 0 w 1375"/>
              <a:gd name="T15" fmla="*/ 135 h 489"/>
              <a:gd name="T16" fmla="*/ 0 w 1375"/>
              <a:gd name="T17" fmla="*/ 135 h 489"/>
              <a:gd name="T18" fmla="*/ 0 w 1375"/>
              <a:gd name="T19" fmla="*/ 135 h 489"/>
              <a:gd name="T20" fmla="*/ 0 w 1375"/>
              <a:gd name="T21" fmla="*/ 135 h 489"/>
              <a:gd name="T22" fmla="*/ 0 w 1375"/>
              <a:gd name="T23" fmla="*/ 135 h 489"/>
              <a:gd name="T24" fmla="*/ 0 w 1375"/>
              <a:gd name="T25" fmla="*/ 135 h 489"/>
              <a:gd name="T26" fmla="*/ 0 w 1375"/>
              <a:gd name="T27" fmla="*/ 135 h 489"/>
              <a:gd name="T28" fmla="*/ 0 w 1375"/>
              <a:gd name="T29" fmla="*/ 135 h 489"/>
              <a:gd name="T30" fmla="*/ 0 w 1375"/>
              <a:gd name="T31" fmla="*/ 135 h 489"/>
              <a:gd name="T32" fmla="*/ 0 w 1375"/>
              <a:gd name="T33" fmla="*/ 135 h 489"/>
              <a:gd name="T34" fmla="*/ 0 w 1375"/>
              <a:gd name="T35" fmla="*/ 135 h 489"/>
              <a:gd name="T36" fmla="*/ 0 w 1375"/>
              <a:gd name="T37" fmla="*/ 135 h 489"/>
              <a:gd name="T38" fmla="*/ 0 w 1375"/>
              <a:gd name="T39" fmla="*/ 135 h 489"/>
              <a:gd name="T40" fmla="*/ 0 w 1375"/>
              <a:gd name="T41" fmla="*/ 135 h 489"/>
              <a:gd name="T42" fmla="*/ 0 w 1375"/>
              <a:gd name="T43" fmla="*/ 135 h 489"/>
              <a:gd name="T44" fmla="*/ 0 w 1375"/>
              <a:gd name="T45" fmla="*/ 135 h 489"/>
              <a:gd name="T46" fmla="*/ 0 w 1375"/>
              <a:gd name="T47" fmla="*/ 135 h 489"/>
              <a:gd name="T48" fmla="*/ 0 w 1375"/>
              <a:gd name="T49" fmla="*/ 135 h 489"/>
              <a:gd name="T50" fmla="*/ 0 w 1375"/>
              <a:gd name="T51" fmla="*/ 135 h 489"/>
              <a:gd name="T52" fmla="*/ 0 w 1375"/>
              <a:gd name="T53" fmla="*/ 135 h 489"/>
              <a:gd name="T54" fmla="*/ 0 w 1375"/>
              <a:gd name="T55" fmla="*/ 135 h 489"/>
              <a:gd name="T56" fmla="*/ 0 w 1375"/>
              <a:gd name="T57" fmla="*/ 135 h 489"/>
              <a:gd name="T58" fmla="*/ 0 w 1375"/>
              <a:gd name="T59" fmla="*/ 135 h 489"/>
              <a:gd name="T60" fmla="*/ 0 w 1375"/>
              <a:gd name="T61" fmla="*/ 135 h 489"/>
              <a:gd name="T62" fmla="*/ 0 w 1375"/>
              <a:gd name="T63" fmla="*/ 135 h 489"/>
              <a:gd name="T64" fmla="*/ 0 w 1375"/>
              <a:gd name="T65" fmla="*/ 135 h 489"/>
              <a:gd name="T66" fmla="*/ 0 w 1375"/>
              <a:gd name="T67" fmla="*/ 135 h 489"/>
              <a:gd name="T68" fmla="*/ 0 w 1375"/>
              <a:gd name="T69" fmla="*/ 135 h 489"/>
              <a:gd name="T70" fmla="*/ 0 w 1375"/>
              <a:gd name="T71" fmla="*/ 135 h 489"/>
              <a:gd name="T72" fmla="*/ 0 w 1375"/>
              <a:gd name="T73" fmla="*/ 135 h 489"/>
              <a:gd name="T74" fmla="*/ 0 w 1375"/>
              <a:gd name="T75" fmla="*/ 135 h 489"/>
              <a:gd name="T76" fmla="*/ 0 w 1375"/>
              <a:gd name="T77" fmla="*/ 135 h 489"/>
              <a:gd name="T78" fmla="*/ 0 w 1375"/>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5"/>
                </a:moveTo>
                <a:lnTo>
                  <a:pt x="0" y="489"/>
                </a:lnTo>
                <a:lnTo>
                  <a:pt x="1297" y="489"/>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dirty="0">
              <a:latin typeface="Comic Sans MS" panose="030F0702030302020204" pitchFamily="66" charset="0"/>
            </a:endParaRPr>
          </a:p>
        </p:txBody>
      </p:sp>
      <p:sp>
        <p:nvSpPr>
          <p:cNvPr id="15" name="Freeform 13"/>
          <p:cNvSpPr>
            <a:spLocks/>
          </p:cNvSpPr>
          <p:nvPr/>
        </p:nvSpPr>
        <p:spPr bwMode="ltGray">
          <a:xfrm>
            <a:off x="611559" y="2659212"/>
            <a:ext cx="2520120" cy="787173"/>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dirty="0">
              <a:latin typeface="Comic Sans MS" panose="030F0702030302020204" pitchFamily="66" charset="0"/>
            </a:endParaRPr>
          </a:p>
        </p:txBody>
      </p:sp>
      <p:sp>
        <p:nvSpPr>
          <p:cNvPr id="16" name="Rectangle 23"/>
          <p:cNvSpPr>
            <a:spLocks noChangeArrowheads="1"/>
          </p:cNvSpPr>
          <p:nvPr/>
        </p:nvSpPr>
        <p:spPr bwMode="ltGray">
          <a:xfrm>
            <a:off x="545604" y="2915652"/>
            <a:ext cx="258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ctr">
              <a:spcBef>
                <a:spcPts val="0"/>
              </a:spcBef>
              <a:spcAft>
                <a:spcPts val="0"/>
              </a:spcAft>
            </a:pPr>
            <a:r>
              <a:rPr lang="en-GB" altLang="en-US" dirty="0" smtClean="0"/>
              <a:t>Actuation</a:t>
            </a:r>
            <a:endParaRPr lang="en-GB" altLang="en-US" dirty="0"/>
          </a:p>
        </p:txBody>
      </p:sp>
      <p:cxnSp>
        <p:nvCxnSpPr>
          <p:cNvPr id="17" name="Straight Arrow Connector 16"/>
          <p:cNvCxnSpPr/>
          <p:nvPr/>
        </p:nvCxnSpPr>
        <p:spPr bwMode="auto">
          <a:xfrm>
            <a:off x="7189776" y="2204864"/>
            <a:ext cx="0" cy="50400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V="1">
            <a:off x="5821624" y="2204864"/>
            <a:ext cx="1368000" cy="0"/>
          </a:xfrm>
          <a:prstGeom prst="straightConnector1">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flipH="1" flipV="1">
            <a:off x="1685748" y="3573016"/>
            <a:ext cx="0" cy="64800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1691800" y="4221088"/>
            <a:ext cx="1584000" cy="0"/>
          </a:xfrm>
          <a:prstGeom prst="straightConnector1">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1691680" y="2204864"/>
            <a:ext cx="1584000"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H="1" flipV="1">
            <a:off x="6253672" y="4149080"/>
            <a:ext cx="936000" cy="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V="1">
            <a:off x="7189776" y="3573016"/>
            <a:ext cx="0" cy="576000"/>
          </a:xfrm>
          <a:prstGeom prst="straightConnector1">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 Box 7"/>
          <p:cNvSpPr txBox="1">
            <a:spLocks noChangeArrowheads="1"/>
          </p:cNvSpPr>
          <p:nvPr/>
        </p:nvSpPr>
        <p:spPr bwMode="auto">
          <a:xfrm>
            <a:off x="179512" y="4892387"/>
            <a:ext cx="871366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ts val="600"/>
              </a:spcBef>
              <a:spcAft>
                <a:spcPts val="600"/>
              </a:spcAft>
            </a:pPr>
            <a:r>
              <a:rPr lang="en-GB" altLang="en-US" dirty="0" smtClean="0">
                <a:solidFill>
                  <a:schemeClr val="tx1"/>
                </a:solidFill>
              </a:rPr>
              <a:t>Important : measurement is accurate, as determines output</a:t>
            </a:r>
          </a:p>
          <a:p>
            <a:pPr>
              <a:spcBef>
                <a:spcPts val="600"/>
              </a:spcBef>
              <a:spcAft>
                <a:spcPts val="600"/>
              </a:spcAft>
            </a:pPr>
            <a:r>
              <a:rPr lang="en-GB" altLang="en-US" dirty="0" err="1" smtClean="0">
                <a:solidFill>
                  <a:schemeClr val="tx1"/>
                </a:solidFill>
              </a:rPr>
              <a:t>Eg</a:t>
            </a:r>
            <a:r>
              <a:rPr lang="en-GB" altLang="en-US" dirty="0" smtClean="0">
                <a:solidFill>
                  <a:schemeClr val="tx1"/>
                </a:solidFill>
              </a:rPr>
              <a:t> faulty speedometer;   issues with league tables</a:t>
            </a:r>
          </a:p>
        </p:txBody>
      </p:sp>
      <p:sp>
        <p:nvSpPr>
          <p:cNvPr id="28" name="Rectangle 25"/>
          <p:cNvSpPr>
            <a:spLocks noChangeArrowheads="1"/>
          </p:cNvSpPr>
          <p:nvPr/>
        </p:nvSpPr>
        <p:spPr bwMode="ltGray">
          <a:xfrm>
            <a:off x="4932040" y="1259468"/>
            <a:ext cx="2526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smtClean="0">
                <a:latin typeface="+mn-lt"/>
              </a:rPr>
              <a:t>External  Factors</a:t>
            </a:r>
            <a:endParaRPr lang="en-GB" altLang="en-US" b="0" dirty="0">
              <a:latin typeface="+mn-lt"/>
            </a:endParaRPr>
          </a:p>
        </p:txBody>
      </p:sp>
      <p:cxnSp>
        <p:nvCxnSpPr>
          <p:cNvPr id="29" name="Straight Arrow Connector 28"/>
          <p:cNvCxnSpPr/>
          <p:nvPr/>
        </p:nvCxnSpPr>
        <p:spPr bwMode="auto">
          <a:xfrm>
            <a:off x="4716016" y="1268760"/>
            <a:ext cx="0" cy="504000"/>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98550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in Mobile </a:t>
            </a:r>
            <a:r>
              <a:rPr lang="en-GB" dirty="0"/>
              <a:t>Robots</a:t>
            </a:r>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18</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sp>
        <p:nvSpPr>
          <p:cNvPr id="5" name="Text Box 9"/>
          <p:cNvSpPr txBox="1">
            <a:spLocks noChangeArrowheads="1"/>
          </p:cNvSpPr>
          <p:nvPr/>
        </p:nvSpPr>
        <p:spPr bwMode="auto">
          <a:xfrm>
            <a:off x="242546" y="1460612"/>
            <a:ext cx="261053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dirty="0" smtClean="0">
                <a:solidFill>
                  <a:schemeClr val="tx1"/>
                </a:solidFill>
                <a:latin typeface="+mn-lt"/>
              </a:rPr>
              <a:t>Robot can sense walls/ objects</a:t>
            </a:r>
          </a:p>
          <a:p>
            <a:pPr>
              <a:spcBef>
                <a:spcPct val="50000"/>
              </a:spcBef>
            </a:pPr>
            <a:r>
              <a:rPr lang="en-GB" altLang="en-US" b="0" dirty="0" smtClean="0">
                <a:solidFill>
                  <a:schemeClr val="tx1"/>
                </a:solidFill>
                <a:latin typeface="+mn-lt"/>
              </a:rPr>
              <a:t>Set speeds manually</a:t>
            </a:r>
          </a:p>
          <a:p>
            <a:pPr>
              <a:spcBef>
                <a:spcPct val="50000"/>
              </a:spcBef>
            </a:pPr>
            <a:r>
              <a:rPr lang="en-GB" altLang="en-US" b="0" dirty="0" smtClean="0">
                <a:solidFill>
                  <a:schemeClr val="tx1"/>
                </a:solidFill>
                <a:latin typeface="+mn-lt"/>
              </a:rPr>
              <a:t>Or Robot learn -trial &amp; error</a:t>
            </a:r>
          </a:p>
        </p:txBody>
      </p:sp>
      <p:pic>
        <p:nvPicPr>
          <p:cNvPr id="8" name="Picture 7">
            <a:hlinkClick r:id="rId2" action="ppaction://hlinkfile"/>
          </p:cNvPr>
          <p:cNvPicPr>
            <a:picLocks noChangeAspect="1"/>
          </p:cNvPicPr>
          <p:nvPr/>
        </p:nvPicPr>
        <p:blipFill>
          <a:blip r:embed="rId3"/>
          <a:stretch>
            <a:fillRect/>
          </a:stretch>
        </p:blipFill>
        <p:spPr>
          <a:xfrm>
            <a:off x="2771775" y="1499089"/>
            <a:ext cx="6275070" cy="3920490"/>
          </a:xfrm>
          <a:prstGeom prst="rect">
            <a:avLst/>
          </a:prstGeom>
        </p:spPr>
      </p:pic>
      <p:sp>
        <p:nvSpPr>
          <p:cNvPr id="6" name="TextBox 5"/>
          <p:cNvSpPr txBox="1"/>
          <p:nvPr/>
        </p:nvSpPr>
        <p:spPr>
          <a:xfrm>
            <a:off x="1331640" y="5733256"/>
            <a:ext cx="5904656" cy="400110"/>
          </a:xfrm>
          <a:prstGeom prst="rect">
            <a:avLst/>
          </a:prstGeom>
          <a:noFill/>
        </p:spPr>
        <p:txBody>
          <a:bodyPr wrap="square" rtlCol="0">
            <a:spAutoFit/>
          </a:bodyPr>
          <a:lstStyle/>
          <a:p>
            <a:r>
              <a:rPr lang="en-GB" sz="2000" dirty="0" smtClean="0">
                <a:latin typeface="+mn-lt"/>
              </a:rPr>
              <a:t>Demonstrated in video later …</a:t>
            </a:r>
            <a:endParaRPr lang="en-GB" sz="2000" dirty="0">
              <a:latin typeface="+mn-lt"/>
            </a:endParaRPr>
          </a:p>
        </p:txBody>
      </p:sp>
    </p:spTree>
    <p:extLst>
      <p:ext uri="{BB962C8B-B14F-4D97-AF65-F5344CB8AC3E}">
        <p14:creationId xmlns:p14="http://schemas.microsoft.com/office/powerpoint/2010/main" val="1746266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Human Computer Interaction</a:t>
            </a:r>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19</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pic>
        <p:nvPicPr>
          <p:cNvPr id="5" name="Picture 10" descr="VR"/>
          <p:cNvPicPr>
            <a:picLocks noChangeAspect="1" noChangeArrowheads="1"/>
          </p:cNvPicPr>
          <p:nvPr/>
        </p:nvPicPr>
        <p:blipFill rotWithShape="1">
          <a:blip r:embed="rId2">
            <a:extLst>
              <a:ext uri="{28A0092B-C50C-407E-A947-70E740481C1C}">
                <a14:useLocalDpi xmlns:a14="http://schemas.microsoft.com/office/drawing/2010/main" val="0"/>
              </a:ext>
            </a:extLst>
          </a:blip>
          <a:srcRect l="21541" t="20928" r="22682" b="19369"/>
          <a:stretch/>
        </p:blipFill>
        <p:spPr bwMode="auto">
          <a:xfrm>
            <a:off x="1043608" y="2124000"/>
            <a:ext cx="2520000" cy="22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p:nvGrpSpPr>
        <p:grpSpPr bwMode="ltGray">
          <a:xfrm>
            <a:off x="3635375" y="2045402"/>
            <a:ext cx="4694236" cy="2133600"/>
            <a:chOff x="2290" y="1293"/>
            <a:chExt cx="2957" cy="1344"/>
          </a:xfrm>
        </p:grpSpPr>
        <p:sp>
          <p:nvSpPr>
            <p:cNvPr id="7" name="Freeform 13"/>
            <p:cNvSpPr>
              <a:spLocks/>
            </p:cNvSpPr>
            <p:nvPr/>
          </p:nvSpPr>
          <p:spPr bwMode="ltGray">
            <a:xfrm>
              <a:off x="3179" y="2148"/>
              <a:ext cx="1382" cy="489"/>
            </a:xfrm>
            <a:custGeom>
              <a:avLst/>
              <a:gdLst>
                <a:gd name="T0" fmla="*/ 0 w 1382"/>
                <a:gd name="T1" fmla="*/ 489 h 489"/>
                <a:gd name="T2" fmla="*/ 1382 w 1382"/>
                <a:gd name="T3" fmla="*/ 390 h 489"/>
                <a:gd name="T4" fmla="*/ 71 w 1382"/>
                <a:gd name="T5" fmla="*/ 0 h 489"/>
                <a:gd name="T6" fmla="*/ 0 w 1382"/>
                <a:gd name="T7" fmla="*/ 135 h 489"/>
                <a:gd name="T8" fmla="*/ 0 w 1382"/>
                <a:gd name="T9" fmla="*/ 135 h 489"/>
                <a:gd name="T10" fmla="*/ 0 w 1382"/>
                <a:gd name="T11" fmla="*/ 135 h 489"/>
                <a:gd name="T12" fmla="*/ 0 w 1382"/>
                <a:gd name="T13" fmla="*/ 135 h 489"/>
                <a:gd name="T14" fmla="*/ 0 w 1382"/>
                <a:gd name="T15" fmla="*/ 135 h 489"/>
                <a:gd name="T16" fmla="*/ 0 w 1382"/>
                <a:gd name="T17" fmla="*/ 135 h 489"/>
                <a:gd name="T18" fmla="*/ 0 w 1382"/>
                <a:gd name="T19" fmla="*/ 135 h 489"/>
                <a:gd name="T20" fmla="*/ 0 w 1382"/>
                <a:gd name="T21" fmla="*/ 135 h 489"/>
                <a:gd name="T22" fmla="*/ 0 w 1382"/>
                <a:gd name="T23" fmla="*/ 135 h 489"/>
                <a:gd name="T24" fmla="*/ 0 w 1382"/>
                <a:gd name="T25" fmla="*/ 135 h 489"/>
                <a:gd name="T26" fmla="*/ 0 w 1382"/>
                <a:gd name="T27" fmla="*/ 135 h 489"/>
                <a:gd name="T28" fmla="*/ 0 w 1382"/>
                <a:gd name="T29" fmla="*/ 135 h 489"/>
                <a:gd name="T30" fmla="*/ 0 w 1382"/>
                <a:gd name="T31" fmla="*/ 135 h 489"/>
                <a:gd name="T32" fmla="*/ 0 w 1382"/>
                <a:gd name="T33" fmla="*/ 135 h 489"/>
                <a:gd name="T34" fmla="*/ 0 w 1382"/>
                <a:gd name="T35" fmla="*/ 135 h 489"/>
                <a:gd name="T36" fmla="*/ 0 w 1382"/>
                <a:gd name="T37" fmla="*/ 135 h 489"/>
                <a:gd name="T38" fmla="*/ 0 w 1382"/>
                <a:gd name="T39" fmla="*/ 135 h 489"/>
                <a:gd name="T40" fmla="*/ 0 w 1382"/>
                <a:gd name="T41" fmla="*/ 135 h 489"/>
                <a:gd name="T42" fmla="*/ 0 w 1382"/>
                <a:gd name="T43" fmla="*/ 135 h 489"/>
                <a:gd name="T44" fmla="*/ 0 w 1382"/>
                <a:gd name="T45" fmla="*/ 135 h 489"/>
                <a:gd name="T46" fmla="*/ 0 w 1382"/>
                <a:gd name="T47" fmla="*/ 135 h 489"/>
                <a:gd name="T48" fmla="*/ 0 w 1382"/>
                <a:gd name="T49" fmla="*/ 135 h 489"/>
                <a:gd name="T50" fmla="*/ 0 w 1382"/>
                <a:gd name="T51" fmla="*/ 135 h 489"/>
                <a:gd name="T52" fmla="*/ 0 w 1382"/>
                <a:gd name="T53" fmla="*/ 135 h 489"/>
                <a:gd name="T54" fmla="*/ 0 w 1382"/>
                <a:gd name="T55" fmla="*/ 135 h 489"/>
                <a:gd name="T56" fmla="*/ 0 w 1382"/>
                <a:gd name="T57" fmla="*/ 135 h 489"/>
                <a:gd name="T58" fmla="*/ 0 w 1382"/>
                <a:gd name="T59" fmla="*/ 135 h 489"/>
                <a:gd name="T60" fmla="*/ 0 w 1382"/>
                <a:gd name="T61" fmla="*/ 135 h 489"/>
                <a:gd name="T62" fmla="*/ 0 w 1382"/>
                <a:gd name="T63" fmla="*/ 135 h 489"/>
                <a:gd name="T64" fmla="*/ 0 w 1382"/>
                <a:gd name="T65" fmla="*/ 135 h 489"/>
                <a:gd name="T66" fmla="*/ 0 w 1382"/>
                <a:gd name="T67" fmla="*/ 135 h 489"/>
                <a:gd name="T68" fmla="*/ 0 w 1382"/>
                <a:gd name="T69" fmla="*/ 135 h 489"/>
                <a:gd name="T70" fmla="*/ 0 w 1382"/>
                <a:gd name="T71" fmla="*/ 135 h 489"/>
                <a:gd name="T72" fmla="*/ 0 w 1382"/>
                <a:gd name="T73" fmla="*/ 135 h 489"/>
                <a:gd name="T74" fmla="*/ 0 w 1382"/>
                <a:gd name="T75" fmla="*/ 135 h 489"/>
                <a:gd name="T76" fmla="*/ 0 w 1382"/>
                <a:gd name="T77" fmla="*/ 135 h 489"/>
                <a:gd name="T78" fmla="*/ 0 w 1382"/>
                <a:gd name="T79" fmla="*/ 135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2"/>
                <a:gd name="T121" fmla="*/ 0 h 489"/>
                <a:gd name="T122" fmla="*/ 1382 w 1382"/>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2" h="489">
                  <a:moveTo>
                    <a:pt x="0" y="135"/>
                  </a:moveTo>
                  <a:lnTo>
                    <a:pt x="0" y="489"/>
                  </a:lnTo>
                  <a:lnTo>
                    <a:pt x="1297" y="489"/>
                  </a:lnTo>
                  <a:lnTo>
                    <a:pt x="1382" y="390"/>
                  </a:lnTo>
                  <a:lnTo>
                    <a:pt x="71" y="390"/>
                  </a:lnTo>
                  <a:lnTo>
                    <a:pt x="71" y="0"/>
                  </a:lnTo>
                  <a:lnTo>
                    <a:pt x="0" y="135"/>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8" name="Freeform 14"/>
            <p:cNvSpPr>
              <a:spLocks/>
            </p:cNvSpPr>
            <p:nvPr/>
          </p:nvSpPr>
          <p:spPr bwMode="ltGray">
            <a:xfrm>
              <a:off x="3250" y="2148"/>
              <a:ext cx="1311" cy="390"/>
            </a:xfrm>
            <a:custGeom>
              <a:avLst/>
              <a:gdLst>
                <a:gd name="T0" fmla="*/ 1311 w 1311"/>
                <a:gd name="T1" fmla="*/ 0 h 390"/>
                <a:gd name="T2" fmla="*/ 0 w 1311"/>
                <a:gd name="T3" fmla="*/ 390 h 390"/>
                <a:gd name="T4" fmla="*/ 1311 w 1311"/>
                <a:gd name="T5" fmla="*/ 390 h 390"/>
                <a:gd name="T6" fmla="*/ 1311 w 1311"/>
                <a:gd name="T7" fmla="*/ 390 h 390"/>
                <a:gd name="T8" fmla="*/ 1311 w 1311"/>
                <a:gd name="T9" fmla="*/ 390 h 390"/>
                <a:gd name="T10" fmla="*/ 1311 w 1311"/>
                <a:gd name="T11" fmla="*/ 390 h 390"/>
                <a:gd name="T12" fmla="*/ 1311 w 1311"/>
                <a:gd name="T13" fmla="*/ 390 h 390"/>
                <a:gd name="T14" fmla="*/ 1311 w 1311"/>
                <a:gd name="T15" fmla="*/ 390 h 390"/>
                <a:gd name="T16" fmla="*/ 1311 w 1311"/>
                <a:gd name="T17" fmla="*/ 390 h 390"/>
                <a:gd name="T18" fmla="*/ 1311 w 1311"/>
                <a:gd name="T19" fmla="*/ 390 h 390"/>
                <a:gd name="T20" fmla="*/ 1311 w 1311"/>
                <a:gd name="T21" fmla="*/ 390 h 390"/>
                <a:gd name="T22" fmla="*/ 1311 w 1311"/>
                <a:gd name="T23" fmla="*/ 390 h 390"/>
                <a:gd name="T24" fmla="*/ 1311 w 1311"/>
                <a:gd name="T25" fmla="*/ 390 h 390"/>
                <a:gd name="T26" fmla="*/ 1311 w 1311"/>
                <a:gd name="T27" fmla="*/ 390 h 390"/>
                <a:gd name="T28" fmla="*/ 1311 w 1311"/>
                <a:gd name="T29" fmla="*/ 390 h 390"/>
                <a:gd name="T30" fmla="*/ 1311 w 1311"/>
                <a:gd name="T31" fmla="*/ 390 h 390"/>
                <a:gd name="T32" fmla="*/ 1311 w 1311"/>
                <a:gd name="T33" fmla="*/ 390 h 390"/>
                <a:gd name="T34" fmla="*/ 1311 w 1311"/>
                <a:gd name="T35" fmla="*/ 390 h 390"/>
                <a:gd name="T36" fmla="*/ 1311 w 1311"/>
                <a:gd name="T37" fmla="*/ 390 h 390"/>
                <a:gd name="T38" fmla="*/ 1311 w 1311"/>
                <a:gd name="T39" fmla="*/ 390 h 390"/>
                <a:gd name="T40" fmla="*/ 1311 w 1311"/>
                <a:gd name="T41" fmla="*/ 390 h 390"/>
                <a:gd name="T42" fmla="*/ 1311 w 1311"/>
                <a:gd name="T43" fmla="*/ 390 h 390"/>
                <a:gd name="T44" fmla="*/ 1311 w 1311"/>
                <a:gd name="T45" fmla="*/ 390 h 390"/>
                <a:gd name="T46" fmla="*/ 1311 w 1311"/>
                <a:gd name="T47" fmla="*/ 390 h 390"/>
                <a:gd name="T48" fmla="*/ 1311 w 1311"/>
                <a:gd name="T49" fmla="*/ 390 h 390"/>
                <a:gd name="T50" fmla="*/ 1311 w 1311"/>
                <a:gd name="T51" fmla="*/ 390 h 390"/>
                <a:gd name="T52" fmla="*/ 1311 w 1311"/>
                <a:gd name="T53" fmla="*/ 390 h 390"/>
                <a:gd name="T54" fmla="*/ 1311 w 1311"/>
                <a:gd name="T55" fmla="*/ 390 h 390"/>
                <a:gd name="T56" fmla="*/ 1311 w 1311"/>
                <a:gd name="T57" fmla="*/ 390 h 390"/>
                <a:gd name="T58" fmla="*/ 1311 w 1311"/>
                <a:gd name="T59" fmla="*/ 390 h 390"/>
                <a:gd name="T60" fmla="*/ 1311 w 1311"/>
                <a:gd name="T61" fmla="*/ 390 h 390"/>
                <a:gd name="T62" fmla="*/ 1311 w 1311"/>
                <a:gd name="T63" fmla="*/ 390 h 390"/>
                <a:gd name="T64" fmla="*/ 1311 w 1311"/>
                <a:gd name="T65" fmla="*/ 390 h 390"/>
                <a:gd name="T66" fmla="*/ 1311 w 1311"/>
                <a:gd name="T67" fmla="*/ 390 h 390"/>
                <a:gd name="T68" fmla="*/ 1311 w 1311"/>
                <a:gd name="T69" fmla="*/ 390 h 390"/>
                <a:gd name="T70" fmla="*/ 1311 w 1311"/>
                <a:gd name="T71" fmla="*/ 390 h 390"/>
                <a:gd name="T72" fmla="*/ 1311 w 1311"/>
                <a:gd name="T73" fmla="*/ 390 h 390"/>
                <a:gd name="T74" fmla="*/ 1311 w 1311"/>
                <a:gd name="T75" fmla="*/ 390 h 390"/>
                <a:gd name="T76" fmla="*/ 1311 w 1311"/>
                <a:gd name="T77" fmla="*/ 390 h 390"/>
                <a:gd name="T78" fmla="*/ 1311 w 1311"/>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11"/>
                <a:gd name="T121" fmla="*/ 0 h 390"/>
                <a:gd name="T122" fmla="*/ 1311 w 1311"/>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11" h="390">
                  <a:moveTo>
                    <a:pt x="1311" y="390"/>
                  </a:moveTo>
                  <a:lnTo>
                    <a:pt x="1311" y="0"/>
                  </a:lnTo>
                  <a:lnTo>
                    <a:pt x="0" y="0"/>
                  </a:lnTo>
                  <a:lnTo>
                    <a:pt x="0" y="390"/>
                  </a:lnTo>
                  <a:lnTo>
                    <a:pt x="1311" y="390"/>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9" name="Line 15"/>
            <p:cNvSpPr>
              <a:spLocks noChangeShapeType="1"/>
            </p:cNvSpPr>
            <p:nvPr/>
          </p:nvSpPr>
          <p:spPr bwMode="ltGray">
            <a:xfrm flipV="1">
              <a:off x="2860" y="1624"/>
              <a:ext cx="0" cy="751"/>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0" name="Freeform 16"/>
            <p:cNvSpPr>
              <a:spLocks/>
            </p:cNvSpPr>
            <p:nvPr/>
          </p:nvSpPr>
          <p:spPr bwMode="ltGray">
            <a:xfrm>
              <a:off x="3250" y="1383"/>
              <a:ext cx="1311" cy="390"/>
            </a:xfrm>
            <a:custGeom>
              <a:avLst/>
              <a:gdLst>
                <a:gd name="T0" fmla="*/ 1311 w 1311"/>
                <a:gd name="T1" fmla="*/ 0 h 390"/>
                <a:gd name="T2" fmla="*/ 0 w 1311"/>
                <a:gd name="T3" fmla="*/ 390 h 390"/>
                <a:gd name="T4" fmla="*/ 1311 w 1311"/>
                <a:gd name="T5" fmla="*/ 390 h 390"/>
                <a:gd name="T6" fmla="*/ 1311 w 1311"/>
                <a:gd name="T7" fmla="*/ 390 h 390"/>
                <a:gd name="T8" fmla="*/ 1311 w 1311"/>
                <a:gd name="T9" fmla="*/ 390 h 390"/>
                <a:gd name="T10" fmla="*/ 1311 w 1311"/>
                <a:gd name="T11" fmla="*/ 390 h 390"/>
                <a:gd name="T12" fmla="*/ 1311 w 1311"/>
                <a:gd name="T13" fmla="*/ 390 h 390"/>
                <a:gd name="T14" fmla="*/ 1311 w 1311"/>
                <a:gd name="T15" fmla="*/ 390 h 390"/>
                <a:gd name="T16" fmla="*/ 1311 w 1311"/>
                <a:gd name="T17" fmla="*/ 390 h 390"/>
                <a:gd name="T18" fmla="*/ 1311 w 1311"/>
                <a:gd name="T19" fmla="*/ 390 h 390"/>
                <a:gd name="T20" fmla="*/ 1311 w 1311"/>
                <a:gd name="T21" fmla="*/ 390 h 390"/>
                <a:gd name="T22" fmla="*/ 1311 w 1311"/>
                <a:gd name="T23" fmla="*/ 390 h 390"/>
                <a:gd name="T24" fmla="*/ 1311 w 1311"/>
                <a:gd name="T25" fmla="*/ 390 h 390"/>
                <a:gd name="T26" fmla="*/ 1311 w 1311"/>
                <a:gd name="T27" fmla="*/ 390 h 390"/>
                <a:gd name="T28" fmla="*/ 1311 w 1311"/>
                <a:gd name="T29" fmla="*/ 390 h 390"/>
                <a:gd name="T30" fmla="*/ 1311 w 1311"/>
                <a:gd name="T31" fmla="*/ 390 h 390"/>
                <a:gd name="T32" fmla="*/ 1311 w 1311"/>
                <a:gd name="T33" fmla="*/ 390 h 390"/>
                <a:gd name="T34" fmla="*/ 1311 w 1311"/>
                <a:gd name="T35" fmla="*/ 390 h 390"/>
                <a:gd name="T36" fmla="*/ 1311 w 1311"/>
                <a:gd name="T37" fmla="*/ 390 h 390"/>
                <a:gd name="T38" fmla="*/ 1311 w 1311"/>
                <a:gd name="T39" fmla="*/ 390 h 390"/>
                <a:gd name="T40" fmla="*/ 1311 w 1311"/>
                <a:gd name="T41" fmla="*/ 390 h 390"/>
                <a:gd name="T42" fmla="*/ 1311 w 1311"/>
                <a:gd name="T43" fmla="*/ 390 h 390"/>
                <a:gd name="T44" fmla="*/ 1311 w 1311"/>
                <a:gd name="T45" fmla="*/ 390 h 390"/>
                <a:gd name="T46" fmla="*/ 1311 w 1311"/>
                <a:gd name="T47" fmla="*/ 390 h 390"/>
                <a:gd name="T48" fmla="*/ 1311 w 1311"/>
                <a:gd name="T49" fmla="*/ 390 h 390"/>
                <a:gd name="T50" fmla="*/ 1311 w 1311"/>
                <a:gd name="T51" fmla="*/ 390 h 390"/>
                <a:gd name="T52" fmla="*/ 1311 w 1311"/>
                <a:gd name="T53" fmla="*/ 390 h 390"/>
                <a:gd name="T54" fmla="*/ 1311 w 1311"/>
                <a:gd name="T55" fmla="*/ 390 h 390"/>
                <a:gd name="T56" fmla="*/ 1311 w 1311"/>
                <a:gd name="T57" fmla="*/ 390 h 390"/>
                <a:gd name="T58" fmla="*/ 1311 w 1311"/>
                <a:gd name="T59" fmla="*/ 390 h 390"/>
                <a:gd name="T60" fmla="*/ 1311 w 1311"/>
                <a:gd name="T61" fmla="*/ 390 h 390"/>
                <a:gd name="T62" fmla="*/ 1311 w 1311"/>
                <a:gd name="T63" fmla="*/ 390 h 390"/>
                <a:gd name="T64" fmla="*/ 1311 w 1311"/>
                <a:gd name="T65" fmla="*/ 390 h 390"/>
                <a:gd name="T66" fmla="*/ 1311 w 1311"/>
                <a:gd name="T67" fmla="*/ 390 h 390"/>
                <a:gd name="T68" fmla="*/ 1311 w 1311"/>
                <a:gd name="T69" fmla="*/ 390 h 390"/>
                <a:gd name="T70" fmla="*/ 1311 w 1311"/>
                <a:gd name="T71" fmla="*/ 390 h 390"/>
                <a:gd name="T72" fmla="*/ 1311 w 1311"/>
                <a:gd name="T73" fmla="*/ 390 h 390"/>
                <a:gd name="T74" fmla="*/ 1311 w 1311"/>
                <a:gd name="T75" fmla="*/ 390 h 390"/>
                <a:gd name="T76" fmla="*/ 1311 w 1311"/>
                <a:gd name="T77" fmla="*/ 390 h 390"/>
                <a:gd name="T78" fmla="*/ 1311 w 1311"/>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11"/>
                <a:gd name="T121" fmla="*/ 0 h 390"/>
                <a:gd name="T122" fmla="*/ 1311 w 1311"/>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11" h="390">
                  <a:moveTo>
                    <a:pt x="1311" y="390"/>
                  </a:moveTo>
                  <a:lnTo>
                    <a:pt x="1311" y="0"/>
                  </a:lnTo>
                  <a:lnTo>
                    <a:pt x="0" y="0"/>
                  </a:lnTo>
                  <a:lnTo>
                    <a:pt x="0" y="390"/>
                  </a:lnTo>
                  <a:lnTo>
                    <a:pt x="1311" y="390"/>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11" name="Line 17"/>
            <p:cNvSpPr>
              <a:spLocks noChangeShapeType="1"/>
            </p:cNvSpPr>
            <p:nvPr/>
          </p:nvSpPr>
          <p:spPr bwMode="ltGray">
            <a:xfrm>
              <a:off x="2849" y="1616"/>
              <a:ext cx="328" cy="0"/>
            </a:xfrm>
            <a:prstGeom prst="line">
              <a:avLst/>
            </a:prstGeom>
            <a:noFill/>
            <a:ln w="33401">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2" name="Line 18"/>
            <p:cNvSpPr>
              <a:spLocks noChangeShapeType="1"/>
            </p:cNvSpPr>
            <p:nvPr/>
          </p:nvSpPr>
          <p:spPr bwMode="ltGray">
            <a:xfrm flipH="1">
              <a:off x="2860" y="2375"/>
              <a:ext cx="348"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3" name="Freeform 19"/>
            <p:cNvSpPr>
              <a:spLocks/>
            </p:cNvSpPr>
            <p:nvPr/>
          </p:nvSpPr>
          <p:spPr bwMode="ltGray">
            <a:xfrm>
              <a:off x="4596" y="1610"/>
              <a:ext cx="355" cy="744"/>
            </a:xfrm>
            <a:custGeom>
              <a:avLst/>
              <a:gdLst>
                <a:gd name="T0" fmla="*/ 2521 w 50"/>
                <a:gd name="T1" fmla="*/ 0 h 105"/>
                <a:gd name="T2" fmla="*/ 2521 w 50"/>
                <a:gd name="T3" fmla="*/ 5272 h 105"/>
                <a:gd name="T4" fmla="*/ 0 w 50"/>
                <a:gd name="T5" fmla="*/ 5272 h 105"/>
                <a:gd name="T6" fmla="*/ 0 60000 65536"/>
                <a:gd name="T7" fmla="*/ 0 60000 65536"/>
                <a:gd name="T8" fmla="*/ 0 60000 65536"/>
                <a:gd name="T9" fmla="*/ 0 w 50"/>
                <a:gd name="T10" fmla="*/ 0 h 105"/>
                <a:gd name="T11" fmla="*/ 50 w 50"/>
                <a:gd name="T12" fmla="*/ 105 h 105"/>
              </a:gdLst>
              <a:ahLst/>
              <a:cxnLst>
                <a:cxn ang="T6">
                  <a:pos x="T0" y="T1"/>
                </a:cxn>
                <a:cxn ang="T7">
                  <a:pos x="T2" y="T3"/>
                </a:cxn>
                <a:cxn ang="T8">
                  <a:pos x="T4" y="T5"/>
                </a:cxn>
              </a:cxnLst>
              <a:rect l="T9" t="T10" r="T11" b="T12"/>
              <a:pathLst>
                <a:path w="50" h="105">
                  <a:moveTo>
                    <a:pt x="50" y="0"/>
                  </a:moveTo>
                  <a:lnTo>
                    <a:pt x="50" y="105"/>
                  </a:lnTo>
                  <a:lnTo>
                    <a:pt x="0" y="105"/>
                  </a:lnTo>
                </a:path>
              </a:pathLst>
            </a:custGeom>
            <a:noFill/>
            <a:ln w="33338">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b="0">
                <a:latin typeface="+mn-lt"/>
              </a:endParaRPr>
            </a:p>
          </p:txBody>
        </p:sp>
        <p:sp>
          <p:nvSpPr>
            <p:cNvPr id="14" name="Line 20"/>
            <p:cNvSpPr>
              <a:spLocks noChangeShapeType="1"/>
            </p:cNvSpPr>
            <p:nvPr/>
          </p:nvSpPr>
          <p:spPr bwMode="ltGray">
            <a:xfrm>
              <a:off x="4568" y="1610"/>
              <a:ext cx="567"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5" name="Freeform 21"/>
            <p:cNvSpPr>
              <a:spLocks/>
            </p:cNvSpPr>
            <p:nvPr/>
          </p:nvSpPr>
          <p:spPr bwMode="ltGray">
            <a:xfrm>
              <a:off x="3179" y="1383"/>
              <a:ext cx="1382" cy="482"/>
            </a:xfrm>
            <a:custGeom>
              <a:avLst/>
              <a:gdLst>
                <a:gd name="T0" fmla="*/ 0 w 1382"/>
                <a:gd name="T1" fmla="*/ 482 h 482"/>
                <a:gd name="T2" fmla="*/ 1382 w 1382"/>
                <a:gd name="T3" fmla="*/ 390 h 482"/>
                <a:gd name="T4" fmla="*/ 71 w 1382"/>
                <a:gd name="T5" fmla="*/ 0 h 482"/>
                <a:gd name="T6" fmla="*/ 0 w 1382"/>
                <a:gd name="T7" fmla="*/ 135 h 482"/>
                <a:gd name="T8" fmla="*/ 0 w 1382"/>
                <a:gd name="T9" fmla="*/ 135 h 482"/>
                <a:gd name="T10" fmla="*/ 0 w 1382"/>
                <a:gd name="T11" fmla="*/ 135 h 482"/>
                <a:gd name="T12" fmla="*/ 0 w 1382"/>
                <a:gd name="T13" fmla="*/ 135 h 482"/>
                <a:gd name="T14" fmla="*/ 0 w 1382"/>
                <a:gd name="T15" fmla="*/ 135 h 482"/>
                <a:gd name="T16" fmla="*/ 0 w 1382"/>
                <a:gd name="T17" fmla="*/ 135 h 482"/>
                <a:gd name="T18" fmla="*/ 0 w 1382"/>
                <a:gd name="T19" fmla="*/ 135 h 482"/>
                <a:gd name="T20" fmla="*/ 0 w 1382"/>
                <a:gd name="T21" fmla="*/ 135 h 482"/>
                <a:gd name="T22" fmla="*/ 0 w 1382"/>
                <a:gd name="T23" fmla="*/ 135 h 482"/>
                <a:gd name="T24" fmla="*/ 0 w 1382"/>
                <a:gd name="T25" fmla="*/ 135 h 482"/>
                <a:gd name="T26" fmla="*/ 0 w 1382"/>
                <a:gd name="T27" fmla="*/ 135 h 482"/>
                <a:gd name="T28" fmla="*/ 0 w 1382"/>
                <a:gd name="T29" fmla="*/ 135 h 482"/>
                <a:gd name="T30" fmla="*/ 0 w 1382"/>
                <a:gd name="T31" fmla="*/ 135 h 482"/>
                <a:gd name="T32" fmla="*/ 0 w 1382"/>
                <a:gd name="T33" fmla="*/ 135 h 482"/>
                <a:gd name="T34" fmla="*/ 0 w 1382"/>
                <a:gd name="T35" fmla="*/ 135 h 482"/>
                <a:gd name="T36" fmla="*/ 0 w 1382"/>
                <a:gd name="T37" fmla="*/ 135 h 482"/>
                <a:gd name="T38" fmla="*/ 0 w 1382"/>
                <a:gd name="T39" fmla="*/ 135 h 482"/>
                <a:gd name="T40" fmla="*/ 0 w 1382"/>
                <a:gd name="T41" fmla="*/ 135 h 482"/>
                <a:gd name="T42" fmla="*/ 0 w 1382"/>
                <a:gd name="T43" fmla="*/ 135 h 482"/>
                <a:gd name="T44" fmla="*/ 0 w 1382"/>
                <a:gd name="T45" fmla="*/ 135 h 482"/>
                <a:gd name="T46" fmla="*/ 0 w 1382"/>
                <a:gd name="T47" fmla="*/ 135 h 482"/>
                <a:gd name="T48" fmla="*/ 0 w 1382"/>
                <a:gd name="T49" fmla="*/ 135 h 482"/>
                <a:gd name="T50" fmla="*/ 0 w 1382"/>
                <a:gd name="T51" fmla="*/ 135 h 482"/>
                <a:gd name="T52" fmla="*/ 0 w 1382"/>
                <a:gd name="T53" fmla="*/ 135 h 482"/>
                <a:gd name="T54" fmla="*/ 0 w 1382"/>
                <a:gd name="T55" fmla="*/ 135 h 482"/>
                <a:gd name="T56" fmla="*/ 0 w 1382"/>
                <a:gd name="T57" fmla="*/ 135 h 482"/>
                <a:gd name="T58" fmla="*/ 0 w 1382"/>
                <a:gd name="T59" fmla="*/ 135 h 482"/>
                <a:gd name="T60" fmla="*/ 0 w 1382"/>
                <a:gd name="T61" fmla="*/ 135 h 482"/>
                <a:gd name="T62" fmla="*/ 0 w 1382"/>
                <a:gd name="T63" fmla="*/ 135 h 482"/>
                <a:gd name="T64" fmla="*/ 0 w 1382"/>
                <a:gd name="T65" fmla="*/ 135 h 482"/>
                <a:gd name="T66" fmla="*/ 0 w 1382"/>
                <a:gd name="T67" fmla="*/ 135 h 482"/>
                <a:gd name="T68" fmla="*/ 0 w 1382"/>
                <a:gd name="T69" fmla="*/ 135 h 482"/>
                <a:gd name="T70" fmla="*/ 0 w 1382"/>
                <a:gd name="T71" fmla="*/ 135 h 482"/>
                <a:gd name="T72" fmla="*/ 0 w 1382"/>
                <a:gd name="T73" fmla="*/ 135 h 482"/>
                <a:gd name="T74" fmla="*/ 0 w 1382"/>
                <a:gd name="T75" fmla="*/ 135 h 482"/>
                <a:gd name="T76" fmla="*/ 0 w 1382"/>
                <a:gd name="T77" fmla="*/ 135 h 482"/>
                <a:gd name="T78" fmla="*/ 0 w 1382"/>
                <a:gd name="T79" fmla="*/ 135 h 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2"/>
                <a:gd name="T121" fmla="*/ 0 h 482"/>
                <a:gd name="T122" fmla="*/ 1382 w 1382"/>
                <a:gd name="T123" fmla="*/ 482 h 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2" h="482">
                  <a:moveTo>
                    <a:pt x="0" y="135"/>
                  </a:moveTo>
                  <a:lnTo>
                    <a:pt x="0" y="482"/>
                  </a:lnTo>
                  <a:lnTo>
                    <a:pt x="1297" y="482"/>
                  </a:lnTo>
                  <a:lnTo>
                    <a:pt x="1382" y="390"/>
                  </a:lnTo>
                  <a:lnTo>
                    <a:pt x="71" y="390"/>
                  </a:lnTo>
                  <a:lnTo>
                    <a:pt x="71" y="0"/>
                  </a:lnTo>
                  <a:lnTo>
                    <a:pt x="0" y="135"/>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16" name="Freeform 22"/>
            <p:cNvSpPr>
              <a:spLocks/>
            </p:cNvSpPr>
            <p:nvPr/>
          </p:nvSpPr>
          <p:spPr bwMode="ltGray">
            <a:xfrm>
              <a:off x="4561" y="2240"/>
              <a:ext cx="106" cy="206"/>
            </a:xfrm>
            <a:custGeom>
              <a:avLst/>
              <a:gdLst>
                <a:gd name="T0" fmla="*/ 0 w 106"/>
                <a:gd name="T1" fmla="*/ 114 h 206"/>
                <a:gd name="T2" fmla="*/ 106 w 106"/>
                <a:gd name="T3" fmla="*/ 0 h 206"/>
                <a:gd name="T4" fmla="*/ 106 w 106"/>
                <a:gd name="T5" fmla="*/ 0 h 206"/>
                <a:gd name="T6" fmla="*/ 106 w 106"/>
                <a:gd name="T7" fmla="*/ 0 h 206"/>
                <a:gd name="T8" fmla="*/ 106 w 106"/>
                <a:gd name="T9" fmla="*/ 0 h 206"/>
                <a:gd name="T10" fmla="*/ 106 w 106"/>
                <a:gd name="T11" fmla="*/ 0 h 206"/>
                <a:gd name="T12" fmla="*/ 106 w 106"/>
                <a:gd name="T13" fmla="*/ 0 h 206"/>
                <a:gd name="T14" fmla="*/ 106 w 106"/>
                <a:gd name="T15" fmla="*/ 0 h 206"/>
                <a:gd name="T16" fmla="*/ 106 w 106"/>
                <a:gd name="T17" fmla="*/ 0 h 206"/>
                <a:gd name="T18" fmla="*/ 106 w 106"/>
                <a:gd name="T19" fmla="*/ 0 h 206"/>
                <a:gd name="T20" fmla="*/ 106 w 106"/>
                <a:gd name="T21" fmla="*/ 0 h 206"/>
                <a:gd name="T22" fmla="*/ 106 w 106"/>
                <a:gd name="T23" fmla="*/ 0 h 206"/>
                <a:gd name="T24" fmla="*/ 106 w 106"/>
                <a:gd name="T25" fmla="*/ 0 h 206"/>
                <a:gd name="T26" fmla="*/ 106 w 106"/>
                <a:gd name="T27" fmla="*/ 0 h 206"/>
                <a:gd name="T28" fmla="*/ 106 w 106"/>
                <a:gd name="T29" fmla="*/ 0 h 206"/>
                <a:gd name="T30" fmla="*/ 106 w 106"/>
                <a:gd name="T31" fmla="*/ 0 h 206"/>
                <a:gd name="T32" fmla="*/ 106 w 106"/>
                <a:gd name="T33" fmla="*/ 0 h 206"/>
                <a:gd name="T34" fmla="*/ 106 w 106"/>
                <a:gd name="T35" fmla="*/ 0 h 206"/>
                <a:gd name="T36" fmla="*/ 106 w 106"/>
                <a:gd name="T37" fmla="*/ 0 h 206"/>
                <a:gd name="T38" fmla="*/ 106 w 106"/>
                <a:gd name="T39" fmla="*/ 0 h 206"/>
                <a:gd name="T40" fmla="*/ 106 w 106"/>
                <a:gd name="T41" fmla="*/ 0 h 206"/>
                <a:gd name="T42" fmla="*/ 106 w 106"/>
                <a:gd name="T43" fmla="*/ 0 h 206"/>
                <a:gd name="T44" fmla="*/ 106 w 106"/>
                <a:gd name="T45" fmla="*/ 0 h 206"/>
                <a:gd name="T46" fmla="*/ 106 w 106"/>
                <a:gd name="T47" fmla="*/ 0 h 206"/>
                <a:gd name="T48" fmla="*/ 106 w 106"/>
                <a:gd name="T49" fmla="*/ 0 h 206"/>
                <a:gd name="T50" fmla="*/ 106 w 106"/>
                <a:gd name="T51" fmla="*/ 0 h 206"/>
                <a:gd name="T52" fmla="*/ 106 w 106"/>
                <a:gd name="T53" fmla="*/ 0 h 206"/>
                <a:gd name="T54" fmla="*/ 106 w 106"/>
                <a:gd name="T55" fmla="*/ 0 h 206"/>
                <a:gd name="T56" fmla="*/ 106 w 106"/>
                <a:gd name="T57" fmla="*/ 0 h 206"/>
                <a:gd name="T58" fmla="*/ 106 w 106"/>
                <a:gd name="T59" fmla="*/ 0 h 206"/>
                <a:gd name="T60" fmla="*/ 106 w 106"/>
                <a:gd name="T61" fmla="*/ 0 h 206"/>
                <a:gd name="T62" fmla="*/ 106 w 106"/>
                <a:gd name="T63" fmla="*/ 0 h 206"/>
                <a:gd name="T64" fmla="*/ 106 w 106"/>
                <a:gd name="T65" fmla="*/ 0 h 206"/>
                <a:gd name="T66" fmla="*/ 106 w 106"/>
                <a:gd name="T67" fmla="*/ 0 h 206"/>
                <a:gd name="T68" fmla="*/ 106 w 106"/>
                <a:gd name="T69" fmla="*/ 0 h 206"/>
                <a:gd name="T70" fmla="*/ 106 w 106"/>
                <a:gd name="T71" fmla="*/ 0 h 206"/>
                <a:gd name="T72" fmla="*/ 106 w 106"/>
                <a:gd name="T73" fmla="*/ 0 h 206"/>
                <a:gd name="T74" fmla="*/ 106 w 106"/>
                <a:gd name="T75" fmla="*/ 0 h 206"/>
                <a:gd name="T76" fmla="*/ 106 w 106"/>
                <a:gd name="T77" fmla="*/ 0 h 206"/>
                <a:gd name="T78" fmla="*/ 106 w 106"/>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206"/>
                <a:gd name="T122" fmla="*/ 106 w 106"/>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206">
                  <a:moveTo>
                    <a:pt x="106" y="0"/>
                  </a:moveTo>
                  <a:lnTo>
                    <a:pt x="0" y="114"/>
                  </a:lnTo>
                  <a:lnTo>
                    <a:pt x="106" y="206"/>
                  </a:lnTo>
                  <a:lnTo>
                    <a:pt x="106"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17" name="Freeform 23"/>
            <p:cNvSpPr>
              <a:spLocks/>
            </p:cNvSpPr>
            <p:nvPr/>
          </p:nvSpPr>
          <p:spPr bwMode="ltGray">
            <a:xfrm>
              <a:off x="3144" y="1518"/>
              <a:ext cx="106" cy="198"/>
            </a:xfrm>
            <a:custGeom>
              <a:avLst/>
              <a:gdLst>
                <a:gd name="T0" fmla="*/ 106 w 106"/>
                <a:gd name="T1" fmla="*/ 106 h 198"/>
                <a:gd name="T2" fmla="*/ 0 w 106"/>
                <a:gd name="T3" fmla="*/ 0 h 198"/>
                <a:gd name="T4" fmla="*/ 0 w 106"/>
                <a:gd name="T5" fmla="*/ 0 h 198"/>
                <a:gd name="T6" fmla="*/ 0 w 106"/>
                <a:gd name="T7" fmla="*/ 0 h 198"/>
                <a:gd name="T8" fmla="*/ 0 w 106"/>
                <a:gd name="T9" fmla="*/ 0 h 198"/>
                <a:gd name="T10" fmla="*/ 0 w 106"/>
                <a:gd name="T11" fmla="*/ 0 h 198"/>
                <a:gd name="T12" fmla="*/ 0 w 106"/>
                <a:gd name="T13" fmla="*/ 0 h 198"/>
                <a:gd name="T14" fmla="*/ 0 w 106"/>
                <a:gd name="T15" fmla="*/ 0 h 198"/>
                <a:gd name="T16" fmla="*/ 0 w 106"/>
                <a:gd name="T17" fmla="*/ 0 h 198"/>
                <a:gd name="T18" fmla="*/ 0 w 106"/>
                <a:gd name="T19" fmla="*/ 0 h 198"/>
                <a:gd name="T20" fmla="*/ 0 w 106"/>
                <a:gd name="T21" fmla="*/ 0 h 198"/>
                <a:gd name="T22" fmla="*/ 0 w 106"/>
                <a:gd name="T23" fmla="*/ 0 h 198"/>
                <a:gd name="T24" fmla="*/ 0 w 106"/>
                <a:gd name="T25" fmla="*/ 0 h 198"/>
                <a:gd name="T26" fmla="*/ 0 w 106"/>
                <a:gd name="T27" fmla="*/ 0 h 198"/>
                <a:gd name="T28" fmla="*/ 0 w 106"/>
                <a:gd name="T29" fmla="*/ 0 h 198"/>
                <a:gd name="T30" fmla="*/ 0 w 106"/>
                <a:gd name="T31" fmla="*/ 0 h 198"/>
                <a:gd name="T32" fmla="*/ 0 w 106"/>
                <a:gd name="T33" fmla="*/ 0 h 198"/>
                <a:gd name="T34" fmla="*/ 0 w 106"/>
                <a:gd name="T35" fmla="*/ 0 h 198"/>
                <a:gd name="T36" fmla="*/ 0 w 106"/>
                <a:gd name="T37" fmla="*/ 0 h 198"/>
                <a:gd name="T38" fmla="*/ 0 w 106"/>
                <a:gd name="T39" fmla="*/ 0 h 198"/>
                <a:gd name="T40" fmla="*/ 0 w 106"/>
                <a:gd name="T41" fmla="*/ 0 h 198"/>
                <a:gd name="T42" fmla="*/ 0 w 106"/>
                <a:gd name="T43" fmla="*/ 0 h 198"/>
                <a:gd name="T44" fmla="*/ 0 w 106"/>
                <a:gd name="T45" fmla="*/ 0 h 198"/>
                <a:gd name="T46" fmla="*/ 0 w 106"/>
                <a:gd name="T47" fmla="*/ 0 h 198"/>
                <a:gd name="T48" fmla="*/ 0 w 106"/>
                <a:gd name="T49" fmla="*/ 0 h 198"/>
                <a:gd name="T50" fmla="*/ 0 w 106"/>
                <a:gd name="T51" fmla="*/ 0 h 198"/>
                <a:gd name="T52" fmla="*/ 0 w 106"/>
                <a:gd name="T53" fmla="*/ 0 h 198"/>
                <a:gd name="T54" fmla="*/ 0 w 106"/>
                <a:gd name="T55" fmla="*/ 0 h 198"/>
                <a:gd name="T56" fmla="*/ 0 w 106"/>
                <a:gd name="T57" fmla="*/ 0 h 198"/>
                <a:gd name="T58" fmla="*/ 0 w 106"/>
                <a:gd name="T59" fmla="*/ 0 h 198"/>
                <a:gd name="T60" fmla="*/ 0 w 106"/>
                <a:gd name="T61" fmla="*/ 0 h 198"/>
                <a:gd name="T62" fmla="*/ 0 w 106"/>
                <a:gd name="T63" fmla="*/ 0 h 198"/>
                <a:gd name="T64" fmla="*/ 0 w 106"/>
                <a:gd name="T65" fmla="*/ 0 h 198"/>
                <a:gd name="T66" fmla="*/ 0 w 106"/>
                <a:gd name="T67" fmla="*/ 0 h 198"/>
                <a:gd name="T68" fmla="*/ 0 w 106"/>
                <a:gd name="T69" fmla="*/ 0 h 198"/>
                <a:gd name="T70" fmla="*/ 0 w 106"/>
                <a:gd name="T71" fmla="*/ 0 h 198"/>
                <a:gd name="T72" fmla="*/ 0 w 106"/>
                <a:gd name="T73" fmla="*/ 0 h 198"/>
                <a:gd name="T74" fmla="*/ 0 w 106"/>
                <a:gd name="T75" fmla="*/ 0 h 198"/>
                <a:gd name="T76" fmla="*/ 0 w 106"/>
                <a:gd name="T77" fmla="*/ 0 h 198"/>
                <a:gd name="T78" fmla="*/ 0 w 106"/>
                <a:gd name="T79" fmla="*/ 0 h 1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98"/>
                <a:gd name="T122" fmla="*/ 106 w 106"/>
                <a:gd name="T123" fmla="*/ 198 h 19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98">
                  <a:moveTo>
                    <a:pt x="0" y="0"/>
                  </a:moveTo>
                  <a:lnTo>
                    <a:pt x="106" y="106"/>
                  </a:lnTo>
                  <a:lnTo>
                    <a:pt x="0" y="198"/>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18" name="Freeform 24"/>
            <p:cNvSpPr>
              <a:spLocks/>
            </p:cNvSpPr>
            <p:nvPr/>
          </p:nvSpPr>
          <p:spPr bwMode="ltGray">
            <a:xfrm>
              <a:off x="5128" y="1518"/>
              <a:ext cx="106" cy="198"/>
            </a:xfrm>
            <a:custGeom>
              <a:avLst/>
              <a:gdLst>
                <a:gd name="T0" fmla="*/ 106 w 106"/>
                <a:gd name="T1" fmla="*/ 106 h 198"/>
                <a:gd name="T2" fmla="*/ 0 w 106"/>
                <a:gd name="T3" fmla="*/ 0 h 198"/>
                <a:gd name="T4" fmla="*/ 0 w 106"/>
                <a:gd name="T5" fmla="*/ 0 h 198"/>
                <a:gd name="T6" fmla="*/ 0 w 106"/>
                <a:gd name="T7" fmla="*/ 0 h 198"/>
                <a:gd name="T8" fmla="*/ 0 w 106"/>
                <a:gd name="T9" fmla="*/ 0 h 198"/>
                <a:gd name="T10" fmla="*/ 0 w 106"/>
                <a:gd name="T11" fmla="*/ 0 h 198"/>
                <a:gd name="T12" fmla="*/ 0 w 106"/>
                <a:gd name="T13" fmla="*/ 0 h 198"/>
                <a:gd name="T14" fmla="*/ 0 w 106"/>
                <a:gd name="T15" fmla="*/ 0 h 198"/>
                <a:gd name="T16" fmla="*/ 0 w 106"/>
                <a:gd name="T17" fmla="*/ 0 h 198"/>
                <a:gd name="T18" fmla="*/ 0 w 106"/>
                <a:gd name="T19" fmla="*/ 0 h 198"/>
                <a:gd name="T20" fmla="*/ 0 w 106"/>
                <a:gd name="T21" fmla="*/ 0 h 198"/>
                <a:gd name="T22" fmla="*/ 0 w 106"/>
                <a:gd name="T23" fmla="*/ 0 h 198"/>
                <a:gd name="T24" fmla="*/ 0 w 106"/>
                <a:gd name="T25" fmla="*/ 0 h 198"/>
                <a:gd name="T26" fmla="*/ 0 w 106"/>
                <a:gd name="T27" fmla="*/ 0 h 198"/>
                <a:gd name="T28" fmla="*/ 0 w 106"/>
                <a:gd name="T29" fmla="*/ 0 h 198"/>
                <a:gd name="T30" fmla="*/ 0 w 106"/>
                <a:gd name="T31" fmla="*/ 0 h 198"/>
                <a:gd name="T32" fmla="*/ 0 w 106"/>
                <a:gd name="T33" fmla="*/ 0 h 198"/>
                <a:gd name="T34" fmla="*/ 0 w 106"/>
                <a:gd name="T35" fmla="*/ 0 h 198"/>
                <a:gd name="T36" fmla="*/ 0 w 106"/>
                <a:gd name="T37" fmla="*/ 0 h 198"/>
                <a:gd name="T38" fmla="*/ 0 w 106"/>
                <a:gd name="T39" fmla="*/ 0 h 198"/>
                <a:gd name="T40" fmla="*/ 0 w 106"/>
                <a:gd name="T41" fmla="*/ 0 h 198"/>
                <a:gd name="T42" fmla="*/ 0 w 106"/>
                <a:gd name="T43" fmla="*/ 0 h 198"/>
                <a:gd name="T44" fmla="*/ 0 w 106"/>
                <a:gd name="T45" fmla="*/ 0 h 198"/>
                <a:gd name="T46" fmla="*/ 0 w 106"/>
                <a:gd name="T47" fmla="*/ 0 h 198"/>
                <a:gd name="T48" fmla="*/ 0 w 106"/>
                <a:gd name="T49" fmla="*/ 0 h 198"/>
                <a:gd name="T50" fmla="*/ 0 w 106"/>
                <a:gd name="T51" fmla="*/ 0 h 198"/>
                <a:gd name="T52" fmla="*/ 0 w 106"/>
                <a:gd name="T53" fmla="*/ 0 h 198"/>
                <a:gd name="T54" fmla="*/ 0 w 106"/>
                <a:gd name="T55" fmla="*/ 0 h 198"/>
                <a:gd name="T56" fmla="*/ 0 w 106"/>
                <a:gd name="T57" fmla="*/ 0 h 198"/>
                <a:gd name="T58" fmla="*/ 0 w 106"/>
                <a:gd name="T59" fmla="*/ 0 h 198"/>
                <a:gd name="T60" fmla="*/ 0 w 106"/>
                <a:gd name="T61" fmla="*/ 0 h 198"/>
                <a:gd name="T62" fmla="*/ 0 w 106"/>
                <a:gd name="T63" fmla="*/ 0 h 198"/>
                <a:gd name="T64" fmla="*/ 0 w 106"/>
                <a:gd name="T65" fmla="*/ 0 h 198"/>
                <a:gd name="T66" fmla="*/ 0 w 106"/>
                <a:gd name="T67" fmla="*/ 0 h 198"/>
                <a:gd name="T68" fmla="*/ 0 w 106"/>
                <a:gd name="T69" fmla="*/ 0 h 198"/>
                <a:gd name="T70" fmla="*/ 0 w 106"/>
                <a:gd name="T71" fmla="*/ 0 h 198"/>
                <a:gd name="T72" fmla="*/ 0 w 106"/>
                <a:gd name="T73" fmla="*/ 0 h 198"/>
                <a:gd name="T74" fmla="*/ 0 w 106"/>
                <a:gd name="T75" fmla="*/ 0 h 198"/>
                <a:gd name="T76" fmla="*/ 0 w 106"/>
                <a:gd name="T77" fmla="*/ 0 h 198"/>
                <a:gd name="T78" fmla="*/ 0 w 106"/>
                <a:gd name="T79" fmla="*/ 0 h 1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98"/>
                <a:gd name="T122" fmla="*/ 106 w 106"/>
                <a:gd name="T123" fmla="*/ 198 h 19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98">
                  <a:moveTo>
                    <a:pt x="0" y="0"/>
                  </a:moveTo>
                  <a:lnTo>
                    <a:pt x="106" y="106"/>
                  </a:lnTo>
                  <a:lnTo>
                    <a:pt x="0" y="198"/>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19" name="Rectangle 25"/>
            <p:cNvSpPr>
              <a:spLocks noChangeArrowheads="1"/>
            </p:cNvSpPr>
            <p:nvPr/>
          </p:nvSpPr>
          <p:spPr bwMode="ltGray">
            <a:xfrm>
              <a:off x="3628" y="2234"/>
              <a:ext cx="6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a:latin typeface="+mn-lt"/>
                </a:rPr>
                <a:t>Human</a:t>
              </a:r>
            </a:p>
          </p:txBody>
        </p:sp>
        <p:sp>
          <p:nvSpPr>
            <p:cNvPr id="20" name="Rectangle 26"/>
            <p:cNvSpPr>
              <a:spLocks noChangeArrowheads="1"/>
            </p:cNvSpPr>
            <p:nvPr/>
          </p:nvSpPr>
          <p:spPr bwMode="ltGray">
            <a:xfrm>
              <a:off x="3578" y="1459"/>
              <a:ext cx="8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dirty="0">
                  <a:latin typeface="+mn-lt"/>
                </a:rPr>
                <a:t>Computer</a:t>
              </a:r>
            </a:p>
          </p:txBody>
        </p:sp>
        <p:sp>
          <p:nvSpPr>
            <p:cNvPr id="21" name="Rectangle 27"/>
            <p:cNvSpPr>
              <a:spLocks noChangeArrowheads="1"/>
            </p:cNvSpPr>
            <p:nvPr/>
          </p:nvSpPr>
          <p:spPr bwMode="ltGray">
            <a:xfrm>
              <a:off x="2290" y="2009"/>
              <a:ext cx="5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a:latin typeface="+mn-lt"/>
                </a:rPr>
                <a:t>-ment</a:t>
              </a:r>
            </a:p>
          </p:txBody>
        </p:sp>
        <p:sp>
          <p:nvSpPr>
            <p:cNvPr id="22" name="Rectangle 28"/>
            <p:cNvSpPr>
              <a:spLocks noChangeArrowheads="1"/>
            </p:cNvSpPr>
            <p:nvPr/>
          </p:nvSpPr>
          <p:spPr bwMode="ltGray">
            <a:xfrm>
              <a:off x="4683" y="1293"/>
              <a:ext cx="56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a:latin typeface="+mn-lt"/>
                </a:rPr>
                <a:t>Image</a:t>
              </a:r>
            </a:p>
          </p:txBody>
        </p:sp>
        <p:sp>
          <p:nvSpPr>
            <p:cNvPr id="23" name="Rectangle 29"/>
            <p:cNvSpPr>
              <a:spLocks noChangeArrowheads="1"/>
            </p:cNvSpPr>
            <p:nvPr/>
          </p:nvSpPr>
          <p:spPr bwMode="ltGray">
            <a:xfrm>
              <a:off x="2290" y="1768"/>
              <a:ext cx="47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GB" altLang="en-US" b="0" dirty="0">
                  <a:latin typeface="+mn-lt"/>
                </a:rPr>
                <a:t>Move</a:t>
              </a:r>
            </a:p>
          </p:txBody>
        </p:sp>
        <p:sp>
          <p:nvSpPr>
            <p:cNvPr id="24" name="Text Box 31"/>
            <p:cNvSpPr txBox="1">
              <a:spLocks noChangeArrowheads="1"/>
            </p:cNvSpPr>
            <p:nvPr/>
          </p:nvSpPr>
          <p:spPr bwMode="ltGray">
            <a:xfrm>
              <a:off x="4740" y="1842"/>
              <a:ext cx="22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ts val="600"/>
                </a:spcBef>
                <a:spcAft>
                  <a:spcPts val="600"/>
                </a:spcAft>
              </a:pPr>
              <a:r>
                <a:rPr lang="en-GB" altLang="en-US" b="0">
                  <a:solidFill>
                    <a:schemeClr val="tx1"/>
                  </a:solidFill>
                  <a:latin typeface="+mn-lt"/>
                </a:rPr>
                <a:t>+</a:t>
              </a:r>
            </a:p>
          </p:txBody>
        </p:sp>
        <p:sp>
          <p:nvSpPr>
            <p:cNvPr id="25" name="Text Box 32"/>
            <p:cNvSpPr txBox="1">
              <a:spLocks noChangeArrowheads="1"/>
            </p:cNvSpPr>
            <p:nvPr/>
          </p:nvSpPr>
          <p:spPr bwMode="ltGray">
            <a:xfrm>
              <a:off x="2880" y="1842"/>
              <a:ext cx="27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ts val="600"/>
                </a:spcBef>
                <a:spcAft>
                  <a:spcPts val="600"/>
                </a:spcAft>
              </a:pPr>
              <a:r>
                <a:rPr lang="en-GB" altLang="en-US" b="0">
                  <a:solidFill>
                    <a:schemeClr val="tx1"/>
                  </a:solidFill>
                  <a:latin typeface="+mn-lt"/>
                </a:rPr>
                <a:t>-</a:t>
              </a:r>
            </a:p>
          </p:txBody>
        </p:sp>
      </p:grpSp>
      <p:sp>
        <p:nvSpPr>
          <p:cNvPr id="26" name="Rectangle 5"/>
          <p:cNvSpPr>
            <a:spLocks noChangeArrowheads="1"/>
          </p:cNvSpPr>
          <p:nvPr/>
        </p:nvSpPr>
        <p:spPr bwMode="auto">
          <a:xfrm>
            <a:off x="251520" y="1312420"/>
            <a:ext cx="878497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US" altLang="en-US" b="0" dirty="0" smtClean="0">
                <a:latin typeface="+mn-lt"/>
              </a:rPr>
              <a:t>Using </a:t>
            </a:r>
            <a:r>
              <a:rPr lang="en-US" altLang="en-US" b="0" dirty="0">
                <a:latin typeface="+mn-lt"/>
              </a:rPr>
              <a:t>a mouse is </a:t>
            </a:r>
            <a:r>
              <a:rPr lang="en-US" altLang="en-US" b="0" dirty="0" smtClean="0">
                <a:latin typeface="+mn-lt"/>
              </a:rPr>
              <a:t>feedback : Ultimate </a:t>
            </a:r>
            <a:r>
              <a:rPr lang="en-US" altLang="en-US" b="0" dirty="0">
                <a:latin typeface="+mn-lt"/>
              </a:rPr>
              <a:t>HCI is ‘Virtual Reality</a:t>
            </a:r>
            <a:r>
              <a:rPr lang="en-US" altLang="en-US" b="0" dirty="0" smtClean="0">
                <a:latin typeface="+mn-lt"/>
              </a:rPr>
              <a:t>’ </a:t>
            </a:r>
            <a:endParaRPr lang="en-GB" altLang="en-US" b="0" dirty="0">
              <a:latin typeface="+mn-lt"/>
            </a:endParaRPr>
          </a:p>
        </p:txBody>
      </p:sp>
      <p:sp>
        <p:nvSpPr>
          <p:cNvPr id="27" name="Rectangle 6"/>
          <p:cNvSpPr>
            <a:spLocks noChangeArrowheads="1"/>
          </p:cNvSpPr>
          <p:nvPr/>
        </p:nvSpPr>
        <p:spPr bwMode="auto">
          <a:xfrm>
            <a:off x="845406" y="4400901"/>
            <a:ext cx="708488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US" altLang="en-US" b="0" dirty="0">
                <a:latin typeface="+mn-lt"/>
              </a:rPr>
              <a:t>Also, Augmented </a:t>
            </a:r>
            <a:r>
              <a:rPr lang="en-US" altLang="en-US" b="0" dirty="0" smtClean="0">
                <a:latin typeface="+mn-lt"/>
              </a:rPr>
              <a:t>Reality</a:t>
            </a:r>
            <a:endParaRPr lang="en-US" altLang="en-US" b="0" dirty="0">
              <a:latin typeface="+mn-lt"/>
            </a:endParaRPr>
          </a:p>
          <a:p>
            <a:pPr>
              <a:spcBef>
                <a:spcPts val="600"/>
              </a:spcBef>
              <a:spcAft>
                <a:spcPts val="600"/>
              </a:spcAft>
            </a:pPr>
            <a:r>
              <a:rPr lang="en-US" altLang="en-US" b="0" dirty="0">
                <a:latin typeface="+mn-lt"/>
              </a:rPr>
              <a:t>Tele-operation - remote </a:t>
            </a:r>
            <a:r>
              <a:rPr lang="en-US" altLang="en-US" b="0" dirty="0" smtClean="0">
                <a:latin typeface="+mn-lt"/>
              </a:rPr>
              <a:t>control. </a:t>
            </a:r>
            <a:endParaRPr lang="en-US" altLang="en-US" b="0" dirty="0">
              <a:latin typeface="+mn-lt"/>
            </a:endParaRPr>
          </a:p>
          <a:p>
            <a:pPr>
              <a:spcBef>
                <a:spcPts val="600"/>
              </a:spcBef>
              <a:spcAft>
                <a:spcPts val="600"/>
              </a:spcAft>
            </a:pPr>
            <a:r>
              <a:rPr lang="en-US" altLang="en-US" b="0" dirty="0">
                <a:latin typeface="+mn-lt"/>
              </a:rPr>
              <a:t>Needs force feedback </a:t>
            </a:r>
            <a:r>
              <a:rPr lang="en-US" altLang="en-US" b="0" dirty="0" smtClean="0">
                <a:latin typeface="+mn-lt"/>
              </a:rPr>
              <a:t>+touch </a:t>
            </a:r>
            <a:r>
              <a:rPr lang="en-US" altLang="en-US" b="0" dirty="0">
                <a:latin typeface="+mn-lt"/>
              </a:rPr>
              <a:t>– ‘haptics</a:t>
            </a:r>
            <a:r>
              <a:rPr lang="en-US" altLang="en-US" b="0" dirty="0" smtClean="0">
                <a:latin typeface="+mn-lt"/>
              </a:rPr>
              <a:t>’</a:t>
            </a:r>
            <a:endParaRPr lang="en-GB" altLang="en-US" b="0" dirty="0">
              <a:latin typeface="+mn-lt"/>
            </a:endParaRPr>
          </a:p>
        </p:txBody>
      </p:sp>
    </p:spTree>
    <p:extLst>
      <p:ext uri="{BB962C8B-B14F-4D97-AF65-F5344CB8AC3E}">
        <p14:creationId xmlns:p14="http://schemas.microsoft.com/office/powerpoint/2010/main" val="394633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lstStyle/>
          <a:p>
            <a:pPr>
              <a:spcBef>
                <a:spcPts val="600"/>
              </a:spcBef>
              <a:spcAft>
                <a:spcPts val="600"/>
              </a:spcAft>
            </a:pPr>
            <a:r>
              <a:rPr lang="en-GB" sz="2400" dirty="0"/>
              <a:t>I came to Reading as a student in cybernetics in 1977 …</a:t>
            </a:r>
          </a:p>
          <a:p>
            <a:pPr>
              <a:spcBef>
                <a:spcPts val="600"/>
              </a:spcBef>
              <a:spcAft>
                <a:spcPts val="600"/>
              </a:spcAft>
            </a:pPr>
            <a:r>
              <a:rPr lang="en-GB" sz="2400" dirty="0"/>
              <a:t>I have lectured in Cybernetics since 1983</a:t>
            </a:r>
          </a:p>
          <a:p>
            <a:pPr>
              <a:spcBef>
                <a:spcPts val="600"/>
              </a:spcBef>
              <a:spcAft>
                <a:spcPts val="600"/>
              </a:spcAft>
            </a:pPr>
            <a:r>
              <a:rPr lang="en-GB" sz="2400" dirty="0"/>
              <a:t>My </a:t>
            </a:r>
            <a:r>
              <a:rPr lang="en-GB" sz="2400" dirty="0" smtClean="0"/>
              <a:t>interests : </a:t>
            </a:r>
            <a:r>
              <a:rPr lang="en-GB" sz="2400" dirty="0"/>
              <a:t>robots, control engineering, artificial intelligence, virtual reality, GAIA theory, education </a:t>
            </a:r>
          </a:p>
          <a:p>
            <a:pPr>
              <a:spcBef>
                <a:spcPts val="600"/>
              </a:spcBef>
              <a:spcAft>
                <a:spcPts val="600"/>
              </a:spcAft>
            </a:pPr>
            <a:r>
              <a:rPr lang="en-GB" sz="2400" dirty="0"/>
              <a:t>I am lead educator on the Begin Robotics Massive Open Online Course which runs on </a:t>
            </a:r>
            <a:r>
              <a:rPr lang="en-GB" sz="2400" dirty="0" err="1"/>
              <a:t>FutureLearn</a:t>
            </a:r>
            <a:endParaRPr lang="en-GB" sz="2400" dirty="0"/>
          </a:p>
          <a:p>
            <a:pPr>
              <a:spcBef>
                <a:spcPts val="600"/>
              </a:spcBef>
              <a:spcAft>
                <a:spcPts val="600"/>
              </a:spcAft>
            </a:pPr>
            <a:r>
              <a:rPr lang="en-GB" sz="2400" dirty="0"/>
              <a:t>This talk gives an overview of the course, the cybernetic approach taken, including its interactive web pages.</a:t>
            </a:r>
          </a:p>
          <a:p>
            <a:endParaRPr lang="en-GB" sz="2400" dirty="0"/>
          </a:p>
        </p:txBody>
      </p:sp>
      <p:sp>
        <p:nvSpPr>
          <p:cNvPr id="4" name="Date Placeholder 3"/>
          <p:cNvSpPr>
            <a:spLocks noGrp="1"/>
          </p:cNvSpPr>
          <p:nvPr>
            <p:ph type="dt" sz="half" idx="10"/>
          </p:nvPr>
        </p:nvSpPr>
        <p:spPr/>
        <p:txBody>
          <a:bodyPr/>
          <a:lstStyle/>
          <a:p>
            <a:pPr>
              <a:defRPr/>
            </a:pPr>
            <a:r>
              <a:rPr lang="en-GB" altLang="en-US" smtClean="0"/>
              <a:t>p</a:t>
            </a:r>
            <a:fld id="{CB7F0C7B-2DD2-431D-AFAF-0995AFC8673F}" type="slidenum">
              <a:rPr lang="en-GB" altLang="en-US" smtClean="0"/>
              <a:pPr>
                <a:defRPr/>
              </a:pPr>
              <a:t>2</a:t>
            </a:fld>
            <a:r>
              <a:rPr lang="en-GB" altLang="en-US" smtClean="0"/>
              <a:t> RJM</a:t>
            </a:r>
            <a:endParaRPr lang="en-GB" altLang="en-US" dirty="0"/>
          </a:p>
        </p:txBody>
      </p:sp>
      <p:sp>
        <p:nvSpPr>
          <p:cNvPr id="5" name="Footer Placeholder 4"/>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spTree>
    <p:extLst>
      <p:ext uri="{BB962C8B-B14F-4D97-AF65-F5344CB8AC3E}">
        <p14:creationId xmlns:p14="http://schemas.microsoft.com/office/powerpoint/2010/main" val="9386714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Interaction</a:t>
            </a:r>
          </a:p>
        </p:txBody>
      </p:sp>
      <p:sp>
        <p:nvSpPr>
          <p:cNvPr id="3" name="Date Placeholder 2"/>
          <p:cNvSpPr>
            <a:spLocks noGrp="1"/>
          </p:cNvSpPr>
          <p:nvPr>
            <p:ph type="dt" sz="half" idx="10"/>
          </p:nvPr>
        </p:nvSpPr>
        <p:spPr/>
        <p:txBody>
          <a:bodyPr/>
          <a:lstStyle/>
          <a:p>
            <a:pPr>
              <a:defRPr/>
            </a:pPr>
            <a:r>
              <a:rPr lang="en-GB" altLang="en-US" smtClean="0"/>
              <a:t>p</a:t>
            </a:r>
            <a:fld id="{E17E5D4A-E6F9-4C3C-9A65-2C4026ED8B98}" type="slidenum">
              <a:rPr lang="en-GB" altLang="en-US" smtClean="0"/>
              <a:pPr>
                <a:defRPr/>
              </a:pPr>
              <a:t>20</a:t>
            </a:fld>
            <a:r>
              <a:rPr lang="en-GB" altLang="en-US"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pic>
        <p:nvPicPr>
          <p:cNvPr id="5" name="Picture 4" descr="DSC_5148_ManyEric.jpg"/>
          <p:cNvPicPr>
            <a:picLocks noChangeAspect="1"/>
          </p:cNvPicPr>
          <p:nvPr/>
        </p:nvPicPr>
        <p:blipFill rotWithShape="1">
          <a:blip r:embed="rId2" cstate="print"/>
          <a:srcRect b="8689"/>
          <a:stretch/>
        </p:blipFill>
        <p:spPr>
          <a:xfrm>
            <a:off x="1239669" y="1186658"/>
            <a:ext cx="3023641" cy="1836000"/>
          </a:xfrm>
          <a:prstGeom prst="rect">
            <a:avLst/>
          </a:prstGeom>
        </p:spPr>
      </p:pic>
      <p:pic>
        <p:nvPicPr>
          <p:cNvPr id="6" name="Picture 2" descr="%_tempFileNameDSC_5279%"/>
          <p:cNvPicPr>
            <a:picLocks noChangeAspect="1" noChangeArrowheads="1"/>
          </p:cNvPicPr>
          <p:nvPr/>
        </p:nvPicPr>
        <p:blipFill>
          <a:blip r:embed="rId3" cstate="print"/>
          <a:srcRect/>
          <a:stretch>
            <a:fillRect/>
          </a:stretch>
        </p:blipFill>
        <p:spPr bwMode="auto">
          <a:xfrm>
            <a:off x="5543063" y="1183697"/>
            <a:ext cx="2738393" cy="1821031"/>
          </a:xfrm>
          <a:prstGeom prst="rect">
            <a:avLst/>
          </a:prstGeom>
          <a:noFill/>
        </p:spPr>
      </p:pic>
      <p:pic>
        <p:nvPicPr>
          <p:cNvPr id="7" name="Picture 4" descr="%_tempFileNameDSC_5240%"/>
          <p:cNvPicPr>
            <a:picLocks noChangeAspect="1" noChangeArrowheads="1"/>
          </p:cNvPicPr>
          <p:nvPr/>
        </p:nvPicPr>
        <p:blipFill rotWithShape="1">
          <a:blip r:embed="rId4" cstate="print"/>
          <a:srcRect l="-1" r="3420" b="4317"/>
          <a:stretch/>
        </p:blipFill>
        <p:spPr bwMode="auto">
          <a:xfrm>
            <a:off x="1261298" y="3547346"/>
            <a:ext cx="3060000" cy="2016000"/>
          </a:xfrm>
          <a:prstGeom prst="rect">
            <a:avLst/>
          </a:prstGeom>
          <a:noFill/>
        </p:spPr>
      </p:pic>
      <p:sp>
        <p:nvSpPr>
          <p:cNvPr id="8" name="TextBox 7"/>
          <p:cNvSpPr txBox="1"/>
          <p:nvPr/>
        </p:nvSpPr>
        <p:spPr>
          <a:xfrm>
            <a:off x="987293" y="3041700"/>
            <a:ext cx="3528392" cy="461665"/>
          </a:xfrm>
          <a:prstGeom prst="rect">
            <a:avLst/>
          </a:prstGeom>
          <a:noFill/>
        </p:spPr>
        <p:txBody>
          <a:bodyPr wrap="square" rtlCol="0">
            <a:spAutoFit/>
          </a:bodyPr>
          <a:lstStyle/>
          <a:p>
            <a:r>
              <a:rPr lang="en-GB" dirty="0" smtClean="0">
                <a:latin typeface="+mn-lt"/>
              </a:rPr>
              <a:t>Robots with each other</a:t>
            </a:r>
            <a:endParaRPr lang="en-GB" dirty="0">
              <a:latin typeface="+mn-lt"/>
            </a:endParaRPr>
          </a:p>
        </p:txBody>
      </p:sp>
      <p:sp>
        <p:nvSpPr>
          <p:cNvPr id="9" name="TextBox 8"/>
          <p:cNvSpPr txBox="1"/>
          <p:nvPr/>
        </p:nvSpPr>
        <p:spPr>
          <a:xfrm>
            <a:off x="611560" y="5687754"/>
            <a:ext cx="4536503" cy="461665"/>
          </a:xfrm>
          <a:prstGeom prst="rect">
            <a:avLst/>
          </a:prstGeom>
          <a:noFill/>
        </p:spPr>
        <p:txBody>
          <a:bodyPr wrap="square" rtlCol="0">
            <a:spAutoFit/>
          </a:bodyPr>
          <a:lstStyle/>
          <a:p>
            <a:r>
              <a:rPr lang="en-GB" dirty="0" err="1" smtClean="0">
                <a:latin typeface="+mn-lt"/>
              </a:rPr>
              <a:t>Haptics</a:t>
            </a:r>
            <a:r>
              <a:rPr lang="en-GB" dirty="0" smtClean="0">
                <a:latin typeface="+mn-lt"/>
              </a:rPr>
              <a:t> – feel artificial world</a:t>
            </a:r>
            <a:endParaRPr lang="en-GB" dirty="0">
              <a:latin typeface="+mn-lt"/>
            </a:endParaRPr>
          </a:p>
        </p:txBody>
      </p:sp>
      <p:sp>
        <p:nvSpPr>
          <p:cNvPr id="10" name="TextBox 9"/>
          <p:cNvSpPr txBox="1"/>
          <p:nvPr/>
        </p:nvSpPr>
        <p:spPr>
          <a:xfrm>
            <a:off x="5148063" y="3038689"/>
            <a:ext cx="3528392" cy="461665"/>
          </a:xfrm>
          <a:prstGeom prst="rect">
            <a:avLst/>
          </a:prstGeom>
          <a:noFill/>
        </p:spPr>
        <p:txBody>
          <a:bodyPr wrap="square" rtlCol="0">
            <a:spAutoFit/>
          </a:bodyPr>
          <a:lstStyle/>
          <a:p>
            <a:pPr algn="ctr"/>
            <a:r>
              <a:rPr lang="en-GB" dirty="0" smtClean="0">
                <a:latin typeface="+mn-lt"/>
              </a:rPr>
              <a:t>Human  and Computer</a:t>
            </a:r>
            <a:endParaRPr lang="en-GB" dirty="0">
              <a:latin typeface="+mn-lt"/>
            </a:endParaRPr>
          </a:p>
        </p:txBody>
      </p:sp>
      <p:sp>
        <p:nvSpPr>
          <p:cNvPr id="11" name="TextBox 10"/>
          <p:cNvSpPr txBox="1"/>
          <p:nvPr/>
        </p:nvSpPr>
        <p:spPr>
          <a:xfrm>
            <a:off x="5292079" y="5662327"/>
            <a:ext cx="3168353" cy="461665"/>
          </a:xfrm>
          <a:prstGeom prst="rect">
            <a:avLst/>
          </a:prstGeom>
          <a:noFill/>
        </p:spPr>
        <p:txBody>
          <a:bodyPr wrap="square" rtlCol="0">
            <a:spAutoFit/>
          </a:bodyPr>
          <a:lstStyle/>
          <a:p>
            <a:pPr algn="ctr"/>
            <a:r>
              <a:rPr lang="en-GB" dirty="0" smtClean="0">
                <a:latin typeface="+mn-lt"/>
              </a:rPr>
              <a:t>Virtual </a:t>
            </a:r>
            <a:r>
              <a:rPr lang="en-GB" dirty="0" err="1" smtClean="0">
                <a:latin typeface="+mn-lt"/>
              </a:rPr>
              <a:t>DrumKit</a:t>
            </a:r>
            <a:endParaRPr lang="en-GB" dirty="0">
              <a:latin typeface="+mn-lt"/>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743" t="13613" r="2555" b="12895"/>
          <a:stretch/>
        </p:blipFill>
        <p:spPr>
          <a:xfrm>
            <a:off x="5124742" y="3547346"/>
            <a:ext cx="3427956" cy="2016445"/>
          </a:xfrm>
          <a:prstGeom prst="rect">
            <a:avLst/>
          </a:prstGeom>
        </p:spPr>
      </p:pic>
    </p:spTree>
    <p:extLst>
      <p:ext uri="{BB962C8B-B14F-4D97-AF65-F5344CB8AC3E}">
        <p14:creationId xmlns:p14="http://schemas.microsoft.com/office/powerpoint/2010/main" val="181552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Robot and Light Sensors</a:t>
            </a:r>
            <a:endParaRPr lang="en-GB" dirty="0"/>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21</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pic>
        <p:nvPicPr>
          <p:cNvPr id="5" name="RobotAndLightSenso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5425" y="1695450"/>
            <a:ext cx="6153150" cy="3467100"/>
          </a:xfrm>
          <a:prstGeom prst="rect">
            <a:avLst/>
          </a:prstGeom>
        </p:spPr>
      </p:pic>
      <p:sp>
        <p:nvSpPr>
          <p:cNvPr id="6" name="TextBox 5"/>
          <p:cNvSpPr txBox="1"/>
          <p:nvPr/>
        </p:nvSpPr>
        <p:spPr>
          <a:xfrm>
            <a:off x="2555875" y="5733256"/>
            <a:ext cx="4176365" cy="400110"/>
          </a:xfrm>
          <a:prstGeom prst="rect">
            <a:avLst/>
          </a:prstGeom>
          <a:noFill/>
        </p:spPr>
        <p:txBody>
          <a:bodyPr wrap="square" rtlCol="0">
            <a:spAutoFit/>
          </a:bodyPr>
          <a:lstStyle/>
          <a:p>
            <a:r>
              <a:rPr lang="en-GB" sz="2000" dirty="0" smtClean="0">
                <a:latin typeface="+mn-lt"/>
              </a:rPr>
              <a:t>About minute in …</a:t>
            </a:r>
            <a:endParaRPr lang="en-GB" sz="2000" dirty="0">
              <a:latin typeface="+mn-lt"/>
            </a:endParaRPr>
          </a:p>
        </p:txBody>
      </p:sp>
    </p:spTree>
    <p:extLst>
      <p:ext uri="{BB962C8B-B14F-4D97-AF65-F5344CB8AC3E}">
        <p14:creationId xmlns:p14="http://schemas.microsoft.com/office/powerpoint/2010/main" val="752186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Flocking Robots</a:t>
            </a:r>
            <a:endParaRPr lang="en-GB" dirty="0"/>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22</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pic>
        <p:nvPicPr>
          <p:cNvPr id="5" name="FlockingRobo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5425" y="1695450"/>
            <a:ext cx="6153150" cy="3467100"/>
          </a:xfrm>
          <a:prstGeom prst="rect">
            <a:avLst/>
          </a:prstGeom>
        </p:spPr>
      </p:pic>
    </p:spTree>
    <p:extLst>
      <p:ext uri="{BB962C8B-B14F-4D97-AF65-F5344CB8AC3E}">
        <p14:creationId xmlns:p14="http://schemas.microsoft.com/office/powerpoint/2010/main" val="2824713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Interaction and Learning</a:t>
            </a:r>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23</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sp>
        <p:nvSpPr>
          <p:cNvPr id="5" name="Rectangle 4"/>
          <p:cNvSpPr>
            <a:spLocks noChangeArrowheads="1"/>
          </p:cNvSpPr>
          <p:nvPr/>
        </p:nvSpPr>
        <p:spPr bwMode="auto">
          <a:xfrm>
            <a:off x="683568" y="5013176"/>
            <a:ext cx="799288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US" altLang="en-US" dirty="0" err="1" smtClean="0"/>
              <a:t>Eg</a:t>
            </a:r>
            <a:r>
              <a:rPr lang="en-US" altLang="en-US" dirty="0" smtClean="0"/>
              <a:t> move one arm by hand, other arm moves with it</a:t>
            </a:r>
          </a:p>
          <a:p>
            <a:pPr>
              <a:spcBef>
                <a:spcPts val="600"/>
              </a:spcBef>
              <a:spcAft>
                <a:spcPts val="600"/>
              </a:spcAft>
            </a:pPr>
            <a:r>
              <a:rPr lang="en-US" altLang="en-US" dirty="0" smtClean="0"/>
              <a:t>So you teach it the moves so Baxter can pick up balls.</a:t>
            </a:r>
            <a:endParaRPr lang="en-GB" altLang="en-US" dirty="0"/>
          </a:p>
        </p:txBody>
      </p:sp>
      <p:pic>
        <p:nvPicPr>
          <p:cNvPr id="6" name="Picture 4" descr="%_tempFileNameDSC_5279%"/>
          <p:cNvPicPr>
            <a:picLocks noChangeAspect="1" noChangeArrowheads="1"/>
          </p:cNvPicPr>
          <p:nvPr/>
        </p:nvPicPr>
        <p:blipFill>
          <a:blip r:embed="rId2" cstate="print"/>
          <a:srcRect/>
          <a:stretch>
            <a:fillRect/>
          </a:stretch>
        </p:blipFill>
        <p:spPr bwMode="auto">
          <a:xfrm>
            <a:off x="899592" y="1196752"/>
            <a:ext cx="5328592" cy="3543514"/>
          </a:xfrm>
          <a:prstGeom prst="rect">
            <a:avLst/>
          </a:prstGeom>
          <a:noFill/>
        </p:spPr>
      </p:pic>
      <p:sp>
        <p:nvSpPr>
          <p:cNvPr id="7" name="Rectangle 6"/>
          <p:cNvSpPr>
            <a:spLocks noChangeArrowheads="1"/>
          </p:cNvSpPr>
          <p:nvPr/>
        </p:nvSpPr>
        <p:spPr bwMode="auto">
          <a:xfrm>
            <a:off x="6300192" y="1340768"/>
            <a:ext cx="2843808"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spcBef>
                <a:spcPts val="600"/>
              </a:spcBef>
              <a:spcAft>
                <a:spcPts val="600"/>
              </a:spcAft>
            </a:pPr>
            <a:r>
              <a:rPr lang="en-US" altLang="en-US" dirty="0" smtClean="0"/>
              <a:t>Baxter robot</a:t>
            </a:r>
          </a:p>
          <a:p>
            <a:pPr>
              <a:spcBef>
                <a:spcPts val="600"/>
              </a:spcBef>
              <a:spcAft>
                <a:spcPts val="600"/>
              </a:spcAft>
            </a:pPr>
            <a:r>
              <a:rPr lang="en-US" altLang="en-US" dirty="0" smtClean="0"/>
              <a:t>Designed for safe interaction</a:t>
            </a:r>
          </a:p>
          <a:p>
            <a:pPr>
              <a:spcBef>
                <a:spcPts val="600"/>
              </a:spcBef>
              <a:spcAft>
                <a:spcPts val="600"/>
              </a:spcAft>
            </a:pPr>
            <a:r>
              <a:rPr lang="en-US" altLang="en-US" dirty="0" smtClean="0"/>
              <a:t>Can program it to do tasks</a:t>
            </a:r>
          </a:p>
          <a:p>
            <a:pPr>
              <a:spcBef>
                <a:spcPts val="600"/>
              </a:spcBef>
              <a:spcAft>
                <a:spcPts val="600"/>
              </a:spcAft>
            </a:pPr>
            <a:r>
              <a:rPr lang="en-US" altLang="en-US" dirty="0" smtClean="0"/>
              <a:t>Or can teach it</a:t>
            </a:r>
            <a:endParaRPr lang="en-GB" altLang="en-US" dirty="0"/>
          </a:p>
        </p:txBody>
      </p:sp>
    </p:spTree>
    <p:extLst>
      <p:ext uri="{BB962C8B-B14F-4D97-AF65-F5344CB8AC3E}">
        <p14:creationId xmlns:p14="http://schemas.microsoft.com/office/powerpoint/2010/main" val="144379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Web Pages</a:t>
            </a:r>
            <a:endParaRPr lang="en-GB" dirty="0"/>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24</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pic>
        <p:nvPicPr>
          <p:cNvPr id="7" name="Cyb BR Pag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9632" y="1052736"/>
            <a:ext cx="6346531" cy="4807160"/>
          </a:xfrm>
          <a:prstGeom prst="rect">
            <a:avLst/>
          </a:prstGeom>
        </p:spPr>
      </p:pic>
    </p:spTree>
    <p:extLst>
      <p:ext uri="{BB962C8B-B14F-4D97-AF65-F5344CB8AC3E}">
        <p14:creationId xmlns:p14="http://schemas.microsoft.com/office/powerpoint/2010/main" val="2243234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GB" altLang="en-US" smtClean="0"/>
              <a:t>p</a:t>
            </a:r>
            <a:fld id="{E17E5D4A-E6F9-4C3C-9A65-2C4026ED8B98}" type="slidenum">
              <a:rPr lang="en-GB" altLang="en-US" smtClean="0"/>
              <a:pPr>
                <a:defRPr/>
              </a:pPr>
              <a:t>25</a:t>
            </a:fld>
            <a:r>
              <a:rPr lang="en-GB" altLang="en-US"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sp>
        <p:nvSpPr>
          <p:cNvPr id="2" name="Title 1"/>
          <p:cNvSpPr>
            <a:spLocks noGrp="1"/>
          </p:cNvSpPr>
          <p:nvPr>
            <p:ph type="title" idx="4294967295"/>
          </p:nvPr>
        </p:nvSpPr>
        <p:spPr>
          <a:xfrm>
            <a:off x="790575" y="333375"/>
            <a:ext cx="8353425" cy="863600"/>
          </a:xfrm>
        </p:spPr>
        <p:txBody>
          <a:bodyPr/>
          <a:lstStyle/>
          <a:p>
            <a:r>
              <a:rPr lang="en-GB" dirty="0" smtClean="0"/>
              <a:t>Balancing ERIC</a:t>
            </a:r>
            <a:endParaRPr lang="en-GB" dirty="0"/>
          </a:p>
        </p:txBody>
      </p:sp>
      <p:pic>
        <p:nvPicPr>
          <p:cNvPr id="5" name="rockinger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28" y="149106"/>
            <a:ext cx="8496944" cy="6664270"/>
          </a:xfrm>
          <a:prstGeom prst="rect">
            <a:avLst/>
          </a:prstGeom>
        </p:spPr>
      </p:pic>
    </p:spTree>
    <p:extLst>
      <p:ext uri="{BB962C8B-B14F-4D97-AF65-F5344CB8AC3E}">
        <p14:creationId xmlns:p14="http://schemas.microsoft.com/office/powerpoint/2010/main" val="3231481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smtClean="0"/>
              <a:t>Braitenburg</a:t>
            </a:r>
            <a:r>
              <a:rPr lang="en-GB" dirty="0" smtClean="0"/>
              <a:t> Robot</a:t>
            </a:r>
            <a:endParaRPr lang="en-GB" dirty="0"/>
          </a:p>
        </p:txBody>
      </p:sp>
      <p:sp>
        <p:nvSpPr>
          <p:cNvPr id="2" name="Date Placeholder 1"/>
          <p:cNvSpPr>
            <a:spLocks noGrp="1"/>
          </p:cNvSpPr>
          <p:nvPr>
            <p:ph type="dt" sz="half" idx="10"/>
          </p:nvPr>
        </p:nvSpPr>
        <p:spPr/>
        <p:txBody>
          <a:bodyPr/>
          <a:lstStyle/>
          <a:p>
            <a:pPr>
              <a:defRPr/>
            </a:pPr>
            <a:r>
              <a:rPr lang="en-GB" altLang="en-US" smtClean="0"/>
              <a:t>p</a:t>
            </a:r>
            <a:fld id="{1E0A4ED0-1339-4D35-967E-C84B86425332}" type="slidenum">
              <a:rPr lang="en-GB" altLang="en-US" smtClean="0"/>
              <a:pPr>
                <a:defRPr/>
              </a:pPr>
              <a:t>26</a:t>
            </a:fld>
            <a:r>
              <a:rPr lang="en-GB" altLang="en-US" smtClean="0"/>
              <a:t> RJM</a:t>
            </a:r>
            <a:endParaRPr lang="en-GB" altLang="en-US" dirty="0"/>
          </a:p>
        </p:txBody>
      </p:sp>
      <p:sp>
        <p:nvSpPr>
          <p:cNvPr id="3" name="Footer Placeholder 2"/>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pic>
        <p:nvPicPr>
          <p:cNvPr id="5" name="Picture 4">
            <a:hlinkClick r:id="rId2"/>
          </p:cNvPr>
          <p:cNvPicPr>
            <a:picLocks noChangeAspect="1"/>
          </p:cNvPicPr>
          <p:nvPr/>
        </p:nvPicPr>
        <p:blipFill>
          <a:blip r:embed="rId3"/>
          <a:stretch>
            <a:fillRect/>
          </a:stretch>
        </p:blipFill>
        <p:spPr>
          <a:xfrm>
            <a:off x="1259632" y="1196975"/>
            <a:ext cx="6696744" cy="5053447"/>
          </a:xfrm>
          <a:prstGeom prst="rect">
            <a:avLst/>
          </a:prstGeom>
        </p:spPr>
      </p:pic>
    </p:spTree>
    <p:extLst>
      <p:ext uri="{BB962C8B-B14F-4D97-AF65-F5344CB8AC3E}">
        <p14:creationId xmlns:p14="http://schemas.microsoft.com/office/powerpoint/2010/main" val="1181136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Very Positive Reaction</a:t>
            </a:r>
          </a:p>
        </p:txBody>
      </p:sp>
      <p:sp>
        <p:nvSpPr>
          <p:cNvPr id="6" name="Content Placeholder 5"/>
          <p:cNvSpPr>
            <a:spLocks noGrp="1"/>
          </p:cNvSpPr>
          <p:nvPr>
            <p:ph idx="1"/>
          </p:nvPr>
        </p:nvSpPr>
        <p:spPr/>
        <p:txBody>
          <a:bodyPr/>
          <a:lstStyle/>
          <a:p>
            <a:r>
              <a:rPr lang="en-GB" sz="2400" dirty="0"/>
              <a:t>Teachers found simulations very useful and wanted to use at schools … hence pages available .. appreciated.</a:t>
            </a:r>
          </a:p>
          <a:p>
            <a:endParaRPr lang="en-GB" sz="2400" dirty="0"/>
          </a:p>
          <a:p>
            <a:r>
              <a:rPr lang="en-GB" sz="2400" dirty="0"/>
              <a:t>“Thank you for a truly excellent course that exceeded my expectations. By removing all the barriers to education that are still present in many online courses you allowed one to relax and concentrate on the learning. It made for a much more pleasant learning environment that encouraged exploration and experimentation. The use of simulations put this course head and shoulders above the competition.”</a:t>
            </a:r>
          </a:p>
          <a:p>
            <a:endParaRPr lang="en-GB" sz="2400" dirty="0"/>
          </a:p>
        </p:txBody>
      </p:sp>
      <p:sp>
        <p:nvSpPr>
          <p:cNvPr id="3" name="Date Placeholder 2"/>
          <p:cNvSpPr>
            <a:spLocks noGrp="1"/>
          </p:cNvSpPr>
          <p:nvPr>
            <p:ph type="dt" sz="half" idx="10"/>
          </p:nvPr>
        </p:nvSpPr>
        <p:spPr/>
        <p:txBody>
          <a:bodyPr/>
          <a:lstStyle/>
          <a:p>
            <a:pPr>
              <a:defRPr/>
            </a:pPr>
            <a:r>
              <a:rPr lang="en-GB" altLang="en-US" smtClean="0"/>
              <a:t>p</a:t>
            </a:r>
            <a:fld id="{E17E5D4A-E6F9-4C3C-9A65-2C4026ED8B98}" type="slidenum">
              <a:rPr lang="en-GB" altLang="en-US" smtClean="0"/>
              <a:pPr>
                <a:defRPr/>
              </a:pPr>
              <a:t>27</a:t>
            </a:fld>
            <a:r>
              <a:rPr lang="en-GB" altLang="en-US"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spTree>
    <p:extLst>
      <p:ext uri="{BB962C8B-B14F-4D97-AF65-F5344CB8AC3E}">
        <p14:creationId xmlns:p14="http://schemas.microsoft.com/office/powerpoint/2010/main" val="4042715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5" name="Content Placeholder 4"/>
          <p:cNvSpPr>
            <a:spLocks noGrp="1"/>
          </p:cNvSpPr>
          <p:nvPr>
            <p:ph idx="1"/>
          </p:nvPr>
        </p:nvSpPr>
        <p:spPr/>
        <p:txBody>
          <a:bodyPr/>
          <a:lstStyle/>
          <a:p>
            <a:pPr>
              <a:spcBef>
                <a:spcPts val="600"/>
              </a:spcBef>
              <a:spcAft>
                <a:spcPts val="300"/>
              </a:spcAft>
            </a:pPr>
            <a:r>
              <a:rPr lang="en-GB" sz="2400" dirty="0" smtClean="0"/>
              <a:t>Begin Robotics introduces concepts</a:t>
            </a:r>
          </a:p>
          <a:p>
            <a:pPr>
              <a:spcBef>
                <a:spcPts val="600"/>
              </a:spcBef>
              <a:spcAft>
                <a:spcPts val="300"/>
              </a:spcAft>
            </a:pPr>
            <a:r>
              <a:rPr lang="en-GB" sz="2400" dirty="0" smtClean="0"/>
              <a:t>Cybernetics is key</a:t>
            </a:r>
          </a:p>
          <a:p>
            <a:pPr lvl="1">
              <a:spcBef>
                <a:spcPts val="600"/>
              </a:spcBef>
              <a:spcAft>
                <a:spcPts val="300"/>
              </a:spcAft>
            </a:pPr>
            <a:r>
              <a:rPr lang="en-GB" sz="2400" dirty="0" smtClean="0"/>
              <a:t>Feedback for control, learning and interaction</a:t>
            </a:r>
          </a:p>
          <a:p>
            <a:pPr lvl="1">
              <a:spcBef>
                <a:spcPts val="600"/>
              </a:spcBef>
              <a:spcAft>
                <a:spcPts val="300"/>
              </a:spcAft>
            </a:pPr>
            <a:r>
              <a:rPr lang="en-GB" sz="2400" dirty="0" smtClean="0"/>
              <a:t>Concepts used in different systems</a:t>
            </a:r>
          </a:p>
          <a:p>
            <a:pPr>
              <a:spcBef>
                <a:spcPts val="600"/>
              </a:spcBef>
              <a:spcAft>
                <a:spcPts val="300"/>
              </a:spcAft>
            </a:pPr>
            <a:r>
              <a:rPr lang="en-GB" sz="2400" dirty="0" smtClean="0"/>
              <a:t>Interactive pages helpful for explaining and learning</a:t>
            </a:r>
          </a:p>
          <a:p>
            <a:pPr>
              <a:spcBef>
                <a:spcPts val="600"/>
              </a:spcBef>
              <a:spcAft>
                <a:spcPts val="300"/>
              </a:spcAft>
            </a:pPr>
            <a:r>
              <a:rPr lang="en-GB" sz="2400" dirty="0" smtClean="0"/>
              <a:t>Around 50,000 enrolments so far </a:t>
            </a:r>
          </a:p>
          <a:p>
            <a:pPr>
              <a:spcBef>
                <a:spcPts val="600"/>
              </a:spcBef>
              <a:spcAft>
                <a:spcPts val="300"/>
              </a:spcAft>
            </a:pPr>
            <a:r>
              <a:rPr lang="en-GB" sz="2400" dirty="0" smtClean="0"/>
              <a:t>Students like I use it in UG class</a:t>
            </a:r>
          </a:p>
          <a:p>
            <a:pPr>
              <a:spcBef>
                <a:spcPts val="600"/>
              </a:spcBef>
              <a:spcAft>
                <a:spcPts val="300"/>
              </a:spcAft>
            </a:pPr>
            <a:endParaRPr lang="en-GB" sz="2400" dirty="0"/>
          </a:p>
          <a:p>
            <a:pPr>
              <a:spcBef>
                <a:spcPts val="600"/>
              </a:spcBef>
              <a:spcAft>
                <a:spcPts val="300"/>
              </a:spcAft>
            </a:pPr>
            <a:r>
              <a:rPr lang="en-GB" sz="2400" smtClean="0"/>
              <a:t>Robotics </a:t>
            </a:r>
            <a:r>
              <a:rPr lang="en-GB" sz="2400" dirty="0" smtClean="0"/>
              <a:t>good concepts, but </a:t>
            </a:r>
            <a:r>
              <a:rPr lang="en-GB" sz="2400" smtClean="0"/>
              <a:t>not always good..</a:t>
            </a:r>
            <a:endParaRPr lang="en-GB" sz="2400" dirty="0" smtClean="0"/>
          </a:p>
          <a:p>
            <a:pPr>
              <a:spcBef>
                <a:spcPts val="600"/>
              </a:spcBef>
              <a:spcAft>
                <a:spcPts val="300"/>
              </a:spcAft>
            </a:pPr>
            <a:endParaRPr lang="en-GB" sz="2400" dirty="0"/>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28</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spTree>
    <p:extLst>
      <p:ext uri="{BB962C8B-B14F-4D97-AF65-F5344CB8AC3E}">
        <p14:creationId xmlns:p14="http://schemas.microsoft.com/office/powerpoint/2010/main" val="31911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Robots Behaving Badly</a:t>
            </a:r>
            <a:endParaRPr lang="en-GB" dirty="0"/>
          </a:p>
        </p:txBody>
      </p:sp>
      <p:sp>
        <p:nvSpPr>
          <p:cNvPr id="4" name="Date Placeholder 3"/>
          <p:cNvSpPr>
            <a:spLocks noGrp="1"/>
          </p:cNvSpPr>
          <p:nvPr>
            <p:ph type="dt" sz="half" idx="10"/>
          </p:nvPr>
        </p:nvSpPr>
        <p:spPr/>
        <p:txBody>
          <a:bodyPr/>
          <a:lstStyle/>
          <a:p>
            <a:pPr>
              <a:defRPr/>
            </a:pPr>
            <a:r>
              <a:rPr lang="en-GB" altLang="en-US" dirty="0" smtClean="0"/>
              <a:t>p</a:t>
            </a:r>
            <a:fld id="{CB7F0C7B-2DD2-431D-AFAF-0995AFC8673F}" type="slidenum">
              <a:rPr lang="en-GB" altLang="en-US" smtClean="0"/>
              <a:pPr>
                <a:defRPr/>
              </a:pPr>
              <a:t>29</a:t>
            </a:fld>
            <a:r>
              <a:rPr lang="en-GB" altLang="en-US" dirty="0" smtClean="0"/>
              <a:t> RJM</a:t>
            </a:r>
            <a:endParaRPr lang="en-GB" altLang="en-US" dirty="0"/>
          </a:p>
        </p:txBody>
      </p:sp>
      <p:sp>
        <p:nvSpPr>
          <p:cNvPr id="5" name="Footer Placeholder 4"/>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pic>
        <p:nvPicPr>
          <p:cNvPr id="6" name="RobotsBehavingBadl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5425" y="1695450"/>
            <a:ext cx="6153150" cy="3467100"/>
          </a:xfrm>
          <a:prstGeom prst="rect">
            <a:avLst/>
          </a:prstGeom>
        </p:spPr>
      </p:pic>
    </p:spTree>
    <p:extLst>
      <p:ext uri="{BB962C8B-B14F-4D97-AF65-F5344CB8AC3E}">
        <p14:creationId xmlns:p14="http://schemas.microsoft.com/office/powerpoint/2010/main" val="2290889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 Cybernetics</a:t>
            </a:r>
            <a:endParaRPr lang="en-GB" dirty="0"/>
          </a:p>
        </p:txBody>
      </p:sp>
      <p:sp>
        <p:nvSpPr>
          <p:cNvPr id="3" name="Content Placeholder 2"/>
          <p:cNvSpPr>
            <a:spLocks noGrp="1"/>
          </p:cNvSpPr>
          <p:nvPr>
            <p:ph idx="1"/>
          </p:nvPr>
        </p:nvSpPr>
        <p:spPr/>
        <p:txBody>
          <a:bodyPr/>
          <a:lstStyle/>
          <a:p>
            <a:pPr>
              <a:spcBef>
                <a:spcPts val="600"/>
              </a:spcBef>
              <a:spcAft>
                <a:spcPts val="300"/>
              </a:spcAft>
            </a:pPr>
            <a:r>
              <a:rPr lang="en-GB" sz="2400" dirty="0" smtClean="0"/>
              <a:t>Key to Cybernetics is feedback</a:t>
            </a:r>
          </a:p>
          <a:p>
            <a:pPr lvl="1">
              <a:spcBef>
                <a:spcPts val="600"/>
              </a:spcBef>
              <a:spcAft>
                <a:spcPts val="300"/>
              </a:spcAft>
            </a:pPr>
            <a:r>
              <a:rPr lang="en-GB" sz="2400" dirty="0" smtClean="0"/>
              <a:t>For control</a:t>
            </a:r>
          </a:p>
          <a:p>
            <a:pPr lvl="1">
              <a:spcBef>
                <a:spcPts val="600"/>
              </a:spcBef>
              <a:spcAft>
                <a:spcPts val="300"/>
              </a:spcAft>
            </a:pPr>
            <a:r>
              <a:rPr lang="en-GB" sz="2400" dirty="0" smtClean="0"/>
              <a:t>For learning</a:t>
            </a:r>
          </a:p>
          <a:p>
            <a:pPr lvl="1">
              <a:spcBef>
                <a:spcPts val="600"/>
              </a:spcBef>
              <a:spcAft>
                <a:spcPts val="300"/>
              </a:spcAft>
            </a:pPr>
            <a:r>
              <a:rPr lang="en-GB" sz="2400" dirty="0" smtClean="0"/>
              <a:t>For interaction</a:t>
            </a:r>
          </a:p>
          <a:p>
            <a:pPr>
              <a:spcBef>
                <a:spcPts val="600"/>
              </a:spcBef>
              <a:spcAft>
                <a:spcPts val="300"/>
              </a:spcAft>
            </a:pPr>
            <a:r>
              <a:rPr lang="en-GB" sz="2400" dirty="0" smtClean="0"/>
              <a:t>Learning should be active</a:t>
            </a:r>
          </a:p>
          <a:p>
            <a:pPr lvl="1">
              <a:spcBef>
                <a:spcPts val="600"/>
              </a:spcBef>
              <a:spcAft>
                <a:spcPts val="300"/>
              </a:spcAft>
            </a:pPr>
            <a:r>
              <a:rPr lang="en-GB" sz="2400" dirty="0" smtClean="0"/>
              <a:t>So produce interactive web pages</a:t>
            </a:r>
          </a:p>
          <a:p>
            <a:pPr>
              <a:spcBef>
                <a:spcPts val="600"/>
              </a:spcBef>
              <a:spcAft>
                <a:spcPts val="300"/>
              </a:spcAft>
            </a:pPr>
            <a:r>
              <a:rPr lang="en-GB" sz="2400" dirty="0" smtClean="0"/>
              <a:t>Concepts applicable to different systems</a:t>
            </a:r>
          </a:p>
          <a:p>
            <a:pPr lvl="1">
              <a:spcBef>
                <a:spcPts val="600"/>
              </a:spcBef>
              <a:spcAft>
                <a:spcPts val="300"/>
              </a:spcAft>
            </a:pPr>
            <a:r>
              <a:rPr lang="en-GB" sz="2400" dirty="0" err="1" smtClean="0"/>
              <a:t>Eg</a:t>
            </a:r>
            <a:r>
              <a:rPr lang="en-GB" sz="2400" dirty="0" smtClean="0"/>
              <a:t> Robotics - opportunity </a:t>
            </a:r>
            <a:r>
              <a:rPr lang="en-GB" sz="2400" dirty="0"/>
              <a:t>to enthuse and </a:t>
            </a:r>
            <a:r>
              <a:rPr lang="en-GB" sz="2400" dirty="0" smtClean="0"/>
              <a:t>illustrate</a:t>
            </a:r>
          </a:p>
          <a:p>
            <a:pPr lvl="1">
              <a:spcBef>
                <a:spcPts val="600"/>
              </a:spcBef>
              <a:spcAft>
                <a:spcPts val="300"/>
              </a:spcAft>
            </a:pPr>
            <a:r>
              <a:rPr lang="en-GB" sz="2400" dirty="0" smtClean="0"/>
              <a:t>Hence Begin Robotics – </a:t>
            </a:r>
            <a:r>
              <a:rPr lang="en-GB" sz="2400" dirty="0" err="1" smtClean="0"/>
              <a:t>FutureLearn</a:t>
            </a:r>
            <a:r>
              <a:rPr lang="en-GB" sz="2400" dirty="0" smtClean="0"/>
              <a:t> MOOC</a:t>
            </a:r>
            <a:endParaRPr lang="en-GB" sz="2400" dirty="0"/>
          </a:p>
          <a:p>
            <a:pPr lvl="1">
              <a:spcBef>
                <a:spcPts val="600"/>
              </a:spcBef>
              <a:spcAft>
                <a:spcPts val="300"/>
              </a:spcAft>
            </a:pPr>
            <a:endParaRPr lang="en-GB" sz="2400" dirty="0"/>
          </a:p>
        </p:txBody>
      </p:sp>
      <p:sp>
        <p:nvSpPr>
          <p:cNvPr id="4" name="Date Placeholder 3"/>
          <p:cNvSpPr>
            <a:spLocks noGrp="1"/>
          </p:cNvSpPr>
          <p:nvPr>
            <p:ph type="dt" sz="half" idx="10"/>
          </p:nvPr>
        </p:nvSpPr>
        <p:spPr/>
        <p:txBody>
          <a:bodyPr/>
          <a:lstStyle/>
          <a:p>
            <a:pPr>
              <a:defRPr/>
            </a:pPr>
            <a:r>
              <a:rPr lang="en-GB" altLang="en-US" smtClean="0"/>
              <a:t>p</a:t>
            </a:r>
            <a:fld id="{CB7F0C7B-2DD2-431D-AFAF-0995AFC8673F}" type="slidenum">
              <a:rPr lang="en-GB" altLang="en-US" smtClean="0"/>
              <a:pPr>
                <a:defRPr/>
              </a:pPr>
              <a:t>3</a:t>
            </a:fld>
            <a:r>
              <a:rPr lang="en-GB" altLang="en-US" smtClean="0"/>
              <a:t> RJM</a:t>
            </a:r>
            <a:endParaRPr lang="en-GB" altLang="en-US" dirty="0"/>
          </a:p>
        </p:txBody>
      </p:sp>
      <p:sp>
        <p:nvSpPr>
          <p:cNvPr id="5" name="Footer Placeholder 4"/>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spTree>
    <p:extLst>
      <p:ext uri="{BB962C8B-B14F-4D97-AF65-F5344CB8AC3E}">
        <p14:creationId xmlns:p14="http://schemas.microsoft.com/office/powerpoint/2010/main" val="339987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Balancing ERIC and </a:t>
            </a:r>
            <a:r>
              <a:rPr lang="en-GB" dirty="0" err="1" smtClean="0"/>
              <a:t>Equiv</a:t>
            </a:r>
            <a:r>
              <a:rPr lang="en-GB" dirty="0" smtClean="0"/>
              <a:t> Systems</a:t>
            </a:r>
            <a:endParaRPr lang="en-GB" dirty="0"/>
          </a:p>
        </p:txBody>
      </p:sp>
      <p:sp>
        <p:nvSpPr>
          <p:cNvPr id="3" name="Date Placeholder 2"/>
          <p:cNvSpPr>
            <a:spLocks noGrp="1"/>
          </p:cNvSpPr>
          <p:nvPr>
            <p:ph type="dt" sz="half" idx="10"/>
          </p:nvPr>
        </p:nvSpPr>
        <p:spPr/>
        <p:txBody>
          <a:bodyPr/>
          <a:lstStyle/>
          <a:p>
            <a:pPr>
              <a:defRPr/>
            </a:pPr>
            <a:r>
              <a:rPr lang="en-GB" altLang="en-US" smtClean="0"/>
              <a:t>p</a:t>
            </a:r>
            <a:fld id="{E17E5D4A-E6F9-4C3C-9A65-2C4026ED8B98}" type="slidenum">
              <a:rPr lang="en-GB" altLang="en-US" smtClean="0"/>
              <a:pPr>
                <a:defRPr/>
              </a:pPr>
              <a:t>30</a:t>
            </a:fld>
            <a:r>
              <a:rPr lang="en-GB" altLang="en-US"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pic>
        <p:nvPicPr>
          <p:cNvPr id="5" name="Picture 2" descr="ERIC robot"/>
          <p:cNvPicPr>
            <a:picLocks noChangeAspect="1" noChangeArrowheads="1"/>
          </p:cNvPicPr>
          <p:nvPr/>
        </p:nvPicPr>
        <p:blipFill>
          <a:blip r:embed="rId3" cstate="print"/>
          <a:srcRect/>
          <a:stretch>
            <a:fillRect/>
          </a:stretch>
        </p:blipFill>
        <p:spPr bwMode="auto">
          <a:xfrm>
            <a:off x="6012160" y="1262127"/>
            <a:ext cx="2628900" cy="1819275"/>
          </a:xfrm>
          <a:prstGeom prst="rect">
            <a:avLst/>
          </a:prstGeom>
          <a:noFill/>
          <a:ln w="9525">
            <a:noFill/>
            <a:miter lim="800000"/>
            <a:headEnd/>
            <a:tailEnd/>
          </a:ln>
        </p:spPr>
      </p:pic>
      <p:sp>
        <p:nvSpPr>
          <p:cNvPr id="6" name="TextBox 5"/>
          <p:cNvSpPr txBox="1"/>
          <p:nvPr/>
        </p:nvSpPr>
        <p:spPr>
          <a:xfrm>
            <a:off x="827584" y="1340768"/>
            <a:ext cx="4968552" cy="984885"/>
          </a:xfrm>
          <a:prstGeom prst="rect">
            <a:avLst/>
          </a:prstGeom>
          <a:noFill/>
        </p:spPr>
        <p:txBody>
          <a:bodyPr wrap="square" rtlCol="0">
            <a:spAutoFit/>
          </a:bodyPr>
          <a:lstStyle/>
          <a:p>
            <a:pPr>
              <a:spcBef>
                <a:spcPts val="600"/>
              </a:spcBef>
              <a:spcAft>
                <a:spcPts val="600"/>
              </a:spcAft>
            </a:pPr>
            <a:r>
              <a:rPr lang="en-GB" dirty="0" smtClean="0">
                <a:latin typeface="Comic Sans MS" panose="030F0702030302020204" pitchFamily="66" charset="0"/>
              </a:rPr>
              <a:t>When ERIC accelerates, it ‘rocks’</a:t>
            </a:r>
          </a:p>
          <a:p>
            <a:pPr>
              <a:spcBef>
                <a:spcPts val="600"/>
              </a:spcBef>
              <a:spcAft>
                <a:spcPts val="600"/>
              </a:spcAft>
            </a:pPr>
            <a:r>
              <a:rPr lang="en-GB" dirty="0" smtClean="0">
                <a:latin typeface="Comic Sans MS" panose="030F0702030302020204" pitchFamily="66" charset="0"/>
              </a:rPr>
              <a:t>A = acceleration in, B board angle</a:t>
            </a:r>
          </a:p>
        </p:txBody>
      </p:sp>
      <p:sp>
        <p:nvSpPr>
          <p:cNvPr id="7" name="TextBox 6"/>
          <p:cNvSpPr txBox="1"/>
          <p:nvPr/>
        </p:nvSpPr>
        <p:spPr>
          <a:xfrm>
            <a:off x="860215" y="2629956"/>
            <a:ext cx="5256584" cy="461665"/>
          </a:xfrm>
          <a:prstGeom prst="rect">
            <a:avLst/>
          </a:prstGeom>
          <a:noFill/>
        </p:spPr>
        <p:txBody>
          <a:bodyPr wrap="square" rtlCol="0">
            <a:spAutoFit/>
          </a:bodyPr>
          <a:lstStyle/>
          <a:p>
            <a:pPr>
              <a:spcBef>
                <a:spcPts val="600"/>
              </a:spcBef>
              <a:spcAft>
                <a:spcPts val="600"/>
              </a:spcAft>
            </a:pPr>
            <a:r>
              <a:rPr lang="en-GB" dirty="0" smtClean="0">
                <a:latin typeface="Comic Sans MS" panose="030F0702030302020204" pitchFamily="66" charset="0"/>
              </a:rPr>
              <a:t>Use change in B to reduce ‘rock’</a:t>
            </a:r>
          </a:p>
        </p:txBody>
      </p:sp>
      <p:grpSp>
        <p:nvGrpSpPr>
          <p:cNvPr id="37" name="Group 36"/>
          <p:cNvGrpSpPr/>
          <p:nvPr/>
        </p:nvGrpSpPr>
        <p:grpSpPr>
          <a:xfrm>
            <a:off x="860215" y="3501008"/>
            <a:ext cx="4911610" cy="1615174"/>
            <a:chOff x="860215" y="3501008"/>
            <a:chExt cx="4911610" cy="1615174"/>
          </a:xfrm>
        </p:grpSpPr>
        <p:grpSp>
          <p:nvGrpSpPr>
            <p:cNvPr id="17" name="Group 42"/>
            <p:cNvGrpSpPr>
              <a:grpSpLocks/>
            </p:cNvGrpSpPr>
            <p:nvPr/>
          </p:nvGrpSpPr>
          <p:grpSpPr bwMode="auto">
            <a:xfrm>
              <a:off x="1580321" y="3681206"/>
              <a:ext cx="540022" cy="539690"/>
              <a:chOff x="1259632" y="575976"/>
              <a:chExt cx="360000" cy="360000"/>
            </a:xfrm>
          </p:grpSpPr>
          <p:grpSp>
            <p:nvGrpSpPr>
              <p:cNvPr id="23" name="Group 57"/>
              <p:cNvGrpSpPr>
                <a:grpSpLocks/>
              </p:cNvGrpSpPr>
              <p:nvPr/>
            </p:nvGrpSpPr>
            <p:grpSpPr bwMode="auto">
              <a:xfrm>
                <a:off x="1259632" y="575976"/>
                <a:ext cx="360000" cy="360000"/>
                <a:chOff x="1403648" y="792000"/>
                <a:chExt cx="360000" cy="360000"/>
              </a:xfrm>
            </p:grpSpPr>
            <p:sp>
              <p:nvSpPr>
                <p:cNvPr id="30" name="Oval 29"/>
                <p:cNvSpPr>
                  <a:spLocks noChangeArrowheads="1"/>
                </p:cNvSpPr>
                <p:nvPr/>
              </p:nvSpPr>
              <p:spPr bwMode="black">
                <a:xfrm>
                  <a:off x="1403648" y="792000"/>
                  <a:ext cx="360000" cy="360000"/>
                </a:xfrm>
                <a:prstGeom prst="ellipse">
                  <a:avLst/>
                </a:prstGeom>
                <a:solidFill>
                  <a:srgbClr val="FF99FF"/>
                </a:solidFill>
                <a:ln w="28575" algn="ctr">
                  <a:solidFill>
                    <a:srgbClr val="9900CC"/>
                  </a:solidFill>
                  <a:round/>
                  <a:headEnd/>
                  <a:tailEnd/>
                </a:ln>
                <a:extLst/>
              </p:spPr>
              <p:txBody>
                <a:bodyPr anchor="ctr"/>
                <a:lstStyle/>
                <a:p>
                  <a:pPr algn="ctr" eaLnBrk="0" hangingPunct="0">
                    <a:defRPr/>
                  </a:pPr>
                  <a:endParaRPr lang="en-GB" dirty="0">
                    <a:latin typeface="Comic Sans MS" panose="030F0702030302020204" pitchFamily="66" charset="0"/>
                    <a:cs typeface="Times New Roman" pitchFamily="18" charset="0"/>
                  </a:endParaRPr>
                </a:p>
              </p:txBody>
            </p:sp>
            <p:sp>
              <p:nvSpPr>
                <p:cNvPr id="28" name="Line 40"/>
                <p:cNvSpPr>
                  <a:spLocks noChangeShapeType="1"/>
                </p:cNvSpPr>
                <p:nvPr/>
              </p:nvSpPr>
              <p:spPr bwMode="black">
                <a:xfrm flipV="1">
                  <a:off x="1454400" y="842400"/>
                  <a:ext cx="255600" cy="255600"/>
                </a:xfrm>
                <a:prstGeom prst="line">
                  <a:avLst/>
                </a:prstGeom>
                <a:noFill/>
                <a:ln w="28575">
                  <a:solidFill>
                    <a:srgbClr val="9900CC"/>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9" name="Line 41"/>
                <p:cNvSpPr>
                  <a:spLocks noChangeShapeType="1"/>
                </p:cNvSpPr>
                <p:nvPr/>
              </p:nvSpPr>
              <p:spPr bwMode="black">
                <a:xfrm flipH="1" flipV="1">
                  <a:off x="1454400" y="842400"/>
                  <a:ext cx="255600" cy="255600"/>
                </a:xfrm>
                <a:prstGeom prst="line">
                  <a:avLst/>
                </a:prstGeom>
                <a:noFill/>
                <a:ln w="28575">
                  <a:solidFill>
                    <a:srgbClr val="9900CC"/>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24" name="Group 41"/>
              <p:cNvGrpSpPr>
                <a:grpSpLocks/>
              </p:cNvGrpSpPr>
              <p:nvPr/>
            </p:nvGrpSpPr>
            <p:grpSpPr bwMode="auto">
              <a:xfrm>
                <a:off x="1295984" y="719976"/>
                <a:ext cx="72008" cy="72000"/>
                <a:chOff x="1295984" y="719976"/>
                <a:chExt cx="72008" cy="72000"/>
              </a:xfrm>
            </p:grpSpPr>
            <p:cxnSp>
              <p:nvCxnSpPr>
                <p:cNvPr id="26" name="Straight Connector 33"/>
                <p:cNvCxnSpPr>
                  <a:cxnSpLocks noChangeShapeType="1"/>
                </p:cNvCxnSpPr>
                <p:nvPr/>
              </p:nvCxnSpPr>
              <p:spPr bwMode="black">
                <a:xfrm>
                  <a:off x="1295984" y="755976"/>
                  <a:ext cx="72008" cy="0"/>
                </a:xfrm>
                <a:prstGeom prst="line">
                  <a:avLst/>
                </a:prstGeom>
                <a:noFill/>
                <a:ln w="28575" algn="ctr">
                  <a:solidFill>
                    <a:srgbClr val="9900CC"/>
                  </a:solidFill>
                  <a:round/>
                  <a:headEnd/>
                  <a:tailEnd/>
                </a:ln>
                <a:extLst>
                  <a:ext uri="{909E8E84-426E-40DD-AFC4-6F175D3DCCD1}">
                    <a14:hiddenFill xmlns:a14="http://schemas.microsoft.com/office/drawing/2010/main">
                      <a:noFill/>
                    </a14:hiddenFill>
                  </a:ext>
                </a:extLst>
              </p:spPr>
            </p:cxnSp>
            <p:cxnSp>
              <p:nvCxnSpPr>
                <p:cNvPr id="27" name="Straight Connector 34"/>
                <p:cNvCxnSpPr>
                  <a:cxnSpLocks noChangeShapeType="1"/>
                </p:cNvCxnSpPr>
                <p:nvPr/>
              </p:nvCxnSpPr>
              <p:spPr bwMode="black">
                <a:xfrm>
                  <a:off x="1331640" y="719976"/>
                  <a:ext cx="0" cy="72000"/>
                </a:xfrm>
                <a:prstGeom prst="line">
                  <a:avLst/>
                </a:prstGeom>
                <a:noFill/>
                <a:ln w="28575" algn="ctr">
                  <a:solidFill>
                    <a:srgbClr val="9900CC"/>
                  </a:solidFill>
                  <a:round/>
                  <a:headEnd/>
                  <a:tailEnd/>
                </a:ln>
                <a:extLst>
                  <a:ext uri="{909E8E84-426E-40DD-AFC4-6F175D3DCCD1}">
                    <a14:hiddenFill xmlns:a14="http://schemas.microsoft.com/office/drawing/2010/main">
                      <a:noFill/>
                    </a14:hiddenFill>
                  </a:ext>
                </a:extLst>
              </p:spPr>
            </p:cxnSp>
          </p:grpSp>
          <p:cxnSp>
            <p:nvCxnSpPr>
              <p:cNvPr id="25" name="Straight Connector 16"/>
              <p:cNvCxnSpPr>
                <a:cxnSpLocks noChangeShapeType="1"/>
              </p:cNvCxnSpPr>
              <p:nvPr/>
            </p:nvCxnSpPr>
            <p:spPr bwMode="black">
              <a:xfrm>
                <a:off x="1403648" y="860715"/>
                <a:ext cx="72008" cy="0"/>
              </a:xfrm>
              <a:prstGeom prst="line">
                <a:avLst/>
              </a:prstGeom>
              <a:noFill/>
              <a:ln w="28575" algn="ctr">
                <a:solidFill>
                  <a:srgbClr val="9900CC"/>
                </a:solidFill>
                <a:round/>
                <a:headEnd/>
                <a:tailEnd/>
              </a:ln>
              <a:extLst>
                <a:ext uri="{909E8E84-426E-40DD-AFC4-6F175D3DCCD1}">
                  <a14:hiddenFill xmlns:a14="http://schemas.microsoft.com/office/drawing/2010/main">
                    <a:noFill/>
                  </a14:hiddenFill>
                </a:ext>
              </a:extLst>
            </p:spPr>
          </p:cxnSp>
        </p:grpSp>
        <p:cxnSp>
          <p:nvCxnSpPr>
            <p:cNvPr id="9" name="Straight Arrow Connector 8"/>
            <p:cNvCxnSpPr>
              <a:cxnSpLocks noChangeShapeType="1"/>
              <a:stCxn id="11" idx="3"/>
            </p:cNvCxnSpPr>
            <p:nvPr/>
          </p:nvCxnSpPr>
          <p:spPr bwMode="black">
            <a:xfrm flipV="1">
              <a:off x="4668319" y="3951451"/>
              <a:ext cx="1048868" cy="0"/>
            </a:xfrm>
            <a:prstGeom prst="straightConnector1">
              <a:avLst/>
            </a:prstGeom>
            <a:noFill/>
            <a:ln w="28575" algn="ctr">
              <a:solidFill>
                <a:srgbClr val="9900CC"/>
              </a:solidFill>
              <a:round/>
              <a:headEnd type="none" w="lg" len="lg"/>
              <a:tailEnd type="triangle" w="lg" len="lg"/>
            </a:ln>
            <a:extLst>
              <a:ext uri="{909E8E84-426E-40DD-AFC4-6F175D3DCCD1}">
                <a14:hiddenFill xmlns:a14="http://schemas.microsoft.com/office/drawing/2010/main">
                  <a:noFill/>
                </a14:hiddenFill>
              </a:ext>
            </a:extLst>
          </p:spPr>
        </p:cxnSp>
        <p:sp>
          <p:nvSpPr>
            <p:cNvPr id="10" name="TextBox 9"/>
            <p:cNvSpPr txBox="1">
              <a:spLocks noChangeArrowheads="1"/>
            </p:cNvSpPr>
            <p:nvPr/>
          </p:nvSpPr>
          <p:spPr bwMode="black">
            <a:xfrm>
              <a:off x="5340025" y="3536189"/>
              <a:ext cx="431800" cy="46166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defRPr/>
              </a:pPr>
              <a:r>
                <a:rPr lang="en-GB" dirty="0" smtClean="0">
                  <a:latin typeface="Comic Sans MS" panose="030F0702030302020204" pitchFamily="66" charset="0"/>
                  <a:cs typeface="Times New Roman" pitchFamily="18" charset="0"/>
                </a:rPr>
                <a:t>B</a:t>
              </a:r>
              <a:endParaRPr lang="en-GB" dirty="0">
                <a:latin typeface="Comic Sans MS" panose="030F0702030302020204" pitchFamily="66" charset="0"/>
                <a:cs typeface="Times New Roman" pitchFamily="18" charset="0"/>
              </a:endParaRPr>
            </a:p>
          </p:txBody>
        </p:sp>
        <p:sp>
          <p:nvSpPr>
            <p:cNvPr id="11" name="Rectangle 10"/>
            <p:cNvSpPr>
              <a:spLocks noChangeArrowheads="1"/>
            </p:cNvSpPr>
            <p:nvPr/>
          </p:nvSpPr>
          <p:spPr bwMode="black">
            <a:xfrm>
              <a:off x="2543924" y="3630887"/>
              <a:ext cx="2124395" cy="647700"/>
            </a:xfrm>
            <a:prstGeom prst="rect">
              <a:avLst/>
            </a:prstGeom>
            <a:solidFill>
              <a:srgbClr val="FF99FF"/>
            </a:solidFill>
            <a:ln w="28575" algn="ctr">
              <a:solidFill>
                <a:srgbClr val="9900CC"/>
              </a:solidFill>
              <a:miter lim="800000"/>
              <a:headEnd/>
              <a:tailEnd/>
            </a:ln>
            <a:extLst/>
          </p:spPr>
          <p:txBody>
            <a:bodyPr anchor="ctr"/>
            <a:lstStyle/>
            <a:p>
              <a:pPr algn="ctr" eaLnBrk="0" hangingPunct="0">
                <a:defRPr/>
              </a:pPr>
              <a:endParaRPr lang="en-GB" dirty="0">
                <a:latin typeface="Comic Sans MS" panose="030F0702030302020204" pitchFamily="66" charset="0"/>
                <a:cs typeface="Times New Roman" pitchFamily="18" charset="0"/>
              </a:endParaRPr>
            </a:p>
          </p:txBody>
        </p:sp>
        <p:sp>
          <p:nvSpPr>
            <p:cNvPr id="12" name="Rectangle 11"/>
            <p:cNvSpPr>
              <a:spLocks noChangeArrowheads="1"/>
            </p:cNvSpPr>
            <p:nvPr/>
          </p:nvSpPr>
          <p:spPr bwMode="black">
            <a:xfrm>
              <a:off x="2563776" y="4468482"/>
              <a:ext cx="2104544" cy="647700"/>
            </a:xfrm>
            <a:prstGeom prst="rect">
              <a:avLst/>
            </a:prstGeom>
            <a:solidFill>
              <a:srgbClr val="FF99FF"/>
            </a:solidFill>
            <a:ln w="28575" algn="ctr">
              <a:solidFill>
                <a:srgbClr val="9900CC"/>
              </a:solidFill>
              <a:miter lim="800000"/>
              <a:headEnd/>
              <a:tailEnd/>
            </a:ln>
            <a:extLst/>
          </p:spPr>
          <p:txBody>
            <a:bodyPr anchor="ctr"/>
            <a:lstStyle/>
            <a:p>
              <a:pPr algn="ctr" eaLnBrk="0" hangingPunct="0">
                <a:defRPr/>
              </a:pPr>
              <a:endParaRPr lang="en-GB" dirty="0">
                <a:latin typeface="Comic Sans MS" panose="030F0702030302020204" pitchFamily="66" charset="0"/>
                <a:cs typeface="Times New Roman" pitchFamily="18" charset="0"/>
              </a:endParaRPr>
            </a:p>
          </p:txBody>
        </p:sp>
        <p:cxnSp>
          <p:nvCxnSpPr>
            <p:cNvPr id="13" name="Straight Arrow Connector 12"/>
            <p:cNvCxnSpPr>
              <a:cxnSpLocks noChangeShapeType="1"/>
            </p:cNvCxnSpPr>
            <p:nvPr/>
          </p:nvCxnSpPr>
          <p:spPr bwMode="black">
            <a:xfrm>
              <a:off x="1166571" y="3967989"/>
              <a:ext cx="432017" cy="0"/>
            </a:xfrm>
            <a:prstGeom prst="straightConnector1">
              <a:avLst/>
            </a:prstGeom>
            <a:noFill/>
            <a:ln w="28575" algn="ctr">
              <a:solidFill>
                <a:srgbClr val="9900CC"/>
              </a:solidFill>
              <a:round/>
              <a:headEnd/>
              <a:tailEnd type="triangle" w="lg" len="lg"/>
            </a:ln>
            <a:extLst>
              <a:ext uri="{909E8E84-426E-40DD-AFC4-6F175D3DCCD1}">
                <a14:hiddenFill xmlns:a14="http://schemas.microsoft.com/office/drawing/2010/main">
                  <a:noFill/>
                </a14:hiddenFill>
              </a:ext>
            </a:extLst>
          </p:spPr>
        </p:cxnSp>
        <p:sp>
          <p:nvSpPr>
            <p:cNvPr id="14" name="TextBox 13"/>
            <p:cNvSpPr txBox="1">
              <a:spLocks noChangeArrowheads="1"/>
            </p:cNvSpPr>
            <p:nvPr/>
          </p:nvSpPr>
          <p:spPr bwMode="black">
            <a:xfrm>
              <a:off x="860215" y="3501008"/>
              <a:ext cx="648098" cy="46166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defRPr/>
              </a:pPr>
              <a:r>
                <a:rPr lang="en-US" altLang="zh-CN" dirty="0" smtClean="0">
                  <a:latin typeface="Comic Sans MS" panose="030F0702030302020204" pitchFamily="66" charset="0"/>
                  <a:ea typeface="SimSun" pitchFamily="2" charset="-122"/>
                  <a:cs typeface="Times New Roman" pitchFamily="18" charset="0"/>
                </a:rPr>
                <a:t>A</a:t>
              </a:r>
              <a:endParaRPr lang="en-GB" dirty="0">
                <a:latin typeface="Comic Sans MS" panose="030F0702030302020204" pitchFamily="66" charset="0"/>
              </a:endParaRPr>
            </a:p>
          </p:txBody>
        </p:sp>
        <p:cxnSp>
          <p:nvCxnSpPr>
            <p:cNvPr id="15" name="Straight Arrow Connector 14"/>
            <p:cNvCxnSpPr>
              <a:cxnSpLocks noChangeShapeType="1"/>
            </p:cNvCxnSpPr>
            <p:nvPr/>
          </p:nvCxnSpPr>
          <p:spPr bwMode="black">
            <a:xfrm flipV="1">
              <a:off x="2120345" y="3967995"/>
              <a:ext cx="457339" cy="1245"/>
            </a:xfrm>
            <a:prstGeom prst="straightConnector1">
              <a:avLst/>
            </a:prstGeom>
            <a:noFill/>
            <a:ln w="28575" algn="ctr">
              <a:solidFill>
                <a:srgbClr val="9900CC"/>
              </a:solidFill>
              <a:round/>
              <a:headEnd type="none" w="lg" len="lg"/>
              <a:tailEnd type="triangle" w="lg" len="lg"/>
            </a:ln>
            <a:extLst>
              <a:ext uri="{909E8E84-426E-40DD-AFC4-6F175D3DCCD1}">
                <a14:hiddenFill xmlns:a14="http://schemas.microsoft.com/office/drawing/2010/main">
                  <a:noFill/>
                </a14:hiddenFill>
              </a:ext>
            </a:extLst>
          </p:spPr>
        </p:cxnSp>
        <p:sp>
          <p:nvSpPr>
            <p:cNvPr id="16" name="TextBox 15"/>
            <p:cNvSpPr txBox="1">
              <a:spLocks noChangeArrowheads="1"/>
            </p:cNvSpPr>
            <p:nvPr/>
          </p:nvSpPr>
          <p:spPr bwMode="black">
            <a:xfrm>
              <a:off x="2728573" y="4576760"/>
              <a:ext cx="1843427" cy="461665"/>
            </a:xfrm>
            <a:prstGeom prst="rect">
              <a:avLst/>
            </a:prstGeom>
            <a:noFill/>
            <a:ln w="28575">
              <a:no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square">
              <a:spAutoFit/>
            </a:bodyPr>
            <a:lstStyle/>
            <a:p>
              <a:pPr eaLnBrk="0" hangingPunct="0">
                <a:defRPr/>
              </a:pPr>
              <a:r>
                <a:rPr lang="en-US" altLang="zh-CN" dirty="0" smtClean="0">
                  <a:latin typeface="Comic Sans MS" panose="030F0702030302020204" pitchFamily="66" charset="0"/>
                  <a:ea typeface="SimSun" pitchFamily="2" charset="-122"/>
                  <a:cs typeface="Times New Roman" pitchFamily="18" charset="0"/>
                </a:rPr>
                <a:t>Change in B</a:t>
              </a:r>
              <a:endParaRPr lang="en-GB" baseline="-25000" dirty="0">
                <a:latin typeface="Comic Sans MS" panose="030F0702030302020204" pitchFamily="66" charset="0"/>
              </a:endParaRPr>
            </a:p>
          </p:txBody>
        </p:sp>
        <p:cxnSp>
          <p:nvCxnSpPr>
            <p:cNvPr id="18" name="Straight Arrow Connector 17"/>
            <p:cNvCxnSpPr>
              <a:cxnSpLocks noChangeShapeType="1"/>
            </p:cNvCxnSpPr>
            <p:nvPr/>
          </p:nvCxnSpPr>
          <p:spPr bwMode="black">
            <a:xfrm flipV="1">
              <a:off x="1850615" y="4206886"/>
              <a:ext cx="0" cy="576000"/>
            </a:xfrm>
            <a:prstGeom prst="straightConnector1">
              <a:avLst/>
            </a:prstGeom>
            <a:noFill/>
            <a:ln w="28575" algn="ctr">
              <a:solidFill>
                <a:srgbClr val="9900CC"/>
              </a:solidFill>
              <a:round/>
              <a:headEnd type="none" w="lg" len="lg"/>
              <a:tailEnd type="triangle" w="lg" len="lg"/>
            </a:ln>
            <a:extLst>
              <a:ext uri="{909E8E84-426E-40DD-AFC4-6F175D3DCCD1}">
                <a14:hiddenFill xmlns:a14="http://schemas.microsoft.com/office/drawing/2010/main">
                  <a:noFill/>
                </a14:hiddenFill>
              </a:ext>
            </a:extLst>
          </p:spPr>
        </p:cxnSp>
        <p:cxnSp>
          <p:nvCxnSpPr>
            <p:cNvPr id="19" name="Straight Connector 18"/>
            <p:cNvCxnSpPr>
              <a:cxnSpLocks noChangeShapeType="1"/>
              <a:stCxn id="12" idx="1"/>
            </p:cNvCxnSpPr>
            <p:nvPr/>
          </p:nvCxnSpPr>
          <p:spPr bwMode="black">
            <a:xfrm flipH="1">
              <a:off x="1850618" y="4792332"/>
              <a:ext cx="713158" cy="0"/>
            </a:xfrm>
            <a:prstGeom prst="line">
              <a:avLst/>
            </a:prstGeom>
            <a:noFill/>
            <a:ln w="28575" algn="ctr">
              <a:solidFill>
                <a:srgbClr val="9900CC"/>
              </a:solidFill>
              <a:round/>
              <a:headEnd/>
              <a:tailEnd/>
            </a:ln>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black">
            <a:xfrm>
              <a:off x="5195761" y="3964054"/>
              <a:ext cx="0" cy="828000"/>
            </a:xfrm>
            <a:prstGeom prst="line">
              <a:avLst/>
            </a:prstGeom>
            <a:noFill/>
            <a:ln w="28575" algn="ctr">
              <a:solidFill>
                <a:srgbClr val="9900CC"/>
              </a:solidFill>
              <a:round/>
              <a:headEnd/>
              <a:tailEnd/>
            </a:ln>
            <a:extLst>
              <a:ext uri="{909E8E84-426E-40DD-AFC4-6F175D3DCCD1}">
                <a14:hiddenFill xmlns:a14="http://schemas.microsoft.com/office/drawing/2010/main">
                  <a:noFill/>
                </a14:hiddenFill>
              </a:ext>
            </a:extLst>
          </p:spPr>
        </p:cxnSp>
        <p:cxnSp>
          <p:nvCxnSpPr>
            <p:cNvPr id="21" name="Straight Arrow Connector 20"/>
            <p:cNvCxnSpPr>
              <a:cxnSpLocks noChangeShapeType="1"/>
              <a:endCxn id="12" idx="3"/>
            </p:cNvCxnSpPr>
            <p:nvPr/>
          </p:nvCxnSpPr>
          <p:spPr bwMode="black">
            <a:xfrm flipH="1">
              <a:off x="4668320" y="4787125"/>
              <a:ext cx="527441" cy="0"/>
            </a:xfrm>
            <a:prstGeom prst="straightConnector1">
              <a:avLst/>
            </a:prstGeom>
            <a:noFill/>
            <a:ln w="28575" algn="ctr">
              <a:solidFill>
                <a:srgbClr val="9900CC"/>
              </a:solidFill>
              <a:round/>
              <a:headEnd type="none" w="lg" len="lg"/>
              <a:tailEnd type="triangle" w="lg" len="lg"/>
            </a:ln>
            <a:extLst>
              <a:ext uri="{909E8E84-426E-40DD-AFC4-6F175D3DCCD1}">
                <a14:hiddenFill xmlns:a14="http://schemas.microsoft.com/office/drawing/2010/main">
                  <a:noFill/>
                </a14:hiddenFill>
              </a:ext>
            </a:extLst>
          </p:spPr>
        </p:cxnSp>
        <p:sp>
          <p:nvSpPr>
            <p:cNvPr id="22" name="TextBox 21"/>
            <p:cNvSpPr txBox="1">
              <a:spLocks noChangeArrowheads="1"/>
            </p:cNvSpPr>
            <p:nvPr/>
          </p:nvSpPr>
          <p:spPr bwMode="black">
            <a:xfrm>
              <a:off x="2543899" y="3748030"/>
              <a:ext cx="2069782" cy="461665"/>
            </a:xfrm>
            <a:prstGeom prst="rect">
              <a:avLst/>
            </a:prstGeom>
            <a:noFill/>
            <a:ln w="28575">
              <a:no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square">
              <a:spAutoFit/>
            </a:bodyPr>
            <a:lstStyle/>
            <a:p>
              <a:pPr algn="ctr" eaLnBrk="0" hangingPunct="0">
                <a:defRPr/>
              </a:pPr>
              <a:r>
                <a:rPr lang="en-US" altLang="zh-CN" dirty="0" smtClean="0">
                  <a:latin typeface="Comic Sans MS" panose="030F0702030302020204" pitchFamily="66" charset="0"/>
                  <a:ea typeface="SimSun" pitchFamily="2" charset="-122"/>
                  <a:cs typeface="Times New Roman" pitchFamily="18" charset="0"/>
                </a:rPr>
                <a:t>Eric Body</a:t>
              </a:r>
              <a:endParaRPr lang="en-GB" baseline="-25000" dirty="0">
                <a:latin typeface="Comic Sans MS" panose="030F0702030302020204" pitchFamily="66" charset="0"/>
              </a:endParaRPr>
            </a:p>
          </p:txBody>
        </p:sp>
      </p:grpSp>
      <p:sp>
        <p:nvSpPr>
          <p:cNvPr id="31" name="TextBox 30"/>
          <p:cNvSpPr txBox="1"/>
          <p:nvPr/>
        </p:nvSpPr>
        <p:spPr>
          <a:xfrm>
            <a:off x="917546" y="5466294"/>
            <a:ext cx="6966821" cy="461665"/>
          </a:xfrm>
          <a:prstGeom prst="rect">
            <a:avLst/>
          </a:prstGeom>
          <a:noFill/>
        </p:spPr>
        <p:txBody>
          <a:bodyPr wrap="square" rtlCol="0">
            <a:spAutoFit/>
          </a:bodyPr>
          <a:lstStyle/>
          <a:p>
            <a:pPr>
              <a:spcBef>
                <a:spcPts val="600"/>
              </a:spcBef>
              <a:spcAft>
                <a:spcPts val="600"/>
              </a:spcAft>
            </a:pPr>
            <a:r>
              <a:rPr lang="en-GB" dirty="0" smtClean="0">
                <a:latin typeface="Comic Sans MS" panose="030F0702030302020204" pitchFamily="66" charset="0"/>
              </a:rPr>
              <a:t>Just like damping in mass spring system</a:t>
            </a:r>
          </a:p>
        </p:txBody>
      </p:sp>
    </p:spTree>
    <p:extLst>
      <p:ext uri="{BB962C8B-B14F-4D97-AF65-F5344CB8AC3E}">
        <p14:creationId xmlns:p14="http://schemas.microsoft.com/office/powerpoint/2010/main" val="416141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Begin Robotics</a:t>
            </a:r>
            <a:endParaRPr lang="en-GB" dirty="0"/>
          </a:p>
        </p:txBody>
      </p:sp>
      <p:sp>
        <p:nvSpPr>
          <p:cNvPr id="3" name="Content Placeholder 2"/>
          <p:cNvSpPr>
            <a:spLocks noGrp="1"/>
          </p:cNvSpPr>
          <p:nvPr>
            <p:ph idx="1"/>
          </p:nvPr>
        </p:nvSpPr>
        <p:spPr>
          <a:xfrm>
            <a:off x="539750" y="1340768"/>
            <a:ext cx="8353425" cy="4754562"/>
          </a:xfrm>
        </p:spPr>
        <p:txBody>
          <a:bodyPr/>
          <a:lstStyle/>
          <a:p>
            <a:pPr>
              <a:spcBef>
                <a:spcPts val="600"/>
              </a:spcBef>
              <a:spcAft>
                <a:spcPts val="300"/>
              </a:spcAft>
            </a:pPr>
            <a:r>
              <a:rPr lang="en-GB" sz="2400" dirty="0" smtClean="0"/>
              <a:t>Four Weeks</a:t>
            </a:r>
          </a:p>
          <a:p>
            <a:pPr marL="457200" indent="-184150">
              <a:spcBef>
                <a:spcPts val="600"/>
              </a:spcBef>
              <a:spcAft>
                <a:spcPts val="300"/>
              </a:spcAft>
              <a:buFont typeface="+mj-lt"/>
              <a:buAutoNum type="arabicParenR"/>
            </a:pPr>
            <a:r>
              <a:rPr lang="en-GB" sz="2400" dirty="0" smtClean="0"/>
              <a:t> Introduction; History; Applications; Try Web pages</a:t>
            </a:r>
          </a:p>
          <a:p>
            <a:pPr marL="457200" indent="-184150">
              <a:spcBef>
                <a:spcPts val="600"/>
              </a:spcBef>
              <a:spcAft>
                <a:spcPts val="300"/>
              </a:spcAft>
              <a:buFont typeface="+mj-lt"/>
              <a:buAutoNum type="arabicParenR"/>
            </a:pPr>
            <a:r>
              <a:rPr lang="en-GB" sz="2400" dirty="0" smtClean="0"/>
              <a:t> Anatomy of Robots – Sensors, Actuators, Brain</a:t>
            </a:r>
          </a:p>
          <a:p>
            <a:pPr marL="457200" indent="-184150">
              <a:spcBef>
                <a:spcPts val="600"/>
              </a:spcBef>
              <a:spcAft>
                <a:spcPts val="300"/>
              </a:spcAft>
              <a:buFont typeface="+mj-lt"/>
              <a:buAutoNum type="arabicParenR"/>
            </a:pPr>
            <a:r>
              <a:rPr lang="en-GB" sz="2400" dirty="0" smtClean="0"/>
              <a:t> Control and Interaction (haptic devices)</a:t>
            </a:r>
          </a:p>
          <a:p>
            <a:pPr marL="457200" indent="-184150">
              <a:spcBef>
                <a:spcPts val="600"/>
              </a:spcBef>
              <a:spcAft>
                <a:spcPts val="300"/>
              </a:spcAft>
              <a:buFont typeface="+mj-lt"/>
              <a:buAutoNum type="arabicParenR"/>
            </a:pPr>
            <a:r>
              <a:rPr lang="en-GB" sz="2400" dirty="0" smtClean="0"/>
              <a:t> Learning and artificial life</a:t>
            </a:r>
          </a:p>
          <a:p>
            <a:pPr>
              <a:spcBef>
                <a:spcPts val="600"/>
              </a:spcBef>
              <a:spcAft>
                <a:spcPts val="300"/>
              </a:spcAft>
            </a:pPr>
            <a:r>
              <a:rPr lang="en-GB" sz="2400" dirty="0" smtClean="0"/>
              <a:t>Open to all, also used to introduce Robots in Year 1</a:t>
            </a:r>
          </a:p>
          <a:p>
            <a:pPr>
              <a:spcBef>
                <a:spcPts val="600"/>
              </a:spcBef>
              <a:spcAft>
                <a:spcPts val="300"/>
              </a:spcAft>
            </a:pPr>
            <a:r>
              <a:rPr lang="en-GB" sz="2400" dirty="0" smtClean="0"/>
              <a:t>Web pages freely available</a:t>
            </a:r>
          </a:p>
          <a:p>
            <a:pPr indent="-168275">
              <a:spcBef>
                <a:spcPts val="600"/>
              </a:spcBef>
              <a:spcAft>
                <a:spcPts val="300"/>
              </a:spcAft>
            </a:pPr>
            <a:r>
              <a:rPr lang="en-GB" dirty="0" smtClean="0">
                <a:hlinkClick r:id="rId2"/>
              </a:rPr>
              <a:t>https</a:t>
            </a:r>
            <a:r>
              <a:rPr lang="en-GB" dirty="0">
                <a:hlinkClick r:id="rId2"/>
              </a:rPr>
              <a:t>://</a:t>
            </a:r>
            <a:r>
              <a:rPr lang="en-GB" dirty="0" smtClean="0">
                <a:hlinkClick r:id="rId2"/>
              </a:rPr>
              <a:t>www.reading.ac.uk/UnivRead/vr/OpenOnlineCourses/Files/Simulation2/BeginRoboticsSimulationindex2.pdf</a:t>
            </a:r>
            <a:r>
              <a:rPr lang="en-GB" dirty="0" smtClean="0"/>
              <a:t>  </a:t>
            </a:r>
          </a:p>
          <a:p>
            <a:pPr>
              <a:spcBef>
                <a:spcPts val="600"/>
              </a:spcBef>
              <a:spcAft>
                <a:spcPts val="300"/>
              </a:spcAft>
            </a:pPr>
            <a:r>
              <a:rPr lang="en-GB" sz="2400" dirty="0" smtClean="0"/>
              <a:t>Used to illustrate concepts and for active learning</a:t>
            </a:r>
            <a:endParaRPr lang="en-GB" sz="2400" dirty="0"/>
          </a:p>
        </p:txBody>
      </p:sp>
      <p:sp>
        <p:nvSpPr>
          <p:cNvPr id="4" name="Date Placeholder 3"/>
          <p:cNvSpPr>
            <a:spLocks noGrp="1"/>
          </p:cNvSpPr>
          <p:nvPr>
            <p:ph type="dt" sz="half" idx="10"/>
          </p:nvPr>
        </p:nvSpPr>
        <p:spPr/>
        <p:txBody>
          <a:bodyPr/>
          <a:lstStyle/>
          <a:p>
            <a:pPr>
              <a:defRPr/>
            </a:pPr>
            <a:r>
              <a:rPr lang="en-GB" altLang="en-US" dirty="0" smtClean="0"/>
              <a:t>p</a:t>
            </a:r>
            <a:fld id="{CB7F0C7B-2DD2-431D-AFAF-0995AFC8673F}" type="slidenum">
              <a:rPr lang="en-GB" altLang="en-US" smtClean="0"/>
              <a:pPr>
                <a:defRPr/>
              </a:pPr>
              <a:t>4</a:t>
            </a:fld>
            <a:r>
              <a:rPr lang="en-GB" altLang="en-US" dirty="0" smtClean="0"/>
              <a:t> RJM</a:t>
            </a:r>
            <a:endParaRPr lang="en-GB" altLang="en-US" dirty="0"/>
          </a:p>
        </p:txBody>
      </p:sp>
      <p:sp>
        <p:nvSpPr>
          <p:cNvPr id="5" name="Footer Placeholder 4"/>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spTree>
    <p:extLst>
      <p:ext uri="{BB962C8B-B14F-4D97-AF65-F5344CB8AC3E}">
        <p14:creationId xmlns:p14="http://schemas.microsoft.com/office/powerpoint/2010/main" val="154268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Robots Featured</a:t>
            </a:r>
            <a:endParaRPr lang="en-GB" dirty="0"/>
          </a:p>
        </p:txBody>
      </p:sp>
      <p:sp>
        <p:nvSpPr>
          <p:cNvPr id="4" name="Date Placeholder 3"/>
          <p:cNvSpPr>
            <a:spLocks noGrp="1"/>
          </p:cNvSpPr>
          <p:nvPr>
            <p:ph type="dt" sz="half" idx="10"/>
          </p:nvPr>
        </p:nvSpPr>
        <p:spPr/>
        <p:txBody>
          <a:bodyPr/>
          <a:lstStyle/>
          <a:p>
            <a:pPr>
              <a:defRPr/>
            </a:pPr>
            <a:r>
              <a:rPr lang="en-GB" altLang="en-US" smtClean="0"/>
              <a:t>p</a:t>
            </a:r>
            <a:fld id="{CB7F0C7B-2DD2-431D-AFAF-0995AFC8673F}" type="slidenum">
              <a:rPr lang="en-GB" altLang="en-US" smtClean="0"/>
              <a:pPr>
                <a:defRPr/>
              </a:pPr>
              <a:t>5</a:t>
            </a:fld>
            <a:r>
              <a:rPr lang="en-GB" altLang="en-US" smtClean="0"/>
              <a:t> RJM</a:t>
            </a:r>
            <a:endParaRPr lang="en-GB" altLang="en-US" dirty="0"/>
          </a:p>
        </p:txBody>
      </p:sp>
      <p:sp>
        <p:nvSpPr>
          <p:cNvPr id="5" name="Footer Placeholder 4"/>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pic>
        <p:nvPicPr>
          <p:cNvPr id="9" name="Picture 8" descr="scampi.jpg"/>
          <p:cNvPicPr>
            <a:picLocks noChangeAspect="1"/>
          </p:cNvPicPr>
          <p:nvPr userDrawn="1"/>
        </p:nvPicPr>
        <p:blipFill>
          <a:blip r:embed="rId2" cstate="print"/>
          <a:stretch>
            <a:fillRect/>
          </a:stretch>
        </p:blipFill>
        <p:spPr>
          <a:xfrm>
            <a:off x="1007751" y="1490438"/>
            <a:ext cx="1722537" cy="1722537"/>
          </a:xfrm>
          <a:prstGeom prst="rect">
            <a:avLst/>
          </a:prstGeom>
        </p:spPr>
      </p:pic>
      <p:pic>
        <p:nvPicPr>
          <p:cNvPr id="10" name="Picture 2" descr="%_tempFileNameDSC_5258%"/>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796136" y="1490439"/>
            <a:ext cx="2448272" cy="3681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_tempFileNameDSC_5205%"/>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4434" r="248"/>
          <a:stretch/>
        </p:blipFill>
        <p:spPr bwMode="auto">
          <a:xfrm>
            <a:off x="2870308" y="1490439"/>
            <a:ext cx="2468968" cy="17225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_tempFileNameDSC_5128%"/>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1" r="29136"/>
          <a:stretch/>
        </p:blipFill>
        <p:spPr bwMode="auto">
          <a:xfrm>
            <a:off x="1007750" y="3650092"/>
            <a:ext cx="1759521" cy="16511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_tempFileNameDSC_5229%"/>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t="19698" b="17311"/>
          <a:stretch/>
        </p:blipFill>
        <p:spPr bwMode="auto">
          <a:xfrm>
            <a:off x="2992166" y="3650687"/>
            <a:ext cx="1742434" cy="165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496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3375"/>
            <a:ext cx="8713663" cy="863600"/>
          </a:xfrm>
        </p:spPr>
        <p:txBody>
          <a:bodyPr/>
          <a:lstStyle/>
          <a:p>
            <a:r>
              <a:rPr lang="en-GB" dirty="0" smtClean="0"/>
              <a:t>Cybernetics – A Different Perspective</a:t>
            </a:r>
            <a:endParaRPr lang="en-GB" dirty="0"/>
          </a:p>
        </p:txBody>
      </p:sp>
      <p:sp>
        <p:nvSpPr>
          <p:cNvPr id="4" name="Date Placeholder 3"/>
          <p:cNvSpPr>
            <a:spLocks noGrp="1"/>
          </p:cNvSpPr>
          <p:nvPr>
            <p:ph type="dt" sz="half" idx="10"/>
          </p:nvPr>
        </p:nvSpPr>
        <p:spPr/>
        <p:txBody>
          <a:bodyPr/>
          <a:lstStyle/>
          <a:p>
            <a:pPr>
              <a:defRPr/>
            </a:pPr>
            <a:r>
              <a:rPr lang="en-GB" altLang="en-US" dirty="0" smtClean="0"/>
              <a:t>p</a:t>
            </a:r>
            <a:fld id="{CB7F0C7B-2DD2-431D-AFAF-0995AFC8673F}" type="slidenum">
              <a:rPr lang="en-GB" altLang="en-US" smtClean="0"/>
              <a:pPr>
                <a:defRPr/>
              </a:pPr>
              <a:t>6</a:t>
            </a:fld>
            <a:r>
              <a:rPr lang="en-GB" altLang="en-US" dirty="0" smtClean="0"/>
              <a:t> RJM</a:t>
            </a:r>
            <a:endParaRPr lang="en-GB" altLang="en-US" dirty="0"/>
          </a:p>
        </p:txBody>
      </p:sp>
      <p:sp>
        <p:nvSpPr>
          <p:cNvPr id="5" name="Footer Placeholder 4"/>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sp>
        <p:nvSpPr>
          <p:cNvPr id="9" name="Text Box 8"/>
          <p:cNvSpPr txBox="1">
            <a:spLocks noChangeArrowheads="1"/>
          </p:cNvSpPr>
          <p:nvPr/>
        </p:nvSpPr>
        <p:spPr bwMode="auto">
          <a:xfrm>
            <a:off x="6588125" y="1412875"/>
            <a:ext cx="230505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lgn="ctr">
              <a:spcBef>
                <a:spcPts val="600"/>
              </a:spcBef>
              <a:spcAft>
                <a:spcPts val="600"/>
              </a:spcAft>
            </a:pPr>
            <a:r>
              <a:rPr lang="en-GB" altLang="en-US" b="0" dirty="0" err="1">
                <a:solidFill>
                  <a:schemeClr val="tx1"/>
                </a:solidFill>
                <a:latin typeface="+mn-lt"/>
              </a:rPr>
              <a:t>Kybernetes</a:t>
            </a:r>
            <a:r>
              <a:rPr lang="en-GB" altLang="en-US" b="0" dirty="0">
                <a:solidFill>
                  <a:schemeClr val="tx1"/>
                </a:solidFill>
                <a:latin typeface="+mn-lt"/>
              </a:rPr>
              <a:t> (Steersman)</a:t>
            </a:r>
          </a:p>
          <a:p>
            <a:pPr algn="ctr">
              <a:spcBef>
                <a:spcPts val="600"/>
              </a:spcBef>
              <a:spcAft>
                <a:spcPts val="600"/>
              </a:spcAft>
            </a:pPr>
            <a:r>
              <a:rPr lang="en-GB" altLang="en-US" b="0" dirty="0">
                <a:solidFill>
                  <a:schemeClr val="tx1"/>
                </a:solidFill>
                <a:latin typeface="+mn-lt"/>
              </a:rPr>
              <a:t>Robots</a:t>
            </a:r>
          </a:p>
          <a:p>
            <a:pPr algn="ctr">
              <a:spcBef>
                <a:spcPts val="600"/>
              </a:spcBef>
              <a:spcAft>
                <a:spcPts val="600"/>
              </a:spcAft>
            </a:pPr>
            <a:r>
              <a:rPr lang="en-GB" altLang="en-US" b="0" dirty="0">
                <a:solidFill>
                  <a:schemeClr val="tx1"/>
                </a:solidFill>
                <a:latin typeface="+mn-lt"/>
              </a:rPr>
              <a:t>Neural Nets</a:t>
            </a:r>
          </a:p>
          <a:p>
            <a:pPr algn="ctr">
              <a:spcBef>
                <a:spcPts val="600"/>
              </a:spcBef>
              <a:spcAft>
                <a:spcPts val="600"/>
              </a:spcAft>
            </a:pPr>
            <a:r>
              <a:rPr lang="en-GB" altLang="en-US" b="0" dirty="0">
                <a:solidFill>
                  <a:schemeClr val="tx1"/>
                </a:solidFill>
                <a:latin typeface="+mn-lt"/>
              </a:rPr>
              <a:t>Learning Robot</a:t>
            </a:r>
          </a:p>
          <a:p>
            <a:pPr algn="ctr">
              <a:spcBef>
                <a:spcPts val="600"/>
              </a:spcBef>
              <a:spcAft>
                <a:spcPts val="600"/>
              </a:spcAft>
            </a:pPr>
            <a:r>
              <a:rPr lang="en-GB" altLang="en-US" b="0" dirty="0">
                <a:solidFill>
                  <a:schemeClr val="tx1"/>
                </a:solidFill>
                <a:latin typeface="+mn-lt"/>
              </a:rPr>
              <a:t>VR</a:t>
            </a:r>
          </a:p>
          <a:p>
            <a:pPr algn="ctr">
              <a:spcBef>
                <a:spcPts val="600"/>
              </a:spcBef>
              <a:spcAft>
                <a:spcPts val="600"/>
              </a:spcAft>
            </a:pPr>
            <a:r>
              <a:rPr lang="en-GB" altLang="en-US" b="0" smtClean="0">
                <a:solidFill>
                  <a:schemeClr val="tx1"/>
                </a:solidFill>
                <a:latin typeface="+mn-lt"/>
              </a:rPr>
              <a:t>Sensors</a:t>
            </a:r>
            <a:endParaRPr lang="en-GB" altLang="en-US" b="0" dirty="0">
              <a:solidFill>
                <a:schemeClr val="tx1"/>
              </a:solidFill>
              <a:latin typeface="+mn-lt"/>
            </a:endParaRPr>
          </a:p>
        </p:txBody>
      </p:sp>
      <p:sp>
        <p:nvSpPr>
          <p:cNvPr id="3" name="Rectangle 2"/>
          <p:cNvSpPr/>
          <p:nvPr/>
        </p:nvSpPr>
        <p:spPr>
          <a:xfrm>
            <a:off x="6380949" y="5589240"/>
            <a:ext cx="2512226" cy="461665"/>
          </a:xfrm>
          <a:prstGeom prst="rect">
            <a:avLst/>
          </a:prstGeom>
        </p:spPr>
        <p:txBody>
          <a:bodyPr wrap="none">
            <a:spAutoFit/>
          </a:bodyPr>
          <a:lstStyle/>
          <a:p>
            <a:pPr algn="ctr">
              <a:spcBef>
                <a:spcPts val="600"/>
              </a:spcBef>
              <a:spcAft>
                <a:spcPts val="600"/>
              </a:spcAft>
            </a:pPr>
            <a:r>
              <a:rPr lang="en-GB" altLang="en-US" dirty="0" smtClean="0">
                <a:latin typeface="+mn-lt"/>
              </a:rPr>
              <a:t>all </a:t>
            </a:r>
            <a:r>
              <a:rPr lang="en-GB" altLang="en-US" dirty="0">
                <a:latin typeface="+mn-lt"/>
              </a:rPr>
              <a:t>use feedback</a:t>
            </a:r>
            <a:endParaRPr lang="en-US" altLang="en-US" dirty="0">
              <a:latin typeface="+mn-lt"/>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625" y="1331596"/>
            <a:ext cx="5417071" cy="461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7424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Feedback for Control</a:t>
            </a:r>
            <a:endParaRPr lang="en-GB" dirty="0"/>
          </a:p>
        </p:txBody>
      </p:sp>
      <p:sp>
        <p:nvSpPr>
          <p:cNvPr id="3" name="Date Placeholder 2"/>
          <p:cNvSpPr>
            <a:spLocks noGrp="1"/>
          </p:cNvSpPr>
          <p:nvPr>
            <p:ph type="dt" sz="half" idx="10"/>
          </p:nvPr>
        </p:nvSpPr>
        <p:spPr/>
        <p:txBody>
          <a:bodyPr/>
          <a:lstStyle/>
          <a:p>
            <a:pPr>
              <a:defRPr/>
            </a:pPr>
            <a:r>
              <a:rPr lang="en-GB" altLang="en-US" smtClean="0"/>
              <a:t>p</a:t>
            </a:r>
            <a:fld id="{E17E5D4A-E6F9-4C3C-9A65-2C4026ED8B98}" type="slidenum">
              <a:rPr lang="en-GB" altLang="en-US" smtClean="0"/>
              <a:pPr>
                <a:defRPr/>
              </a:pPr>
              <a:t>7</a:t>
            </a:fld>
            <a:r>
              <a:rPr lang="en-GB" altLang="en-US"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smtClean="0"/>
              <a:t>Cybernetics Approach to Robotics</a:t>
            </a:r>
          </a:p>
          <a:p>
            <a:pPr>
              <a:defRPr/>
            </a:pPr>
            <a:r>
              <a:rPr lang="en-GB" altLang="en-US" smtClean="0"/>
              <a:t>© Prof Richard Mitchell 2019</a:t>
            </a:r>
            <a:endParaRPr lang="en-GB" altLang="en-US" dirty="0"/>
          </a:p>
        </p:txBody>
      </p:sp>
      <p:pic>
        <p:nvPicPr>
          <p:cNvPr id="5" name="Picture 2" descr="C:\FromAlly\extracted\Otherworld - RM\Steersman Windo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013" y="3018396"/>
            <a:ext cx="2141837" cy="184356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64"/>
          <p:cNvGrpSpPr>
            <a:grpSpLocks/>
          </p:cNvGrpSpPr>
          <p:nvPr/>
        </p:nvGrpSpPr>
        <p:grpSpPr bwMode="ltGray">
          <a:xfrm>
            <a:off x="3357613" y="3146054"/>
            <a:ext cx="5300661" cy="2570162"/>
            <a:chOff x="1837" y="2211"/>
            <a:chExt cx="3339" cy="1619"/>
          </a:xfrm>
        </p:grpSpPr>
        <p:sp>
          <p:nvSpPr>
            <p:cNvPr id="21" name="Line 37"/>
            <p:cNvSpPr>
              <a:spLocks noChangeShapeType="1"/>
            </p:cNvSpPr>
            <p:nvPr/>
          </p:nvSpPr>
          <p:spPr bwMode="ltGray">
            <a:xfrm>
              <a:off x="4129" y="2816"/>
              <a:ext cx="567"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22" name="Freeform 38"/>
            <p:cNvSpPr>
              <a:spLocks/>
            </p:cNvSpPr>
            <p:nvPr/>
          </p:nvSpPr>
          <p:spPr bwMode="ltGray">
            <a:xfrm>
              <a:off x="2740" y="3341"/>
              <a:ext cx="1375" cy="489"/>
            </a:xfrm>
            <a:custGeom>
              <a:avLst/>
              <a:gdLst>
                <a:gd name="T0" fmla="*/ 0 w 1375"/>
                <a:gd name="T1" fmla="*/ 489 h 489"/>
                <a:gd name="T2" fmla="*/ 1375 w 1375"/>
                <a:gd name="T3" fmla="*/ 390 h 489"/>
                <a:gd name="T4" fmla="*/ 70 w 1375"/>
                <a:gd name="T5" fmla="*/ 0 h 489"/>
                <a:gd name="T6" fmla="*/ 0 w 1375"/>
                <a:gd name="T7" fmla="*/ 134 h 489"/>
                <a:gd name="T8" fmla="*/ 0 w 1375"/>
                <a:gd name="T9" fmla="*/ 134 h 489"/>
                <a:gd name="T10" fmla="*/ 0 w 1375"/>
                <a:gd name="T11" fmla="*/ 134 h 489"/>
                <a:gd name="T12" fmla="*/ 0 w 1375"/>
                <a:gd name="T13" fmla="*/ 134 h 489"/>
                <a:gd name="T14" fmla="*/ 0 w 1375"/>
                <a:gd name="T15" fmla="*/ 134 h 489"/>
                <a:gd name="T16" fmla="*/ 0 w 1375"/>
                <a:gd name="T17" fmla="*/ 134 h 489"/>
                <a:gd name="T18" fmla="*/ 0 w 1375"/>
                <a:gd name="T19" fmla="*/ 134 h 489"/>
                <a:gd name="T20" fmla="*/ 0 w 1375"/>
                <a:gd name="T21" fmla="*/ 134 h 489"/>
                <a:gd name="T22" fmla="*/ 0 w 1375"/>
                <a:gd name="T23" fmla="*/ 134 h 489"/>
                <a:gd name="T24" fmla="*/ 0 w 1375"/>
                <a:gd name="T25" fmla="*/ 134 h 489"/>
                <a:gd name="T26" fmla="*/ 0 w 1375"/>
                <a:gd name="T27" fmla="*/ 134 h 489"/>
                <a:gd name="T28" fmla="*/ 0 w 1375"/>
                <a:gd name="T29" fmla="*/ 134 h 489"/>
                <a:gd name="T30" fmla="*/ 0 w 1375"/>
                <a:gd name="T31" fmla="*/ 134 h 489"/>
                <a:gd name="T32" fmla="*/ 0 w 1375"/>
                <a:gd name="T33" fmla="*/ 134 h 489"/>
                <a:gd name="T34" fmla="*/ 0 w 1375"/>
                <a:gd name="T35" fmla="*/ 134 h 489"/>
                <a:gd name="T36" fmla="*/ 0 w 1375"/>
                <a:gd name="T37" fmla="*/ 134 h 489"/>
                <a:gd name="T38" fmla="*/ 0 w 1375"/>
                <a:gd name="T39" fmla="*/ 134 h 489"/>
                <a:gd name="T40" fmla="*/ 0 w 1375"/>
                <a:gd name="T41" fmla="*/ 134 h 489"/>
                <a:gd name="T42" fmla="*/ 0 w 1375"/>
                <a:gd name="T43" fmla="*/ 134 h 489"/>
                <a:gd name="T44" fmla="*/ 0 w 1375"/>
                <a:gd name="T45" fmla="*/ 134 h 489"/>
                <a:gd name="T46" fmla="*/ 0 w 1375"/>
                <a:gd name="T47" fmla="*/ 134 h 489"/>
                <a:gd name="T48" fmla="*/ 0 w 1375"/>
                <a:gd name="T49" fmla="*/ 134 h 489"/>
                <a:gd name="T50" fmla="*/ 0 w 1375"/>
                <a:gd name="T51" fmla="*/ 134 h 489"/>
                <a:gd name="T52" fmla="*/ 0 w 1375"/>
                <a:gd name="T53" fmla="*/ 134 h 489"/>
                <a:gd name="T54" fmla="*/ 0 w 1375"/>
                <a:gd name="T55" fmla="*/ 134 h 489"/>
                <a:gd name="T56" fmla="*/ 0 w 1375"/>
                <a:gd name="T57" fmla="*/ 134 h 489"/>
                <a:gd name="T58" fmla="*/ 0 w 1375"/>
                <a:gd name="T59" fmla="*/ 134 h 489"/>
                <a:gd name="T60" fmla="*/ 0 w 1375"/>
                <a:gd name="T61" fmla="*/ 134 h 489"/>
                <a:gd name="T62" fmla="*/ 0 w 1375"/>
                <a:gd name="T63" fmla="*/ 134 h 489"/>
                <a:gd name="T64" fmla="*/ 0 w 1375"/>
                <a:gd name="T65" fmla="*/ 134 h 489"/>
                <a:gd name="T66" fmla="*/ 0 w 1375"/>
                <a:gd name="T67" fmla="*/ 134 h 489"/>
                <a:gd name="T68" fmla="*/ 0 w 1375"/>
                <a:gd name="T69" fmla="*/ 134 h 489"/>
                <a:gd name="T70" fmla="*/ 0 w 1375"/>
                <a:gd name="T71" fmla="*/ 134 h 489"/>
                <a:gd name="T72" fmla="*/ 0 w 1375"/>
                <a:gd name="T73" fmla="*/ 134 h 489"/>
                <a:gd name="T74" fmla="*/ 0 w 1375"/>
                <a:gd name="T75" fmla="*/ 134 h 489"/>
                <a:gd name="T76" fmla="*/ 0 w 1375"/>
                <a:gd name="T77" fmla="*/ 134 h 489"/>
                <a:gd name="T78" fmla="*/ 0 w 1375"/>
                <a:gd name="T79" fmla="*/ 134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9"/>
                <a:gd name="T122" fmla="*/ 1375 w 1375"/>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9">
                  <a:moveTo>
                    <a:pt x="0" y="134"/>
                  </a:moveTo>
                  <a:lnTo>
                    <a:pt x="0" y="489"/>
                  </a:lnTo>
                  <a:lnTo>
                    <a:pt x="1297" y="489"/>
                  </a:lnTo>
                  <a:lnTo>
                    <a:pt x="1375" y="390"/>
                  </a:lnTo>
                  <a:lnTo>
                    <a:pt x="70" y="390"/>
                  </a:lnTo>
                  <a:lnTo>
                    <a:pt x="70" y="0"/>
                  </a:lnTo>
                  <a:lnTo>
                    <a:pt x="0" y="134"/>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23" name="Freeform 39"/>
            <p:cNvSpPr>
              <a:spLocks/>
            </p:cNvSpPr>
            <p:nvPr/>
          </p:nvSpPr>
          <p:spPr bwMode="ltGray">
            <a:xfrm>
              <a:off x="2810" y="3341"/>
              <a:ext cx="1305" cy="390"/>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24" name="Line 40"/>
            <p:cNvSpPr>
              <a:spLocks noChangeShapeType="1"/>
            </p:cNvSpPr>
            <p:nvPr/>
          </p:nvSpPr>
          <p:spPr bwMode="ltGray">
            <a:xfrm flipV="1">
              <a:off x="2421" y="2816"/>
              <a:ext cx="0" cy="752"/>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25" name="Freeform 41"/>
            <p:cNvSpPr>
              <a:spLocks/>
            </p:cNvSpPr>
            <p:nvPr/>
          </p:nvSpPr>
          <p:spPr bwMode="ltGray">
            <a:xfrm>
              <a:off x="2810" y="2575"/>
              <a:ext cx="1305" cy="390"/>
            </a:xfrm>
            <a:custGeom>
              <a:avLst/>
              <a:gdLst>
                <a:gd name="T0" fmla="*/ 1305 w 1305"/>
                <a:gd name="T1" fmla="*/ 0 h 390"/>
                <a:gd name="T2" fmla="*/ 0 w 1305"/>
                <a:gd name="T3" fmla="*/ 390 h 390"/>
                <a:gd name="T4" fmla="*/ 1305 w 1305"/>
                <a:gd name="T5" fmla="*/ 390 h 390"/>
                <a:gd name="T6" fmla="*/ 1305 w 1305"/>
                <a:gd name="T7" fmla="*/ 390 h 390"/>
                <a:gd name="T8" fmla="*/ 1305 w 1305"/>
                <a:gd name="T9" fmla="*/ 390 h 390"/>
                <a:gd name="T10" fmla="*/ 1305 w 1305"/>
                <a:gd name="T11" fmla="*/ 390 h 390"/>
                <a:gd name="T12" fmla="*/ 1305 w 1305"/>
                <a:gd name="T13" fmla="*/ 390 h 390"/>
                <a:gd name="T14" fmla="*/ 1305 w 1305"/>
                <a:gd name="T15" fmla="*/ 390 h 390"/>
                <a:gd name="T16" fmla="*/ 1305 w 1305"/>
                <a:gd name="T17" fmla="*/ 390 h 390"/>
                <a:gd name="T18" fmla="*/ 1305 w 1305"/>
                <a:gd name="T19" fmla="*/ 390 h 390"/>
                <a:gd name="T20" fmla="*/ 1305 w 1305"/>
                <a:gd name="T21" fmla="*/ 390 h 390"/>
                <a:gd name="T22" fmla="*/ 1305 w 1305"/>
                <a:gd name="T23" fmla="*/ 390 h 390"/>
                <a:gd name="T24" fmla="*/ 1305 w 1305"/>
                <a:gd name="T25" fmla="*/ 390 h 390"/>
                <a:gd name="T26" fmla="*/ 1305 w 1305"/>
                <a:gd name="T27" fmla="*/ 390 h 390"/>
                <a:gd name="T28" fmla="*/ 1305 w 1305"/>
                <a:gd name="T29" fmla="*/ 390 h 390"/>
                <a:gd name="T30" fmla="*/ 1305 w 1305"/>
                <a:gd name="T31" fmla="*/ 390 h 390"/>
                <a:gd name="T32" fmla="*/ 1305 w 1305"/>
                <a:gd name="T33" fmla="*/ 390 h 390"/>
                <a:gd name="T34" fmla="*/ 1305 w 1305"/>
                <a:gd name="T35" fmla="*/ 390 h 390"/>
                <a:gd name="T36" fmla="*/ 1305 w 1305"/>
                <a:gd name="T37" fmla="*/ 390 h 390"/>
                <a:gd name="T38" fmla="*/ 1305 w 1305"/>
                <a:gd name="T39" fmla="*/ 390 h 390"/>
                <a:gd name="T40" fmla="*/ 1305 w 1305"/>
                <a:gd name="T41" fmla="*/ 390 h 390"/>
                <a:gd name="T42" fmla="*/ 1305 w 1305"/>
                <a:gd name="T43" fmla="*/ 390 h 390"/>
                <a:gd name="T44" fmla="*/ 1305 w 1305"/>
                <a:gd name="T45" fmla="*/ 390 h 390"/>
                <a:gd name="T46" fmla="*/ 1305 w 1305"/>
                <a:gd name="T47" fmla="*/ 390 h 390"/>
                <a:gd name="T48" fmla="*/ 1305 w 1305"/>
                <a:gd name="T49" fmla="*/ 390 h 390"/>
                <a:gd name="T50" fmla="*/ 1305 w 1305"/>
                <a:gd name="T51" fmla="*/ 390 h 390"/>
                <a:gd name="T52" fmla="*/ 1305 w 1305"/>
                <a:gd name="T53" fmla="*/ 390 h 390"/>
                <a:gd name="T54" fmla="*/ 1305 w 1305"/>
                <a:gd name="T55" fmla="*/ 390 h 390"/>
                <a:gd name="T56" fmla="*/ 1305 w 1305"/>
                <a:gd name="T57" fmla="*/ 390 h 390"/>
                <a:gd name="T58" fmla="*/ 1305 w 1305"/>
                <a:gd name="T59" fmla="*/ 390 h 390"/>
                <a:gd name="T60" fmla="*/ 1305 w 1305"/>
                <a:gd name="T61" fmla="*/ 390 h 390"/>
                <a:gd name="T62" fmla="*/ 1305 w 1305"/>
                <a:gd name="T63" fmla="*/ 390 h 390"/>
                <a:gd name="T64" fmla="*/ 1305 w 1305"/>
                <a:gd name="T65" fmla="*/ 390 h 390"/>
                <a:gd name="T66" fmla="*/ 1305 w 1305"/>
                <a:gd name="T67" fmla="*/ 390 h 390"/>
                <a:gd name="T68" fmla="*/ 1305 w 1305"/>
                <a:gd name="T69" fmla="*/ 390 h 390"/>
                <a:gd name="T70" fmla="*/ 1305 w 1305"/>
                <a:gd name="T71" fmla="*/ 390 h 390"/>
                <a:gd name="T72" fmla="*/ 1305 w 1305"/>
                <a:gd name="T73" fmla="*/ 390 h 390"/>
                <a:gd name="T74" fmla="*/ 1305 w 1305"/>
                <a:gd name="T75" fmla="*/ 390 h 390"/>
                <a:gd name="T76" fmla="*/ 1305 w 1305"/>
                <a:gd name="T77" fmla="*/ 390 h 390"/>
                <a:gd name="T78" fmla="*/ 1305 w 1305"/>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5"/>
                <a:gd name="T121" fmla="*/ 0 h 390"/>
                <a:gd name="T122" fmla="*/ 1305 w 1305"/>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5" h="390">
                  <a:moveTo>
                    <a:pt x="1305" y="390"/>
                  </a:moveTo>
                  <a:lnTo>
                    <a:pt x="1305" y="0"/>
                  </a:lnTo>
                  <a:lnTo>
                    <a:pt x="0" y="0"/>
                  </a:lnTo>
                  <a:lnTo>
                    <a:pt x="0" y="390"/>
                  </a:lnTo>
                  <a:lnTo>
                    <a:pt x="1305" y="390"/>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26" name="Line 42"/>
            <p:cNvSpPr>
              <a:spLocks noChangeShapeType="1"/>
            </p:cNvSpPr>
            <p:nvPr/>
          </p:nvSpPr>
          <p:spPr bwMode="ltGray">
            <a:xfrm flipV="1">
              <a:off x="3484" y="2221"/>
              <a:ext cx="0" cy="354"/>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27" name="Freeform 43"/>
            <p:cNvSpPr>
              <a:spLocks/>
            </p:cNvSpPr>
            <p:nvPr/>
          </p:nvSpPr>
          <p:spPr bwMode="ltGray">
            <a:xfrm>
              <a:off x="3392" y="2448"/>
              <a:ext cx="184" cy="127"/>
            </a:xfrm>
            <a:custGeom>
              <a:avLst/>
              <a:gdLst>
                <a:gd name="T0" fmla="*/ 92 w 184"/>
                <a:gd name="T1" fmla="*/ 127 h 127"/>
                <a:gd name="T2" fmla="*/ 184 w 184"/>
                <a:gd name="T3" fmla="*/ 0 h 127"/>
                <a:gd name="T4" fmla="*/ 184 w 184"/>
                <a:gd name="T5" fmla="*/ 0 h 127"/>
                <a:gd name="T6" fmla="*/ 184 w 184"/>
                <a:gd name="T7" fmla="*/ 0 h 127"/>
                <a:gd name="T8" fmla="*/ 184 w 184"/>
                <a:gd name="T9" fmla="*/ 0 h 127"/>
                <a:gd name="T10" fmla="*/ 184 w 184"/>
                <a:gd name="T11" fmla="*/ 0 h 127"/>
                <a:gd name="T12" fmla="*/ 184 w 184"/>
                <a:gd name="T13" fmla="*/ 0 h 127"/>
                <a:gd name="T14" fmla="*/ 184 w 184"/>
                <a:gd name="T15" fmla="*/ 0 h 127"/>
                <a:gd name="T16" fmla="*/ 184 w 184"/>
                <a:gd name="T17" fmla="*/ 0 h 127"/>
                <a:gd name="T18" fmla="*/ 184 w 184"/>
                <a:gd name="T19" fmla="*/ 0 h 127"/>
                <a:gd name="T20" fmla="*/ 184 w 184"/>
                <a:gd name="T21" fmla="*/ 0 h 127"/>
                <a:gd name="T22" fmla="*/ 184 w 184"/>
                <a:gd name="T23" fmla="*/ 0 h 127"/>
                <a:gd name="T24" fmla="*/ 184 w 184"/>
                <a:gd name="T25" fmla="*/ 0 h 127"/>
                <a:gd name="T26" fmla="*/ 184 w 184"/>
                <a:gd name="T27" fmla="*/ 0 h 127"/>
                <a:gd name="T28" fmla="*/ 184 w 184"/>
                <a:gd name="T29" fmla="*/ 0 h 127"/>
                <a:gd name="T30" fmla="*/ 184 w 184"/>
                <a:gd name="T31" fmla="*/ 0 h 127"/>
                <a:gd name="T32" fmla="*/ 184 w 184"/>
                <a:gd name="T33" fmla="*/ 0 h 127"/>
                <a:gd name="T34" fmla="*/ 184 w 184"/>
                <a:gd name="T35" fmla="*/ 0 h 127"/>
                <a:gd name="T36" fmla="*/ 184 w 184"/>
                <a:gd name="T37" fmla="*/ 0 h 127"/>
                <a:gd name="T38" fmla="*/ 184 w 184"/>
                <a:gd name="T39" fmla="*/ 0 h 127"/>
                <a:gd name="T40" fmla="*/ 184 w 184"/>
                <a:gd name="T41" fmla="*/ 0 h 127"/>
                <a:gd name="T42" fmla="*/ 184 w 184"/>
                <a:gd name="T43" fmla="*/ 0 h 127"/>
                <a:gd name="T44" fmla="*/ 184 w 184"/>
                <a:gd name="T45" fmla="*/ 0 h 127"/>
                <a:gd name="T46" fmla="*/ 184 w 184"/>
                <a:gd name="T47" fmla="*/ 0 h 127"/>
                <a:gd name="T48" fmla="*/ 184 w 184"/>
                <a:gd name="T49" fmla="*/ 0 h 127"/>
                <a:gd name="T50" fmla="*/ 184 w 184"/>
                <a:gd name="T51" fmla="*/ 0 h 127"/>
                <a:gd name="T52" fmla="*/ 184 w 184"/>
                <a:gd name="T53" fmla="*/ 0 h 127"/>
                <a:gd name="T54" fmla="*/ 184 w 184"/>
                <a:gd name="T55" fmla="*/ 0 h 127"/>
                <a:gd name="T56" fmla="*/ 184 w 184"/>
                <a:gd name="T57" fmla="*/ 0 h 127"/>
                <a:gd name="T58" fmla="*/ 184 w 184"/>
                <a:gd name="T59" fmla="*/ 0 h 127"/>
                <a:gd name="T60" fmla="*/ 184 w 184"/>
                <a:gd name="T61" fmla="*/ 0 h 127"/>
                <a:gd name="T62" fmla="*/ 184 w 184"/>
                <a:gd name="T63" fmla="*/ 0 h 127"/>
                <a:gd name="T64" fmla="*/ 184 w 184"/>
                <a:gd name="T65" fmla="*/ 0 h 127"/>
                <a:gd name="T66" fmla="*/ 184 w 184"/>
                <a:gd name="T67" fmla="*/ 0 h 127"/>
                <a:gd name="T68" fmla="*/ 184 w 184"/>
                <a:gd name="T69" fmla="*/ 0 h 127"/>
                <a:gd name="T70" fmla="*/ 184 w 184"/>
                <a:gd name="T71" fmla="*/ 0 h 127"/>
                <a:gd name="T72" fmla="*/ 184 w 184"/>
                <a:gd name="T73" fmla="*/ 0 h 127"/>
                <a:gd name="T74" fmla="*/ 184 w 184"/>
                <a:gd name="T75" fmla="*/ 0 h 127"/>
                <a:gd name="T76" fmla="*/ 184 w 184"/>
                <a:gd name="T77" fmla="*/ 0 h 127"/>
                <a:gd name="T78" fmla="*/ 184 w 184"/>
                <a:gd name="T79" fmla="*/ 0 h 1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4"/>
                <a:gd name="T121" fmla="*/ 0 h 127"/>
                <a:gd name="T122" fmla="*/ 184 w 184"/>
                <a:gd name="T123" fmla="*/ 127 h 1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4" h="127">
                  <a:moveTo>
                    <a:pt x="184" y="0"/>
                  </a:moveTo>
                  <a:lnTo>
                    <a:pt x="92" y="127"/>
                  </a:lnTo>
                  <a:lnTo>
                    <a:pt x="0" y="0"/>
                  </a:lnTo>
                  <a:lnTo>
                    <a:pt x="184"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8" name="Line 44"/>
            <p:cNvSpPr>
              <a:spLocks noChangeShapeType="1"/>
            </p:cNvSpPr>
            <p:nvPr/>
          </p:nvSpPr>
          <p:spPr bwMode="ltGray">
            <a:xfrm>
              <a:off x="2421" y="2816"/>
              <a:ext cx="347"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29" name="Line 45"/>
            <p:cNvSpPr>
              <a:spLocks noChangeShapeType="1"/>
            </p:cNvSpPr>
            <p:nvPr/>
          </p:nvSpPr>
          <p:spPr bwMode="ltGray">
            <a:xfrm flipH="1">
              <a:off x="2421" y="3568"/>
              <a:ext cx="347"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30" name="Freeform 46"/>
            <p:cNvSpPr>
              <a:spLocks/>
            </p:cNvSpPr>
            <p:nvPr/>
          </p:nvSpPr>
          <p:spPr bwMode="ltGray">
            <a:xfrm>
              <a:off x="4157" y="2816"/>
              <a:ext cx="355" cy="730"/>
            </a:xfrm>
            <a:custGeom>
              <a:avLst/>
              <a:gdLst>
                <a:gd name="T0" fmla="*/ 2521 w 50"/>
                <a:gd name="T1" fmla="*/ 0 h 103"/>
                <a:gd name="T2" fmla="*/ 2521 w 50"/>
                <a:gd name="T3" fmla="*/ 5174 h 103"/>
                <a:gd name="T4" fmla="*/ 0 w 50"/>
                <a:gd name="T5" fmla="*/ 5174 h 103"/>
                <a:gd name="T6" fmla="*/ 0 60000 65536"/>
                <a:gd name="T7" fmla="*/ 0 60000 65536"/>
                <a:gd name="T8" fmla="*/ 0 60000 65536"/>
                <a:gd name="T9" fmla="*/ 0 w 50"/>
                <a:gd name="T10" fmla="*/ 0 h 103"/>
                <a:gd name="T11" fmla="*/ 50 w 50"/>
                <a:gd name="T12" fmla="*/ 103 h 103"/>
              </a:gdLst>
              <a:ahLst/>
              <a:cxnLst>
                <a:cxn ang="T6">
                  <a:pos x="T0" y="T1"/>
                </a:cxn>
                <a:cxn ang="T7">
                  <a:pos x="T2" y="T3"/>
                </a:cxn>
                <a:cxn ang="T8">
                  <a:pos x="T4" y="T5"/>
                </a:cxn>
              </a:cxnLst>
              <a:rect l="T9" t="T10" r="T11" b="T12"/>
              <a:pathLst>
                <a:path w="50" h="103">
                  <a:moveTo>
                    <a:pt x="50" y="0"/>
                  </a:moveTo>
                  <a:lnTo>
                    <a:pt x="50" y="103"/>
                  </a:lnTo>
                  <a:lnTo>
                    <a:pt x="0" y="103"/>
                  </a:lnTo>
                </a:path>
              </a:pathLst>
            </a:custGeom>
            <a:noFill/>
            <a:ln w="33338">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b="0">
                <a:latin typeface="+mn-lt"/>
              </a:endParaRPr>
            </a:p>
          </p:txBody>
        </p:sp>
        <p:sp>
          <p:nvSpPr>
            <p:cNvPr id="31" name="Freeform 47"/>
            <p:cNvSpPr>
              <a:spLocks/>
            </p:cNvSpPr>
            <p:nvPr/>
          </p:nvSpPr>
          <p:spPr bwMode="ltGray">
            <a:xfrm>
              <a:off x="2740" y="2575"/>
              <a:ext cx="1375" cy="482"/>
            </a:xfrm>
            <a:custGeom>
              <a:avLst/>
              <a:gdLst>
                <a:gd name="T0" fmla="*/ 0 w 1375"/>
                <a:gd name="T1" fmla="*/ 482 h 482"/>
                <a:gd name="T2" fmla="*/ 1375 w 1375"/>
                <a:gd name="T3" fmla="*/ 390 h 482"/>
                <a:gd name="T4" fmla="*/ 70 w 1375"/>
                <a:gd name="T5" fmla="*/ 0 h 482"/>
                <a:gd name="T6" fmla="*/ 0 w 1375"/>
                <a:gd name="T7" fmla="*/ 135 h 482"/>
                <a:gd name="T8" fmla="*/ 0 w 1375"/>
                <a:gd name="T9" fmla="*/ 135 h 482"/>
                <a:gd name="T10" fmla="*/ 0 w 1375"/>
                <a:gd name="T11" fmla="*/ 135 h 482"/>
                <a:gd name="T12" fmla="*/ 0 w 1375"/>
                <a:gd name="T13" fmla="*/ 135 h 482"/>
                <a:gd name="T14" fmla="*/ 0 w 1375"/>
                <a:gd name="T15" fmla="*/ 135 h 482"/>
                <a:gd name="T16" fmla="*/ 0 w 1375"/>
                <a:gd name="T17" fmla="*/ 135 h 482"/>
                <a:gd name="T18" fmla="*/ 0 w 1375"/>
                <a:gd name="T19" fmla="*/ 135 h 482"/>
                <a:gd name="T20" fmla="*/ 0 w 1375"/>
                <a:gd name="T21" fmla="*/ 135 h 482"/>
                <a:gd name="T22" fmla="*/ 0 w 1375"/>
                <a:gd name="T23" fmla="*/ 135 h 482"/>
                <a:gd name="T24" fmla="*/ 0 w 1375"/>
                <a:gd name="T25" fmla="*/ 135 h 482"/>
                <a:gd name="T26" fmla="*/ 0 w 1375"/>
                <a:gd name="T27" fmla="*/ 135 h 482"/>
                <a:gd name="T28" fmla="*/ 0 w 1375"/>
                <a:gd name="T29" fmla="*/ 135 h 482"/>
                <a:gd name="T30" fmla="*/ 0 w 1375"/>
                <a:gd name="T31" fmla="*/ 135 h 482"/>
                <a:gd name="T32" fmla="*/ 0 w 1375"/>
                <a:gd name="T33" fmla="*/ 135 h 482"/>
                <a:gd name="T34" fmla="*/ 0 w 1375"/>
                <a:gd name="T35" fmla="*/ 135 h 482"/>
                <a:gd name="T36" fmla="*/ 0 w 1375"/>
                <a:gd name="T37" fmla="*/ 135 h 482"/>
                <a:gd name="T38" fmla="*/ 0 w 1375"/>
                <a:gd name="T39" fmla="*/ 135 h 482"/>
                <a:gd name="T40" fmla="*/ 0 w 1375"/>
                <a:gd name="T41" fmla="*/ 135 h 482"/>
                <a:gd name="T42" fmla="*/ 0 w 1375"/>
                <a:gd name="T43" fmla="*/ 135 h 482"/>
                <a:gd name="T44" fmla="*/ 0 w 1375"/>
                <a:gd name="T45" fmla="*/ 135 h 482"/>
                <a:gd name="T46" fmla="*/ 0 w 1375"/>
                <a:gd name="T47" fmla="*/ 135 h 482"/>
                <a:gd name="T48" fmla="*/ 0 w 1375"/>
                <a:gd name="T49" fmla="*/ 135 h 482"/>
                <a:gd name="T50" fmla="*/ 0 w 1375"/>
                <a:gd name="T51" fmla="*/ 135 h 482"/>
                <a:gd name="T52" fmla="*/ 0 w 1375"/>
                <a:gd name="T53" fmla="*/ 135 h 482"/>
                <a:gd name="T54" fmla="*/ 0 w 1375"/>
                <a:gd name="T55" fmla="*/ 135 h 482"/>
                <a:gd name="T56" fmla="*/ 0 w 1375"/>
                <a:gd name="T57" fmla="*/ 135 h 482"/>
                <a:gd name="T58" fmla="*/ 0 w 1375"/>
                <a:gd name="T59" fmla="*/ 135 h 482"/>
                <a:gd name="T60" fmla="*/ 0 w 1375"/>
                <a:gd name="T61" fmla="*/ 135 h 482"/>
                <a:gd name="T62" fmla="*/ 0 w 1375"/>
                <a:gd name="T63" fmla="*/ 135 h 482"/>
                <a:gd name="T64" fmla="*/ 0 w 1375"/>
                <a:gd name="T65" fmla="*/ 135 h 482"/>
                <a:gd name="T66" fmla="*/ 0 w 1375"/>
                <a:gd name="T67" fmla="*/ 135 h 482"/>
                <a:gd name="T68" fmla="*/ 0 w 1375"/>
                <a:gd name="T69" fmla="*/ 135 h 482"/>
                <a:gd name="T70" fmla="*/ 0 w 1375"/>
                <a:gd name="T71" fmla="*/ 135 h 482"/>
                <a:gd name="T72" fmla="*/ 0 w 1375"/>
                <a:gd name="T73" fmla="*/ 135 h 482"/>
                <a:gd name="T74" fmla="*/ 0 w 1375"/>
                <a:gd name="T75" fmla="*/ 135 h 482"/>
                <a:gd name="T76" fmla="*/ 0 w 1375"/>
                <a:gd name="T77" fmla="*/ 135 h 482"/>
                <a:gd name="T78" fmla="*/ 0 w 1375"/>
                <a:gd name="T79" fmla="*/ 135 h 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5"/>
                <a:gd name="T121" fmla="*/ 0 h 482"/>
                <a:gd name="T122" fmla="*/ 1375 w 1375"/>
                <a:gd name="T123" fmla="*/ 482 h 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5" h="482">
                  <a:moveTo>
                    <a:pt x="0" y="135"/>
                  </a:moveTo>
                  <a:lnTo>
                    <a:pt x="0" y="482"/>
                  </a:lnTo>
                  <a:lnTo>
                    <a:pt x="1297" y="482"/>
                  </a:lnTo>
                  <a:lnTo>
                    <a:pt x="1375"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32" name="Freeform 48"/>
            <p:cNvSpPr>
              <a:spLocks/>
            </p:cNvSpPr>
            <p:nvPr/>
          </p:nvSpPr>
          <p:spPr bwMode="ltGray">
            <a:xfrm>
              <a:off x="4115" y="3433"/>
              <a:ext cx="113" cy="205"/>
            </a:xfrm>
            <a:custGeom>
              <a:avLst/>
              <a:gdLst>
                <a:gd name="T0" fmla="*/ 0 w 113"/>
                <a:gd name="T1" fmla="*/ 113 h 205"/>
                <a:gd name="T2" fmla="*/ 113 w 113"/>
                <a:gd name="T3" fmla="*/ 0 h 205"/>
                <a:gd name="T4" fmla="*/ 113 w 113"/>
                <a:gd name="T5" fmla="*/ 0 h 205"/>
                <a:gd name="T6" fmla="*/ 113 w 113"/>
                <a:gd name="T7" fmla="*/ 0 h 205"/>
                <a:gd name="T8" fmla="*/ 113 w 113"/>
                <a:gd name="T9" fmla="*/ 0 h 205"/>
                <a:gd name="T10" fmla="*/ 113 w 113"/>
                <a:gd name="T11" fmla="*/ 0 h 205"/>
                <a:gd name="T12" fmla="*/ 113 w 113"/>
                <a:gd name="T13" fmla="*/ 0 h 205"/>
                <a:gd name="T14" fmla="*/ 113 w 113"/>
                <a:gd name="T15" fmla="*/ 0 h 205"/>
                <a:gd name="T16" fmla="*/ 113 w 113"/>
                <a:gd name="T17" fmla="*/ 0 h 205"/>
                <a:gd name="T18" fmla="*/ 113 w 113"/>
                <a:gd name="T19" fmla="*/ 0 h 205"/>
                <a:gd name="T20" fmla="*/ 113 w 113"/>
                <a:gd name="T21" fmla="*/ 0 h 205"/>
                <a:gd name="T22" fmla="*/ 113 w 113"/>
                <a:gd name="T23" fmla="*/ 0 h 205"/>
                <a:gd name="T24" fmla="*/ 113 w 113"/>
                <a:gd name="T25" fmla="*/ 0 h 205"/>
                <a:gd name="T26" fmla="*/ 113 w 113"/>
                <a:gd name="T27" fmla="*/ 0 h 205"/>
                <a:gd name="T28" fmla="*/ 113 w 113"/>
                <a:gd name="T29" fmla="*/ 0 h 205"/>
                <a:gd name="T30" fmla="*/ 113 w 113"/>
                <a:gd name="T31" fmla="*/ 0 h 205"/>
                <a:gd name="T32" fmla="*/ 113 w 113"/>
                <a:gd name="T33" fmla="*/ 0 h 205"/>
                <a:gd name="T34" fmla="*/ 113 w 113"/>
                <a:gd name="T35" fmla="*/ 0 h 205"/>
                <a:gd name="T36" fmla="*/ 113 w 113"/>
                <a:gd name="T37" fmla="*/ 0 h 205"/>
                <a:gd name="T38" fmla="*/ 113 w 113"/>
                <a:gd name="T39" fmla="*/ 0 h 205"/>
                <a:gd name="T40" fmla="*/ 113 w 113"/>
                <a:gd name="T41" fmla="*/ 0 h 205"/>
                <a:gd name="T42" fmla="*/ 113 w 113"/>
                <a:gd name="T43" fmla="*/ 0 h 205"/>
                <a:gd name="T44" fmla="*/ 113 w 113"/>
                <a:gd name="T45" fmla="*/ 0 h 205"/>
                <a:gd name="T46" fmla="*/ 113 w 113"/>
                <a:gd name="T47" fmla="*/ 0 h 205"/>
                <a:gd name="T48" fmla="*/ 113 w 113"/>
                <a:gd name="T49" fmla="*/ 0 h 205"/>
                <a:gd name="T50" fmla="*/ 113 w 113"/>
                <a:gd name="T51" fmla="*/ 0 h 205"/>
                <a:gd name="T52" fmla="*/ 113 w 113"/>
                <a:gd name="T53" fmla="*/ 0 h 205"/>
                <a:gd name="T54" fmla="*/ 113 w 113"/>
                <a:gd name="T55" fmla="*/ 0 h 205"/>
                <a:gd name="T56" fmla="*/ 113 w 113"/>
                <a:gd name="T57" fmla="*/ 0 h 205"/>
                <a:gd name="T58" fmla="*/ 113 w 113"/>
                <a:gd name="T59" fmla="*/ 0 h 205"/>
                <a:gd name="T60" fmla="*/ 113 w 113"/>
                <a:gd name="T61" fmla="*/ 0 h 205"/>
                <a:gd name="T62" fmla="*/ 113 w 113"/>
                <a:gd name="T63" fmla="*/ 0 h 205"/>
                <a:gd name="T64" fmla="*/ 113 w 113"/>
                <a:gd name="T65" fmla="*/ 0 h 205"/>
                <a:gd name="T66" fmla="*/ 113 w 113"/>
                <a:gd name="T67" fmla="*/ 0 h 205"/>
                <a:gd name="T68" fmla="*/ 113 w 113"/>
                <a:gd name="T69" fmla="*/ 0 h 205"/>
                <a:gd name="T70" fmla="*/ 113 w 113"/>
                <a:gd name="T71" fmla="*/ 0 h 205"/>
                <a:gd name="T72" fmla="*/ 113 w 113"/>
                <a:gd name="T73" fmla="*/ 0 h 205"/>
                <a:gd name="T74" fmla="*/ 113 w 113"/>
                <a:gd name="T75" fmla="*/ 0 h 205"/>
                <a:gd name="T76" fmla="*/ 113 w 113"/>
                <a:gd name="T77" fmla="*/ 0 h 205"/>
                <a:gd name="T78" fmla="*/ 113 w 113"/>
                <a:gd name="T79" fmla="*/ 0 h 2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3"/>
                <a:gd name="T121" fmla="*/ 0 h 205"/>
                <a:gd name="T122" fmla="*/ 113 w 113"/>
                <a:gd name="T123" fmla="*/ 205 h 2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3" h="205">
                  <a:moveTo>
                    <a:pt x="113" y="0"/>
                  </a:moveTo>
                  <a:lnTo>
                    <a:pt x="0" y="113"/>
                  </a:lnTo>
                  <a:lnTo>
                    <a:pt x="113" y="205"/>
                  </a:lnTo>
                  <a:lnTo>
                    <a:pt x="113"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33" name="Freeform 49"/>
            <p:cNvSpPr>
              <a:spLocks/>
            </p:cNvSpPr>
            <p:nvPr/>
          </p:nvSpPr>
          <p:spPr bwMode="ltGray">
            <a:xfrm>
              <a:off x="2704" y="2710"/>
              <a:ext cx="106" cy="199"/>
            </a:xfrm>
            <a:custGeom>
              <a:avLst/>
              <a:gdLst>
                <a:gd name="T0" fmla="*/ 106 w 106"/>
                <a:gd name="T1" fmla="*/ 106 h 199"/>
                <a:gd name="T2" fmla="*/ 0 w 106"/>
                <a:gd name="T3" fmla="*/ 0 h 199"/>
                <a:gd name="T4" fmla="*/ 0 w 106"/>
                <a:gd name="T5" fmla="*/ 0 h 199"/>
                <a:gd name="T6" fmla="*/ 0 w 106"/>
                <a:gd name="T7" fmla="*/ 0 h 199"/>
                <a:gd name="T8" fmla="*/ 0 w 106"/>
                <a:gd name="T9" fmla="*/ 0 h 199"/>
                <a:gd name="T10" fmla="*/ 0 w 106"/>
                <a:gd name="T11" fmla="*/ 0 h 199"/>
                <a:gd name="T12" fmla="*/ 0 w 106"/>
                <a:gd name="T13" fmla="*/ 0 h 199"/>
                <a:gd name="T14" fmla="*/ 0 w 106"/>
                <a:gd name="T15" fmla="*/ 0 h 199"/>
                <a:gd name="T16" fmla="*/ 0 w 106"/>
                <a:gd name="T17" fmla="*/ 0 h 199"/>
                <a:gd name="T18" fmla="*/ 0 w 106"/>
                <a:gd name="T19" fmla="*/ 0 h 199"/>
                <a:gd name="T20" fmla="*/ 0 w 106"/>
                <a:gd name="T21" fmla="*/ 0 h 199"/>
                <a:gd name="T22" fmla="*/ 0 w 106"/>
                <a:gd name="T23" fmla="*/ 0 h 199"/>
                <a:gd name="T24" fmla="*/ 0 w 106"/>
                <a:gd name="T25" fmla="*/ 0 h 199"/>
                <a:gd name="T26" fmla="*/ 0 w 106"/>
                <a:gd name="T27" fmla="*/ 0 h 199"/>
                <a:gd name="T28" fmla="*/ 0 w 106"/>
                <a:gd name="T29" fmla="*/ 0 h 199"/>
                <a:gd name="T30" fmla="*/ 0 w 106"/>
                <a:gd name="T31" fmla="*/ 0 h 199"/>
                <a:gd name="T32" fmla="*/ 0 w 106"/>
                <a:gd name="T33" fmla="*/ 0 h 199"/>
                <a:gd name="T34" fmla="*/ 0 w 106"/>
                <a:gd name="T35" fmla="*/ 0 h 199"/>
                <a:gd name="T36" fmla="*/ 0 w 106"/>
                <a:gd name="T37" fmla="*/ 0 h 199"/>
                <a:gd name="T38" fmla="*/ 0 w 106"/>
                <a:gd name="T39" fmla="*/ 0 h 199"/>
                <a:gd name="T40" fmla="*/ 0 w 106"/>
                <a:gd name="T41" fmla="*/ 0 h 199"/>
                <a:gd name="T42" fmla="*/ 0 w 106"/>
                <a:gd name="T43" fmla="*/ 0 h 199"/>
                <a:gd name="T44" fmla="*/ 0 w 106"/>
                <a:gd name="T45" fmla="*/ 0 h 199"/>
                <a:gd name="T46" fmla="*/ 0 w 106"/>
                <a:gd name="T47" fmla="*/ 0 h 199"/>
                <a:gd name="T48" fmla="*/ 0 w 106"/>
                <a:gd name="T49" fmla="*/ 0 h 199"/>
                <a:gd name="T50" fmla="*/ 0 w 106"/>
                <a:gd name="T51" fmla="*/ 0 h 199"/>
                <a:gd name="T52" fmla="*/ 0 w 106"/>
                <a:gd name="T53" fmla="*/ 0 h 199"/>
                <a:gd name="T54" fmla="*/ 0 w 106"/>
                <a:gd name="T55" fmla="*/ 0 h 199"/>
                <a:gd name="T56" fmla="*/ 0 w 106"/>
                <a:gd name="T57" fmla="*/ 0 h 199"/>
                <a:gd name="T58" fmla="*/ 0 w 106"/>
                <a:gd name="T59" fmla="*/ 0 h 199"/>
                <a:gd name="T60" fmla="*/ 0 w 106"/>
                <a:gd name="T61" fmla="*/ 0 h 199"/>
                <a:gd name="T62" fmla="*/ 0 w 106"/>
                <a:gd name="T63" fmla="*/ 0 h 199"/>
                <a:gd name="T64" fmla="*/ 0 w 106"/>
                <a:gd name="T65" fmla="*/ 0 h 199"/>
                <a:gd name="T66" fmla="*/ 0 w 106"/>
                <a:gd name="T67" fmla="*/ 0 h 199"/>
                <a:gd name="T68" fmla="*/ 0 w 106"/>
                <a:gd name="T69" fmla="*/ 0 h 199"/>
                <a:gd name="T70" fmla="*/ 0 w 106"/>
                <a:gd name="T71" fmla="*/ 0 h 199"/>
                <a:gd name="T72" fmla="*/ 0 w 106"/>
                <a:gd name="T73" fmla="*/ 0 h 199"/>
                <a:gd name="T74" fmla="*/ 0 w 106"/>
                <a:gd name="T75" fmla="*/ 0 h 199"/>
                <a:gd name="T76" fmla="*/ 0 w 106"/>
                <a:gd name="T77" fmla="*/ 0 h 199"/>
                <a:gd name="T78" fmla="*/ 0 w 106"/>
                <a:gd name="T79" fmla="*/ 0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99"/>
                <a:gd name="T122" fmla="*/ 106 w 106"/>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99">
                  <a:moveTo>
                    <a:pt x="0" y="0"/>
                  </a:moveTo>
                  <a:lnTo>
                    <a:pt x="106" y="106"/>
                  </a:lnTo>
                  <a:lnTo>
                    <a:pt x="0" y="199"/>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34" name="Freeform 50"/>
            <p:cNvSpPr>
              <a:spLocks/>
            </p:cNvSpPr>
            <p:nvPr/>
          </p:nvSpPr>
          <p:spPr bwMode="ltGray">
            <a:xfrm>
              <a:off x="4682" y="2717"/>
              <a:ext cx="113" cy="206"/>
            </a:xfrm>
            <a:custGeom>
              <a:avLst/>
              <a:gdLst>
                <a:gd name="T0" fmla="*/ 113 w 113"/>
                <a:gd name="T1" fmla="*/ 114 h 206"/>
                <a:gd name="T2" fmla="*/ 0 w 113"/>
                <a:gd name="T3" fmla="*/ 0 h 206"/>
                <a:gd name="T4" fmla="*/ 0 w 113"/>
                <a:gd name="T5" fmla="*/ 0 h 206"/>
                <a:gd name="T6" fmla="*/ 0 w 113"/>
                <a:gd name="T7" fmla="*/ 0 h 206"/>
                <a:gd name="T8" fmla="*/ 0 w 113"/>
                <a:gd name="T9" fmla="*/ 0 h 206"/>
                <a:gd name="T10" fmla="*/ 0 w 113"/>
                <a:gd name="T11" fmla="*/ 0 h 206"/>
                <a:gd name="T12" fmla="*/ 0 w 113"/>
                <a:gd name="T13" fmla="*/ 0 h 206"/>
                <a:gd name="T14" fmla="*/ 0 w 113"/>
                <a:gd name="T15" fmla="*/ 0 h 206"/>
                <a:gd name="T16" fmla="*/ 0 w 113"/>
                <a:gd name="T17" fmla="*/ 0 h 206"/>
                <a:gd name="T18" fmla="*/ 0 w 113"/>
                <a:gd name="T19" fmla="*/ 0 h 206"/>
                <a:gd name="T20" fmla="*/ 0 w 113"/>
                <a:gd name="T21" fmla="*/ 0 h 206"/>
                <a:gd name="T22" fmla="*/ 0 w 113"/>
                <a:gd name="T23" fmla="*/ 0 h 206"/>
                <a:gd name="T24" fmla="*/ 0 w 113"/>
                <a:gd name="T25" fmla="*/ 0 h 206"/>
                <a:gd name="T26" fmla="*/ 0 w 113"/>
                <a:gd name="T27" fmla="*/ 0 h 206"/>
                <a:gd name="T28" fmla="*/ 0 w 113"/>
                <a:gd name="T29" fmla="*/ 0 h 206"/>
                <a:gd name="T30" fmla="*/ 0 w 113"/>
                <a:gd name="T31" fmla="*/ 0 h 206"/>
                <a:gd name="T32" fmla="*/ 0 w 113"/>
                <a:gd name="T33" fmla="*/ 0 h 206"/>
                <a:gd name="T34" fmla="*/ 0 w 113"/>
                <a:gd name="T35" fmla="*/ 0 h 206"/>
                <a:gd name="T36" fmla="*/ 0 w 113"/>
                <a:gd name="T37" fmla="*/ 0 h 206"/>
                <a:gd name="T38" fmla="*/ 0 w 113"/>
                <a:gd name="T39" fmla="*/ 0 h 206"/>
                <a:gd name="T40" fmla="*/ 0 w 113"/>
                <a:gd name="T41" fmla="*/ 0 h 206"/>
                <a:gd name="T42" fmla="*/ 0 w 113"/>
                <a:gd name="T43" fmla="*/ 0 h 206"/>
                <a:gd name="T44" fmla="*/ 0 w 113"/>
                <a:gd name="T45" fmla="*/ 0 h 206"/>
                <a:gd name="T46" fmla="*/ 0 w 113"/>
                <a:gd name="T47" fmla="*/ 0 h 206"/>
                <a:gd name="T48" fmla="*/ 0 w 113"/>
                <a:gd name="T49" fmla="*/ 0 h 206"/>
                <a:gd name="T50" fmla="*/ 0 w 113"/>
                <a:gd name="T51" fmla="*/ 0 h 206"/>
                <a:gd name="T52" fmla="*/ 0 w 113"/>
                <a:gd name="T53" fmla="*/ 0 h 206"/>
                <a:gd name="T54" fmla="*/ 0 w 113"/>
                <a:gd name="T55" fmla="*/ 0 h 206"/>
                <a:gd name="T56" fmla="*/ 0 w 113"/>
                <a:gd name="T57" fmla="*/ 0 h 206"/>
                <a:gd name="T58" fmla="*/ 0 w 113"/>
                <a:gd name="T59" fmla="*/ 0 h 206"/>
                <a:gd name="T60" fmla="*/ 0 w 113"/>
                <a:gd name="T61" fmla="*/ 0 h 206"/>
                <a:gd name="T62" fmla="*/ 0 w 113"/>
                <a:gd name="T63" fmla="*/ 0 h 206"/>
                <a:gd name="T64" fmla="*/ 0 w 113"/>
                <a:gd name="T65" fmla="*/ 0 h 206"/>
                <a:gd name="T66" fmla="*/ 0 w 113"/>
                <a:gd name="T67" fmla="*/ 0 h 206"/>
                <a:gd name="T68" fmla="*/ 0 w 113"/>
                <a:gd name="T69" fmla="*/ 0 h 206"/>
                <a:gd name="T70" fmla="*/ 0 w 113"/>
                <a:gd name="T71" fmla="*/ 0 h 206"/>
                <a:gd name="T72" fmla="*/ 0 w 113"/>
                <a:gd name="T73" fmla="*/ 0 h 206"/>
                <a:gd name="T74" fmla="*/ 0 w 113"/>
                <a:gd name="T75" fmla="*/ 0 h 206"/>
                <a:gd name="T76" fmla="*/ 0 w 113"/>
                <a:gd name="T77" fmla="*/ 0 h 206"/>
                <a:gd name="T78" fmla="*/ 0 w 113"/>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3"/>
                <a:gd name="T121" fmla="*/ 0 h 206"/>
                <a:gd name="T122" fmla="*/ 113 w 113"/>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3" h="206">
                  <a:moveTo>
                    <a:pt x="0" y="0"/>
                  </a:moveTo>
                  <a:lnTo>
                    <a:pt x="113" y="114"/>
                  </a:lnTo>
                  <a:lnTo>
                    <a:pt x="0" y="206"/>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35" name="Rectangle 51"/>
            <p:cNvSpPr>
              <a:spLocks noChangeArrowheads="1"/>
            </p:cNvSpPr>
            <p:nvPr/>
          </p:nvSpPr>
          <p:spPr bwMode="ltGray">
            <a:xfrm>
              <a:off x="3635" y="2211"/>
              <a:ext cx="116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Winds/Tides</a:t>
              </a:r>
            </a:p>
          </p:txBody>
        </p:sp>
        <p:sp>
          <p:nvSpPr>
            <p:cNvPr id="36" name="Rectangle 52"/>
            <p:cNvSpPr>
              <a:spLocks noChangeArrowheads="1"/>
            </p:cNvSpPr>
            <p:nvPr/>
          </p:nvSpPr>
          <p:spPr bwMode="ltGray">
            <a:xfrm>
              <a:off x="2971" y="3397"/>
              <a:ext cx="9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Steersman</a:t>
              </a:r>
            </a:p>
          </p:txBody>
        </p:sp>
        <p:sp>
          <p:nvSpPr>
            <p:cNvPr id="37" name="Rectangle 53"/>
            <p:cNvSpPr>
              <a:spLocks noChangeArrowheads="1"/>
            </p:cNvSpPr>
            <p:nvPr/>
          </p:nvSpPr>
          <p:spPr bwMode="ltGray">
            <a:xfrm>
              <a:off x="4563" y="2499"/>
              <a:ext cx="6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Course</a:t>
              </a:r>
            </a:p>
          </p:txBody>
        </p:sp>
        <p:sp>
          <p:nvSpPr>
            <p:cNvPr id="38" name="Rectangle 54"/>
            <p:cNvSpPr>
              <a:spLocks noChangeArrowheads="1"/>
            </p:cNvSpPr>
            <p:nvPr/>
          </p:nvSpPr>
          <p:spPr bwMode="ltGray">
            <a:xfrm>
              <a:off x="3309" y="2649"/>
              <a:ext cx="41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Boat</a:t>
              </a:r>
            </a:p>
          </p:txBody>
        </p:sp>
        <p:sp>
          <p:nvSpPr>
            <p:cNvPr id="39" name="Rectangle 55"/>
            <p:cNvSpPr>
              <a:spLocks noChangeArrowheads="1"/>
            </p:cNvSpPr>
            <p:nvPr/>
          </p:nvSpPr>
          <p:spPr bwMode="ltGray">
            <a:xfrm>
              <a:off x="1837" y="2918"/>
              <a:ext cx="55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Left /</a:t>
              </a:r>
            </a:p>
          </p:txBody>
        </p:sp>
        <p:sp>
          <p:nvSpPr>
            <p:cNvPr id="40" name="Rectangle 56"/>
            <p:cNvSpPr>
              <a:spLocks noChangeArrowheads="1"/>
            </p:cNvSpPr>
            <p:nvPr/>
          </p:nvSpPr>
          <p:spPr bwMode="ltGray">
            <a:xfrm>
              <a:off x="1837" y="3116"/>
              <a:ext cx="48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Right</a:t>
              </a:r>
            </a:p>
          </p:txBody>
        </p:sp>
        <p:sp>
          <p:nvSpPr>
            <p:cNvPr id="41" name="Text Box 59"/>
            <p:cNvSpPr txBox="1">
              <a:spLocks noChangeArrowheads="1"/>
            </p:cNvSpPr>
            <p:nvPr/>
          </p:nvSpPr>
          <p:spPr bwMode="ltGray">
            <a:xfrm>
              <a:off x="4286" y="3022"/>
              <a:ext cx="22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a:solidFill>
                    <a:schemeClr val="tx1"/>
                  </a:solidFill>
                  <a:latin typeface="+mn-lt"/>
                </a:rPr>
                <a:t>+</a:t>
              </a:r>
            </a:p>
          </p:txBody>
        </p:sp>
        <p:sp>
          <p:nvSpPr>
            <p:cNvPr id="42" name="Text Box 60"/>
            <p:cNvSpPr txBox="1">
              <a:spLocks noChangeArrowheads="1"/>
            </p:cNvSpPr>
            <p:nvPr/>
          </p:nvSpPr>
          <p:spPr bwMode="ltGray">
            <a:xfrm>
              <a:off x="2426" y="3022"/>
              <a:ext cx="27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a:solidFill>
                    <a:schemeClr val="tx1"/>
                  </a:solidFill>
                  <a:latin typeface="+mn-lt"/>
                </a:rPr>
                <a:t>-</a:t>
              </a:r>
            </a:p>
          </p:txBody>
        </p:sp>
      </p:grpSp>
      <p:grpSp>
        <p:nvGrpSpPr>
          <p:cNvPr id="44" name="Group 43"/>
          <p:cNvGrpSpPr/>
          <p:nvPr/>
        </p:nvGrpSpPr>
        <p:grpSpPr>
          <a:xfrm>
            <a:off x="795940" y="1300584"/>
            <a:ext cx="5776361" cy="1480344"/>
            <a:chOff x="795940" y="1300584"/>
            <a:chExt cx="5776361" cy="1480344"/>
          </a:xfrm>
        </p:grpSpPr>
        <p:sp>
          <p:nvSpPr>
            <p:cNvPr id="7" name="AutoShape 21"/>
            <p:cNvSpPr>
              <a:spLocks noChangeAspect="1" noChangeArrowheads="1" noTextEdit="1"/>
            </p:cNvSpPr>
            <p:nvPr/>
          </p:nvSpPr>
          <p:spPr bwMode="ltGray">
            <a:xfrm>
              <a:off x="1116063" y="1374403"/>
              <a:ext cx="5456238"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b="0">
                <a:latin typeface="+mn-lt"/>
              </a:endParaRPr>
            </a:p>
          </p:txBody>
        </p:sp>
        <p:sp>
          <p:nvSpPr>
            <p:cNvPr id="8" name="Line 23"/>
            <p:cNvSpPr>
              <a:spLocks noChangeShapeType="1"/>
            </p:cNvSpPr>
            <p:nvPr/>
          </p:nvSpPr>
          <p:spPr bwMode="ltGray">
            <a:xfrm>
              <a:off x="4648251" y="2318966"/>
              <a:ext cx="900113"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9" name="Freeform 24"/>
            <p:cNvSpPr>
              <a:spLocks/>
            </p:cNvSpPr>
            <p:nvPr/>
          </p:nvSpPr>
          <p:spPr bwMode="ltGray">
            <a:xfrm>
              <a:off x="2567038" y="1960191"/>
              <a:ext cx="2081213" cy="617538"/>
            </a:xfrm>
            <a:custGeom>
              <a:avLst/>
              <a:gdLst>
                <a:gd name="T0" fmla="*/ 1311 w 1311"/>
                <a:gd name="T1" fmla="*/ 0 h 389"/>
                <a:gd name="T2" fmla="*/ 0 w 1311"/>
                <a:gd name="T3" fmla="*/ 389 h 389"/>
                <a:gd name="T4" fmla="*/ 1311 w 1311"/>
                <a:gd name="T5" fmla="*/ 389 h 389"/>
                <a:gd name="T6" fmla="*/ 1311 w 1311"/>
                <a:gd name="T7" fmla="*/ 389 h 389"/>
                <a:gd name="T8" fmla="*/ 1311 w 1311"/>
                <a:gd name="T9" fmla="*/ 389 h 389"/>
                <a:gd name="T10" fmla="*/ 1311 w 1311"/>
                <a:gd name="T11" fmla="*/ 389 h 389"/>
                <a:gd name="T12" fmla="*/ 1311 w 1311"/>
                <a:gd name="T13" fmla="*/ 389 h 389"/>
                <a:gd name="T14" fmla="*/ 1311 w 1311"/>
                <a:gd name="T15" fmla="*/ 389 h 389"/>
                <a:gd name="T16" fmla="*/ 1311 w 1311"/>
                <a:gd name="T17" fmla="*/ 389 h 389"/>
                <a:gd name="T18" fmla="*/ 1311 w 1311"/>
                <a:gd name="T19" fmla="*/ 389 h 389"/>
                <a:gd name="T20" fmla="*/ 1311 w 1311"/>
                <a:gd name="T21" fmla="*/ 389 h 389"/>
                <a:gd name="T22" fmla="*/ 1311 w 1311"/>
                <a:gd name="T23" fmla="*/ 389 h 389"/>
                <a:gd name="T24" fmla="*/ 1311 w 1311"/>
                <a:gd name="T25" fmla="*/ 389 h 389"/>
                <a:gd name="T26" fmla="*/ 1311 w 1311"/>
                <a:gd name="T27" fmla="*/ 389 h 389"/>
                <a:gd name="T28" fmla="*/ 1311 w 1311"/>
                <a:gd name="T29" fmla="*/ 389 h 389"/>
                <a:gd name="T30" fmla="*/ 1311 w 1311"/>
                <a:gd name="T31" fmla="*/ 389 h 389"/>
                <a:gd name="T32" fmla="*/ 1311 w 1311"/>
                <a:gd name="T33" fmla="*/ 389 h 389"/>
                <a:gd name="T34" fmla="*/ 1311 w 1311"/>
                <a:gd name="T35" fmla="*/ 389 h 389"/>
                <a:gd name="T36" fmla="*/ 1311 w 1311"/>
                <a:gd name="T37" fmla="*/ 389 h 389"/>
                <a:gd name="T38" fmla="*/ 1311 w 1311"/>
                <a:gd name="T39" fmla="*/ 389 h 389"/>
                <a:gd name="T40" fmla="*/ 1311 w 1311"/>
                <a:gd name="T41" fmla="*/ 389 h 389"/>
                <a:gd name="T42" fmla="*/ 1311 w 1311"/>
                <a:gd name="T43" fmla="*/ 389 h 389"/>
                <a:gd name="T44" fmla="*/ 1311 w 1311"/>
                <a:gd name="T45" fmla="*/ 389 h 389"/>
                <a:gd name="T46" fmla="*/ 1311 w 1311"/>
                <a:gd name="T47" fmla="*/ 389 h 389"/>
                <a:gd name="T48" fmla="*/ 1311 w 1311"/>
                <a:gd name="T49" fmla="*/ 389 h 389"/>
                <a:gd name="T50" fmla="*/ 1311 w 1311"/>
                <a:gd name="T51" fmla="*/ 389 h 389"/>
                <a:gd name="T52" fmla="*/ 1311 w 1311"/>
                <a:gd name="T53" fmla="*/ 389 h 389"/>
                <a:gd name="T54" fmla="*/ 1311 w 1311"/>
                <a:gd name="T55" fmla="*/ 389 h 389"/>
                <a:gd name="T56" fmla="*/ 1311 w 1311"/>
                <a:gd name="T57" fmla="*/ 389 h 389"/>
                <a:gd name="T58" fmla="*/ 1311 w 1311"/>
                <a:gd name="T59" fmla="*/ 389 h 389"/>
                <a:gd name="T60" fmla="*/ 1311 w 1311"/>
                <a:gd name="T61" fmla="*/ 389 h 389"/>
                <a:gd name="T62" fmla="*/ 1311 w 1311"/>
                <a:gd name="T63" fmla="*/ 389 h 389"/>
                <a:gd name="T64" fmla="*/ 1311 w 1311"/>
                <a:gd name="T65" fmla="*/ 389 h 389"/>
                <a:gd name="T66" fmla="*/ 1311 w 1311"/>
                <a:gd name="T67" fmla="*/ 389 h 389"/>
                <a:gd name="T68" fmla="*/ 1311 w 1311"/>
                <a:gd name="T69" fmla="*/ 389 h 389"/>
                <a:gd name="T70" fmla="*/ 1311 w 1311"/>
                <a:gd name="T71" fmla="*/ 389 h 389"/>
                <a:gd name="T72" fmla="*/ 1311 w 1311"/>
                <a:gd name="T73" fmla="*/ 389 h 389"/>
                <a:gd name="T74" fmla="*/ 1311 w 1311"/>
                <a:gd name="T75" fmla="*/ 389 h 389"/>
                <a:gd name="T76" fmla="*/ 1311 w 1311"/>
                <a:gd name="T77" fmla="*/ 389 h 389"/>
                <a:gd name="T78" fmla="*/ 1311 w 1311"/>
                <a:gd name="T79" fmla="*/ 389 h 3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11"/>
                <a:gd name="T121" fmla="*/ 0 h 389"/>
                <a:gd name="T122" fmla="*/ 1311 w 1311"/>
                <a:gd name="T123" fmla="*/ 389 h 3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11" h="389">
                  <a:moveTo>
                    <a:pt x="1311" y="389"/>
                  </a:moveTo>
                  <a:lnTo>
                    <a:pt x="1311" y="0"/>
                  </a:lnTo>
                  <a:lnTo>
                    <a:pt x="0" y="0"/>
                  </a:lnTo>
                  <a:lnTo>
                    <a:pt x="0" y="389"/>
                  </a:lnTo>
                  <a:lnTo>
                    <a:pt x="1311" y="389"/>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10" name="Line 25"/>
            <p:cNvSpPr>
              <a:spLocks noChangeShapeType="1"/>
            </p:cNvSpPr>
            <p:nvPr/>
          </p:nvSpPr>
          <p:spPr bwMode="ltGray">
            <a:xfrm flipV="1">
              <a:off x="3635425" y="1396628"/>
              <a:ext cx="0" cy="563563"/>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1" name="Freeform 26"/>
            <p:cNvSpPr>
              <a:spLocks/>
            </p:cNvSpPr>
            <p:nvPr/>
          </p:nvSpPr>
          <p:spPr bwMode="ltGray">
            <a:xfrm>
              <a:off x="3489375" y="1756991"/>
              <a:ext cx="293688" cy="203200"/>
            </a:xfrm>
            <a:custGeom>
              <a:avLst/>
              <a:gdLst>
                <a:gd name="T0" fmla="*/ 92 w 185"/>
                <a:gd name="T1" fmla="*/ 128 h 128"/>
                <a:gd name="T2" fmla="*/ 185 w 185"/>
                <a:gd name="T3" fmla="*/ 0 h 128"/>
                <a:gd name="T4" fmla="*/ 185 w 185"/>
                <a:gd name="T5" fmla="*/ 0 h 128"/>
                <a:gd name="T6" fmla="*/ 185 w 185"/>
                <a:gd name="T7" fmla="*/ 0 h 128"/>
                <a:gd name="T8" fmla="*/ 185 w 185"/>
                <a:gd name="T9" fmla="*/ 0 h 128"/>
                <a:gd name="T10" fmla="*/ 185 w 185"/>
                <a:gd name="T11" fmla="*/ 0 h 128"/>
                <a:gd name="T12" fmla="*/ 185 w 185"/>
                <a:gd name="T13" fmla="*/ 0 h 128"/>
                <a:gd name="T14" fmla="*/ 185 w 185"/>
                <a:gd name="T15" fmla="*/ 0 h 128"/>
                <a:gd name="T16" fmla="*/ 185 w 185"/>
                <a:gd name="T17" fmla="*/ 0 h 128"/>
                <a:gd name="T18" fmla="*/ 185 w 185"/>
                <a:gd name="T19" fmla="*/ 0 h 128"/>
                <a:gd name="T20" fmla="*/ 185 w 185"/>
                <a:gd name="T21" fmla="*/ 0 h 128"/>
                <a:gd name="T22" fmla="*/ 185 w 185"/>
                <a:gd name="T23" fmla="*/ 0 h 128"/>
                <a:gd name="T24" fmla="*/ 185 w 185"/>
                <a:gd name="T25" fmla="*/ 0 h 128"/>
                <a:gd name="T26" fmla="*/ 185 w 185"/>
                <a:gd name="T27" fmla="*/ 0 h 128"/>
                <a:gd name="T28" fmla="*/ 185 w 185"/>
                <a:gd name="T29" fmla="*/ 0 h 128"/>
                <a:gd name="T30" fmla="*/ 185 w 185"/>
                <a:gd name="T31" fmla="*/ 0 h 128"/>
                <a:gd name="T32" fmla="*/ 185 w 185"/>
                <a:gd name="T33" fmla="*/ 0 h 128"/>
                <a:gd name="T34" fmla="*/ 185 w 185"/>
                <a:gd name="T35" fmla="*/ 0 h 128"/>
                <a:gd name="T36" fmla="*/ 185 w 185"/>
                <a:gd name="T37" fmla="*/ 0 h 128"/>
                <a:gd name="T38" fmla="*/ 185 w 185"/>
                <a:gd name="T39" fmla="*/ 0 h 128"/>
                <a:gd name="T40" fmla="*/ 185 w 185"/>
                <a:gd name="T41" fmla="*/ 0 h 128"/>
                <a:gd name="T42" fmla="*/ 185 w 185"/>
                <a:gd name="T43" fmla="*/ 0 h 128"/>
                <a:gd name="T44" fmla="*/ 185 w 185"/>
                <a:gd name="T45" fmla="*/ 0 h 128"/>
                <a:gd name="T46" fmla="*/ 185 w 185"/>
                <a:gd name="T47" fmla="*/ 0 h 128"/>
                <a:gd name="T48" fmla="*/ 185 w 185"/>
                <a:gd name="T49" fmla="*/ 0 h 128"/>
                <a:gd name="T50" fmla="*/ 185 w 185"/>
                <a:gd name="T51" fmla="*/ 0 h 128"/>
                <a:gd name="T52" fmla="*/ 185 w 185"/>
                <a:gd name="T53" fmla="*/ 0 h 128"/>
                <a:gd name="T54" fmla="*/ 185 w 185"/>
                <a:gd name="T55" fmla="*/ 0 h 128"/>
                <a:gd name="T56" fmla="*/ 185 w 185"/>
                <a:gd name="T57" fmla="*/ 0 h 128"/>
                <a:gd name="T58" fmla="*/ 185 w 185"/>
                <a:gd name="T59" fmla="*/ 0 h 128"/>
                <a:gd name="T60" fmla="*/ 185 w 185"/>
                <a:gd name="T61" fmla="*/ 0 h 128"/>
                <a:gd name="T62" fmla="*/ 185 w 185"/>
                <a:gd name="T63" fmla="*/ 0 h 128"/>
                <a:gd name="T64" fmla="*/ 185 w 185"/>
                <a:gd name="T65" fmla="*/ 0 h 128"/>
                <a:gd name="T66" fmla="*/ 185 w 185"/>
                <a:gd name="T67" fmla="*/ 0 h 128"/>
                <a:gd name="T68" fmla="*/ 185 w 185"/>
                <a:gd name="T69" fmla="*/ 0 h 128"/>
                <a:gd name="T70" fmla="*/ 185 w 185"/>
                <a:gd name="T71" fmla="*/ 0 h 128"/>
                <a:gd name="T72" fmla="*/ 185 w 185"/>
                <a:gd name="T73" fmla="*/ 0 h 128"/>
                <a:gd name="T74" fmla="*/ 185 w 185"/>
                <a:gd name="T75" fmla="*/ 0 h 128"/>
                <a:gd name="T76" fmla="*/ 185 w 185"/>
                <a:gd name="T77" fmla="*/ 0 h 128"/>
                <a:gd name="T78" fmla="*/ 185 w 185"/>
                <a:gd name="T79" fmla="*/ 0 h 1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5"/>
                <a:gd name="T121" fmla="*/ 0 h 128"/>
                <a:gd name="T122" fmla="*/ 185 w 185"/>
                <a:gd name="T123" fmla="*/ 128 h 1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5" h="128">
                  <a:moveTo>
                    <a:pt x="185" y="0"/>
                  </a:moveTo>
                  <a:lnTo>
                    <a:pt x="92" y="128"/>
                  </a:lnTo>
                  <a:lnTo>
                    <a:pt x="0" y="0"/>
                  </a:lnTo>
                  <a:lnTo>
                    <a:pt x="185"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12" name="Line 27"/>
            <p:cNvSpPr>
              <a:spLocks noChangeShapeType="1"/>
            </p:cNvSpPr>
            <p:nvPr/>
          </p:nvSpPr>
          <p:spPr bwMode="ltGray">
            <a:xfrm>
              <a:off x="1947913" y="2342778"/>
              <a:ext cx="552450"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3" name="Freeform 28"/>
            <p:cNvSpPr>
              <a:spLocks/>
            </p:cNvSpPr>
            <p:nvPr/>
          </p:nvSpPr>
          <p:spPr bwMode="ltGray">
            <a:xfrm>
              <a:off x="2454325" y="1960191"/>
              <a:ext cx="2193925" cy="765175"/>
            </a:xfrm>
            <a:custGeom>
              <a:avLst/>
              <a:gdLst>
                <a:gd name="T0" fmla="*/ 0 w 1382"/>
                <a:gd name="T1" fmla="*/ 482 h 482"/>
                <a:gd name="T2" fmla="*/ 1382 w 1382"/>
                <a:gd name="T3" fmla="*/ 389 h 482"/>
                <a:gd name="T4" fmla="*/ 71 w 1382"/>
                <a:gd name="T5" fmla="*/ 0 h 482"/>
                <a:gd name="T6" fmla="*/ 0 w 1382"/>
                <a:gd name="T7" fmla="*/ 134 h 482"/>
                <a:gd name="T8" fmla="*/ 0 w 1382"/>
                <a:gd name="T9" fmla="*/ 134 h 482"/>
                <a:gd name="T10" fmla="*/ 0 w 1382"/>
                <a:gd name="T11" fmla="*/ 134 h 482"/>
                <a:gd name="T12" fmla="*/ 0 w 1382"/>
                <a:gd name="T13" fmla="*/ 134 h 482"/>
                <a:gd name="T14" fmla="*/ 0 w 1382"/>
                <a:gd name="T15" fmla="*/ 134 h 482"/>
                <a:gd name="T16" fmla="*/ 0 w 1382"/>
                <a:gd name="T17" fmla="*/ 134 h 482"/>
                <a:gd name="T18" fmla="*/ 0 w 1382"/>
                <a:gd name="T19" fmla="*/ 134 h 482"/>
                <a:gd name="T20" fmla="*/ 0 w 1382"/>
                <a:gd name="T21" fmla="*/ 134 h 482"/>
                <a:gd name="T22" fmla="*/ 0 w 1382"/>
                <a:gd name="T23" fmla="*/ 134 h 482"/>
                <a:gd name="T24" fmla="*/ 0 w 1382"/>
                <a:gd name="T25" fmla="*/ 134 h 482"/>
                <a:gd name="T26" fmla="*/ 0 w 1382"/>
                <a:gd name="T27" fmla="*/ 134 h 482"/>
                <a:gd name="T28" fmla="*/ 0 w 1382"/>
                <a:gd name="T29" fmla="*/ 134 h 482"/>
                <a:gd name="T30" fmla="*/ 0 w 1382"/>
                <a:gd name="T31" fmla="*/ 134 h 482"/>
                <a:gd name="T32" fmla="*/ 0 w 1382"/>
                <a:gd name="T33" fmla="*/ 134 h 482"/>
                <a:gd name="T34" fmla="*/ 0 w 1382"/>
                <a:gd name="T35" fmla="*/ 134 h 482"/>
                <a:gd name="T36" fmla="*/ 0 w 1382"/>
                <a:gd name="T37" fmla="*/ 134 h 482"/>
                <a:gd name="T38" fmla="*/ 0 w 1382"/>
                <a:gd name="T39" fmla="*/ 134 h 482"/>
                <a:gd name="T40" fmla="*/ 0 w 1382"/>
                <a:gd name="T41" fmla="*/ 134 h 482"/>
                <a:gd name="T42" fmla="*/ 0 w 1382"/>
                <a:gd name="T43" fmla="*/ 134 h 482"/>
                <a:gd name="T44" fmla="*/ 0 w 1382"/>
                <a:gd name="T45" fmla="*/ 134 h 482"/>
                <a:gd name="T46" fmla="*/ 0 w 1382"/>
                <a:gd name="T47" fmla="*/ 134 h 482"/>
                <a:gd name="T48" fmla="*/ 0 w 1382"/>
                <a:gd name="T49" fmla="*/ 134 h 482"/>
                <a:gd name="T50" fmla="*/ 0 w 1382"/>
                <a:gd name="T51" fmla="*/ 134 h 482"/>
                <a:gd name="T52" fmla="*/ 0 w 1382"/>
                <a:gd name="T53" fmla="*/ 134 h 482"/>
                <a:gd name="T54" fmla="*/ 0 w 1382"/>
                <a:gd name="T55" fmla="*/ 134 h 482"/>
                <a:gd name="T56" fmla="*/ 0 w 1382"/>
                <a:gd name="T57" fmla="*/ 134 h 482"/>
                <a:gd name="T58" fmla="*/ 0 w 1382"/>
                <a:gd name="T59" fmla="*/ 134 h 482"/>
                <a:gd name="T60" fmla="*/ 0 w 1382"/>
                <a:gd name="T61" fmla="*/ 134 h 482"/>
                <a:gd name="T62" fmla="*/ 0 w 1382"/>
                <a:gd name="T63" fmla="*/ 134 h 482"/>
                <a:gd name="T64" fmla="*/ 0 w 1382"/>
                <a:gd name="T65" fmla="*/ 134 h 482"/>
                <a:gd name="T66" fmla="*/ 0 w 1382"/>
                <a:gd name="T67" fmla="*/ 134 h 482"/>
                <a:gd name="T68" fmla="*/ 0 w 1382"/>
                <a:gd name="T69" fmla="*/ 134 h 482"/>
                <a:gd name="T70" fmla="*/ 0 w 1382"/>
                <a:gd name="T71" fmla="*/ 134 h 482"/>
                <a:gd name="T72" fmla="*/ 0 w 1382"/>
                <a:gd name="T73" fmla="*/ 134 h 482"/>
                <a:gd name="T74" fmla="*/ 0 w 1382"/>
                <a:gd name="T75" fmla="*/ 134 h 482"/>
                <a:gd name="T76" fmla="*/ 0 w 1382"/>
                <a:gd name="T77" fmla="*/ 134 h 482"/>
                <a:gd name="T78" fmla="*/ 0 w 1382"/>
                <a:gd name="T79" fmla="*/ 134 h 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2"/>
                <a:gd name="T121" fmla="*/ 0 h 482"/>
                <a:gd name="T122" fmla="*/ 1382 w 1382"/>
                <a:gd name="T123" fmla="*/ 482 h 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2" h="482">
                  <a:moveTo>
                    <a:pt x="0" y="134"/>
                  </a:moveTo>
                  <a:lnTo>
                    <a:pt x="0" y="482"/>
                  </a:lnTo>
                  <a:lnTo>
                    <a:pt x="1297" y="482"/>
                  </a:lnTo>
                  <a:lnTo>
                    <a:pt x="1382" y="389"/>
                  </a:lnTo>
                  <a:lnTo>
                    <a:pt x="71" y="389"/>
                  </a:lnTo>
                  <a:lnTo>
                    <a:pt x="71" y="0"/>
                  </a:lnTo>
                  <a:lnTo>
                    <a:pt x="0" y="134"/>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14" name="Freeform 29"/>
            <p:cNvSpPr>
              <a:spLocks/>
            </p:cNvSpPr>
            <p:nvPr/>
          </p:nvSpPr>
          <p:spPr bwMode="ltGray">
            <a:xfrm>
              <a:off x="2398763" y="2172916"/>
              <a:ext cx="168275" cy="315913"/>
            </a:xfrm>
            <a:custGeom>
              <a:avLst/>
              <a:gdLst>
                <a:gd name="T0" fmla="*/ 106 w 106"/>
                <a:gd name="T1" fmla="*/ 107 h 199"/>
                <a:gd name="T2" fmla="*/ 0 w 106"/>
                <a:gd name="T3" fmla="*/ 0 h 199"/>
                <a:gd name="T4" fmla="*/ 0 w 106"/>
                <a:gd name="T5" fmla="*/ 0 h 199"/>
                <a:gd name="T6" fmla="*/ 0 w 106"/>
                <a:gd name="T7" fmla="*/ 0 h 199"/>
                <a:gd name="T8" fmla="*/ 0 w 106"/>
                <a:gd name="T9" fmla="*/ 0 h 199"/>
                <a:gd name="T10" fmla="*/ 0 w 106"/>
                <a:gd name="T11" fmla="*/ 0 h 199"/>
                <a:gd name="T12" fmla="*/ 0 w 106"/>
                <a:gd name="T13" fmla="*/ 0 h 199"/>
                <a:gd name="T14" fmla="*/ 0 w 106"/>
                <a:gd name="T15" fmla="*/ 0 h 199"/>
                <a:gd name="T16" fmla="*/ 0 w 106"/>
                <a:gd name="T17" fmla="*/ 0 h 199"/>
                <a:gd name="T18" fmla="*/ 0 w 106"/>
                <a:gd name="T19" fmla="*/ 0 h 199"/>
                <a:gd name="T20" fmla="*/ 0 w 106"/>
                <a:gd name="T21" fmla="*/ 0 h 199"/>
                <a:gd name="T22" fmla="*/ 0 w 106"/>
                <a:gd name="T23" fmla="*/ 0 h 199"/>
                <a:gd name="T24" fmla="*/ 0 w 106"/>
                <a:gd name="T25" fmla="*/ 0 h 199"/>
                <a:gd name="T26" fmla="*/ 0 w 106"/>
                <a:gd name="T27" fmla="*/ 0 h 199"/>
                <a:gd name="T28" fmla="*/ 0 w 106"/>
                <a:gd name="T29" fmla="*/ 0 h 199"/>
                <a:gd name="T30" fmla="*/ 0 w 106"/>
                <a:gd name="T31" fmla="*/ 0 h 199"/>
                <a:gd name="T32" fmla="*/ 0 w 106"/>
                <a:gd name="T33" fmla="*/ 0 h 199"/>
                <a:gd name="T34" fmla="*/ 0 w 106"/>
                <a:gd name="T35" fmla="*/ 0 h 199"/>
                <a:gd name="T36" fmla="*/ 0 w 106"/>
                <a:gd name="T37" fmla="*/ 0 h 199"/>
                <a:gd name="T38" fmla="*/ 0 w 106"/>
                <a:gd name="T39" fmla="*/ 0 h 199"/>
                <a:gd name="T40" fmla="*/ 0 w 106"/>
                <a:gd name="T41" fmla="*/ 0 h 199"/>
                <a:gd name="T42" fmla="*/ 0 w 106"/>
                <a:gd name="T43" fmla="*/ 0 h 199"/>
                <a:gd name="T44" fmla="*/ 0 w 106"/>
                <a:gd name="T45" fmla="*/ 0 h 199"/>
                <a:gd name="T46" fmla="*/ 0 w 106"/>
                <a:gd name="T47" fmla="*/ 0 h 199"/>
                <a:gd name="T48" fmla="*/ 0 w 106"/>
                <a:gd name="T49" fmla="*/ 0 h 199"/>
                <a:gd name="T50" fmla="*/ 0 w 106"/>
                <a:gd name="T51" fmla="*/ 0 h 199"/>
                <a:gd name="T52" fmla="*/ 0 w 106"/>
                <a:gd name="T53" fmla="*/ 0 h 199"/>
                <a:gd name="T54" fmla="*/ 0 w 106"/>
                <a:gd name="T55" fmla="*/ 0 h 199"/>
                <a:gd name="T56" fmla="*/ 0 w 106"/>
                <a:gd name="T57" fmla="*/ 0 h 199"/>
                <a:gd name="T58" fmla="*/ 0 w 106"/>
                <a:gd name="T59" fmla="*/ 0 h 199"/>
                <a:gd name="T60" fmla="*/ 0 w 106"/>
                <a:gd name="T61" fmla="*/ 0 h 199"/>
                <a:gd name="T62" fmla="*/ 0 w 106"/>
                <a:gd name="T63" fmla="*/ 0 h 199"/>
                <a:gd name="T64" fmla="*/ 0 w 106"/>
                <a:gd name="T65" fmla="*/ 0 h 199"/>
                <a:gd name="T66" fmla="*/ 0 w 106"/>
                <a:gd name="T67" fmla="*/ 0 h 199"/>
                <a:gd name="T68" fmla="*/ 0 w 106"/>
                <a:gd name="T69" fmla="*/ 0 h 199"/>
                <a:gd name="T70" fmla="*/ 0 w 106"/>
                <a:gd name="T71" fmla="*/ 0 h 199"/>
                <a:gd name="T72" fmla="*/ 0 w 106"/>
                <a:gd name="T73" fmla="*/ 0 h 199"/>
                <a:gd name="T74" fmla="*/ 0 w 106"/>
                <a:gd name="T75" fmla="*/ 0 h 199"/>
                <a:gd name="T76" fmla="*/ 0 w 106"/>
                <a:gd name="T77" fmla="*/ 0 h 199"/>
                <a:gd name="T78" fmla="*/ 0 w 106"/>
                <a:gd name="T79" fmla="*/ 0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99"/>
                <a:gd name="T122" fmla="*/ 106 w 106"/>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99">
                  <a:moveTo>
                    <a:pt x="0" y="0"/>
                  </a:moveTo>
                  <a:lnTo>
                    <a:pt x="106" y="107"/>
                  </a:lnTo>
                  <a:lnTo>
                    <a:pt x="0" y="199"/>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15" name="Freeform 30"/>
            <p:cNvSpPr>
              <a:spLocks/>
            </p:cNvSpPr>
            <p:nvPr/>
          </p:nvSpPr>
          <p:spPr bwMode="ltGray">
            <a:xfrm>
              <a:off x="5526138" y="2172916"/>
              <a:ext cx="168275" cy="315913"/>
            </a:xfrm>
            <a:custGeom>
              <a:avLst/>
              <a:gdLst>
                <a:gd name="T0" fmla="*/ 106 w 106"/>
                <a:gd name="T1" fmla="*/ 107 h 199"/>
                <a:gd name="T2" fmla="*/ 0 w 106"/>
                <a:gd name="T3" fmla="*/ 0 h 199"/>
                <a:gd name="T4" fmla="*/ 0 w 106"/>
                <a:gd name="T5" fmla="*/ 0 h 199"/>
                <a:gd name="T6" fmla="*/ 0 w 106"/>
                <a:gd name="T7" fmla="*/ 0 h 199"/>
                <a:gd name="T8" fmla="*/ 0 w 106"/>
                <a:gd name="T9" fmla="*/ 0 h 199"/>
                <a:gd name="T10" fmla="*/ 0 w 106"/>
                <a:gd name="T11" fmla="*/ 0 h 199"/>
                <a:gd name="T12" fmla="*/ 0 w 106"/>
                <a:gd name="T13" fmla="*/ 0 h 199"/>
                <a:gd name="T14" fmla="*/ 0 w 106"/>
                <a:gd name="T15" fmla="*/ 0 h 199"/>
                <a:gd name="T16" fmla="*/ 0 w 106"/>
                <a:gd name="T17" fmla="*/ 0 h 199"/>
                <a:gd name="T18" fmla="*/ 0 w 106"/>
                <a:gd name="T19" fmla="*/ 0 h 199"/>
                <a:gd name="T20" fmla="*/ 0 w 106"/>
                <a:gd name="T21" fmla="*/ 0 h 199"/>
                <a:gd name="T22" fmla="*/ 0 w 106"/>
                <a:gd name="T23" fmla="*/ 0 h 199"/>
                <a:gd name="T24" fmla="*/ 0 w 106"/>
                <a:gd name="T25" fmla="*/ 0 h 199"/>
                <a:gd name="T26" fmla="*/ 0 w 106"/>
                <a:gd name="T27" fmla="*/ 0 h 199"/>
                <a:gd name="T28" fmla="*/ 0 w 106"/>
                <a:gd name="T29" fmla="*/ 0 h 199"/>
                <a:gd name="T30" fmla="*/ 0 w 106"/>
                <a:gd name="T31" fmla="*/ 0 h 199"/>
                <a:gd name="T32" fmla="*/ 0 w 106"/>
                <a:gd name="T33" fmla="*/ 0 h 199"/>
                <a:gd name="T34" fmla="*/ 0 w 106"/>
                <a:gd name="T35" fmla="*/ 0 h 199"/>
                <a:gd name="T36" fmla="*/ 0 w 106"/>
                <a:gd name="T37" fmla="*/ 0 h 199"/>
                <a:gd name="T38" fmla="*/ 0 w 106"/>
                <a:gd name="T39" fmla="*/ 0 h 199"/>
                <a:gd name="T40" fmla="*/ 0 w 106"/>
                <a:gd name="T41" fmla="*/ 0 h 199"/>
                <a:gd name="T42" fmla="*/ 0 w 106"/>
                <a:gd name="T43" fmla="*/ 0 h 199"/>
                <a:gd name="T44" fmla="*/ 0 w 106"/>
                <a:gd name="T45" fmla="*/ 0 h 199"/>
                <a:gd name="T46" fmla="*/ 0 w 106"/>
                <a:gd name="T47" fmla="*/ 0 h 199"/>
                <a:gd name="T48" fmla="*/ 0 w 106"/>
                <a:gd name="T49" fmla="*/ 0 h 199"/>
                <a:gd name="T50" fmla="*/ 0 w 106"/>
                <a:gd name="T51" fmla="*/ 0 h 199"/>
                <a:gd name="T52" fmla="*/ 0 w 106"/>
                <a:gd name="T53" fmla="*/ 0 h 199"/>
                <a:gd name="T54" fmla="*/ 0 w 106"/>
                <a:gd name="T55" fmla="*/ 0 h 199"/>
                <a:gd name="T56" fmla="*/ 0 w 106"/>
                <a:gd name="T57" fmla="*/ 0 h 199"/>
                <a:gd name="T58" fmla="*/ 0 w 106"/>
                <a:gd name="T59" fmla="*/ 0 h 199"/>
                <a:gd name="T60" fmla="*/ 0 w 106"/>
                <a:gd name="T61" fmla="*/ 0 h 199"/>
                <a:gd name="T62" fmla="*/ 0 w 106"/>
                <a:gd name="T63" fmla="*/ 0 h 199"/>
                <a:gd name="T64" fmla="*/ 0 w 106"/>
                <a:gd name="T65" fmla="*/ 0 h 199"/>
                <a:gd name="T66" fmla="*/ 0 w 106"/>
                <a:gd name="T67" fmla="*/ 0 h 199"/>
                <a:gd name="T68" fmla="*/ 0 w 106"/>
                <a:gd name="T69" fmla="*/ 0 h 199"/>
                <a:gd name="T70" fmla="*/ 0 w 106"/>
                <a:gd name="T71" fmla="*/ 0 h 199"/>
                <a:gd name="T72" fmla="*/ 0 w 106"/>
                <a:gd name="T73" fmla="*/ 0 h 199"/>
                <a:gd name="T74" fmla="*/ 0 w 106"/>
                <a:gd name="T75" fmla="*/ 0 h 199"/>
                <a:gd name="T76" fmla="*/ 0 w 106"/>
                <a:gd name="T77" fmla="*/ 0 h 199"/>
                <a:gd name="T78" fmla="*/ 0 w 106"/>
                <a:gd name="T79" fmla="*/ 0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99"/>
                <a:gd name="T122" fmla="*/ 106 w 106"/>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99">
                  <a:moveTo>
                    <a:pt x="0" y="0"/>
                  </a:moveTo>
                  <a:lnTo>
                    <a:pt x="106" y="107"/>
                  </a:lnTo>
                  <a:lnTo>
                    <a:pt x="0" y="199"/>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16" name="Rectangle 31"/>
            <p:cNvSpPr>
              <a:spLocks noChangeArrowheads="1"/>
            </p:cNvSpPr>
            <p:nvPr/>
          </p:nvSpPr>
          <p:spPr bwMode="ltGray">
            <a:xfrm>
              <a:off x="3875138" y="1380753"/>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Winds/Tides</a:t>
              </a:r>
            </a:p>
          </p:txBody>
        </p:sp>
        <p:sp>
          <p:nvSpPr>
            <p:cNvPr id="17" name="Rectangle 32"/>
            <p:cNvSpPr>
              <a:spLocks noChangeArrowheads="1"/>
            </p:cNvSpPr>
            <p:nvPr/>
          </p:nvSpPr>
          <p:spPr bwMode="ltGray">
            <a:xfrm>
              <a:off x="5337226" y="1815728"/>
              <a:ext cx="97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Course</a:t>
              </a:r>
            </a:p>
          </p:txBody>
        </p:sp>
        <p:sp>
          <p:nvSpPr>
            <p:cNvPr id="18" name="Rectangle 33"/>
            <p:cNvSpPr>
              <a:spLocks noChangeArrowheads="1"/>
            </p:cNvSpPr>
            <p:nvPr/>
          </p:nvSpPr>
          <p:spPr bwMode="ltGray">
            <a:xfrm>
              <a:off x="3357613" y="2077666"/>
              <a:ext cx="65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Boat</a:t>
              </a:r>
            </a:p>
          </p:txBody>
        </p:sp>
        <p:sp>
          <p:nvSpPr>
            <p:cNvPr id="19" name="Rectangle 34"/>
            <p:cNvSpPr>
              <a:spLocks noChangeArrowheads="1"/>
            </p:cNvSpPr>
            <p:nvPr/>
          </p:nvSpPr>
          <p:spPr bwMode="ltGray">
            <a:xfrm>
              <a:off x="971600" y="2120528"/>
              <a:ext cx="836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Guess</a:t>
              </a:r>
            </a:p>
          </p:txBody>
        </p:sp>
        <p:sp>
          <p:nvSpPr>
            <p:cNvPr id="43" name="Rectangle 31"/>
            <p:cNvSpPr>
              <a:spLocks noChangeArrowheads="1"/>
            </p:cNvSpPr>
            <p:nvPr/>
          </p:nvSpPr>
          <p:spPr bwMode="ltGray">
            <a:xfrm>
              <a:off x="795940" y="1300584"/>
              <a:ext cx="18386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smtClean="0">
                  <a:latin typeface="+mn-lt"/>
                </a:rPr>
                <a:t>No feedback</a:t>
              </a:r>
              <a:endParaRPr lang="en-GB" altLang="en-US" b="0" dirty="0">
                <a:latin typeface="+mn-lt"/>
              </a:endParaRPr>
            </a:p>
          </p:txBody>
        </p:sp>
      </p:grpSp>
    </p:spTree>
    <p:extLst>
      <p:ext uri="{BB962C8B-B14F-4D97-AF65-F5344CB8AC3E}">
        <p14:creationId xmlns:p14="http://schemas.microsoft.com/office/powerpoint/2010/main" val="102125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 manipulator robots</a:t>
            </a:r>
            <a:endParaRPr lang="en-GB" dirty="0"/>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8</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sp>
        <p:nvSpPr>
          <p:cNvPr id="5" name="Text Box 10"/>
          <p:cNvSpPr txBox="1">
            <a:spLocks noChangeArrowheads="1"/>
          </p:cNvSpPr>
          <p:nvPr/>
        </p:nvSpPr>
        <p:spPr bwMode="auto">
          <a:xfrm>
            <a:off x="395536" y="1322313"/>
            <a:ext cx="45717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dirty="0">
                <a:solidFill>
                  <a:schemeClr val="tx1"/>
                </a:solidFill>
                <a:latin typeface="+mn-lt"/>
              </a:rPr>
              <a:t>Positioning Robot Gripper</a:t>
            </a:r>
            <a:endParaRPr lang="en-US" altLang="en-US" b="0" dirty="0">
              <a:solidFill>
                <a:schemeClr val="tx1"/>
              </a:solidFill>
              <a:latin typeface="+mn-lt"/>
            </a:endParaRPr>
          </a:p>
        </p:txBody>
      </p:sp>
      <p:grpSp>
        <p:nvGrpSpPr>
          <p:cNvPr id="6" name="Group 66"/>
          <p:cNvGrpSpPr>
            <a:grpSpLocks/>
          </p:cNvGrpSpPr>
          <p:nvPr/>
        </p:nvGrpSpPr>
        <p:grpSpPr bwMode="ltGray">
          <a:xfrm>
            <a:off x="940569" y="2228878"/>
            <a:ext cx="5229226" cy="2544763"/>
            <a:chOff x="1891" y="2318"/>
            <a:chExt cx="3294" cy="1603"/>
          </a:xfrm>
        </p:grpSpPr>
        <p:sp>
          <p:nvSpPr>
            <p:cNvPr id="7" name="Line 37"/>
            <p:cNvSpPr>
              <a:spLocks noChangeShapeType="1"/>
            </p:cNvSpPr>
            <p:nvPr/>
          </p:nvSpPr>
          <p:spPr bwMode="ltGray">
            <a:xfrm>
              <a:off x="4220" y="2907"/>
              <a:ext cx="581"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8" name="Freeform 38"/>
            <p:cNvSpPr>
              <a:spLocks/>
            </p:cNvSpPr>
            <p:nvPr/>
          </p:nvSpPr>
          <p:spPr bwMode="ltGray">
            <a:xfrm>
              <a:off x="2831" y="3446"/>
              <a:ext cx="1374" cy="475"/>
            </a:xfrm>
            <a:custGeom>
              <a:avLst/>
              <a:gdLst>
                <a:gd name="T0" fmla="*/ 0 w 1374"/>
                <a:gd name="T1" fmla="*/ 475 h 475"/>
                <a:gd name="T2" fmla="*/ 1374 w 1374"/>
                <a:gd name="T3" fmla="*/ 390 h 475"/>
                <a:gd name="T4" fmla="*/ 70 w 1374"/>
                <a:gd name="T5" fmla="*/ 0 h 475"/>
                <a:gd name="T6" fmla="*/ 0 w 1374"/>
                <a:gd name="T7" fmla="*/ 135 h 475"/>
                <a:gd name="T8" fmla="*/ 0 w 1374"/>
                <a:gd name="T9" fmla="*/ 135 h 475"/>
                <a:gd name="T10" fmla="*/ 0 w 1374"/>
                <a:gd name="T11" fmla="*/ 135 h 475"/>
                <a:gd name="T12" fmla="*/ 0 w 1374"/>
                <a:gd name="T13" fmla="*/ 135 h 475"/>
                <a:gd name="T14" fmla="*/ 0 w 1374"/>
                <a:gd name="T15" fmla="*/ 135 h 475"/>
                <a:gd name="T16" fmla="*/ 0 w 1374"/>
                <a:gd name="T17" fmla="*/ 135 h 475"/>
                <a:gd name="T18" fmla="*/ 0 w 1374"/>
                <a:gd name="T19" fmla="*/ 135 h 475"/>
                <a:gd name="T20" fmla="*/ 0 w 1374"/>
                <a:gd name="T21" fmla="*/ 135 h 475"/>
                <a:gd name="T22" fmla="*/ 0 w 1374"/>
                <a:gd name="T23" fmla="*/ 135 h 475"/>
                <a:gd name="T24" fmla="*/ 0 w 1374"/>
                <a:gd name="T25" fmla="*/ 135 h 475"/>
                <a:gd name="T26" fmla="*/ 0 w 1374"/>
                <a:gd name="T27" fmla="*/ 135 h 475"/>
                <a:gd name="T28" fmla="*/ 0 w 1374"/>
                <a:gd name="T29" fmla="*/ 135 h 475"/>
                <a:gd name="T30" fmla="*/ 0 w 1374"/>
                <a:gd name="T31" fmla="*/ 135 h 475"/>
                <a:gd name="T32" fmla="*/ 0 w 1374"/>
                <a:gd name="T33" fmla="*/ 135 h 475"/>
                <a:gd name="T34" fmla="*/ 0 w 1374"/>
                <a:gd name="T35" fmla="*/ 135 h 475"/>
                <a:gd name="T36" fmla="*/ 0 w 1374"/>
                <a:gd name="T37" fmla="*/ 135 h 475"/>
                <a:gd name="T38" fmla="*/ 0 w 1374"/>
                <a:gd name="T39" fmla="*/ 135 h 475"/>
                <a:gd name="T40" fmla="*/ 0 w 1374"/>
                <a:gd name="T41" fmla="*/ 135 h 475"/>
                <a:gd name="T42" fmla="*/ 0 w 1374"/>
                <a:gd name="T43" fmla="*/ 135 h 475"/>
                <a:gd name="T44" fmla="*/ 0 w 1374"/>
                <a:gd name="T45" fmla="*/ 135 h 475"/>
                <a:gd name="T46" fmla="*/ 0 w 1374"/>
                <a:gd name="T47" fmla="*/ 135 h 475"/>
                <a:gd name="T48" fmla="*/ 0 w 1374"/>
                <a:gd name="T49" fmla="*/ 135 h 475"/>
                <a:gd name="T50" fmla="*/ 0 w 1374"/>
                <a:gd name="T51" fmla="*/ 135 h 475"/>
                <a:gd name="T52" fmla="*/ 0 w 1374"/>
                <a:gd name="T53" fmla="*/ 135 h 475"/>
                <a:gd name="T54" fmla="*/ 0 w 1374"/>
                <a:gd name="T55" fmla="*/ 135 h 475"/>
                <a:gd name="T56" fmla="*/ 0 w 1374"/>
                <a:gd name="T57" fmla="*/ 135 h 475"/>
                <a:gd name="T58" fmla="*/ 0 w 1374"/>
                <a:gd name="T59" fmla="*/ 135 h 475"/>
                <a:gd name="T60" fmla="*/ 0 w 1374"/>
                <a:gd name="T61" fmla="*/ 135 h 475"/>
                <a:gd name="T62" fmla="*/ 0 w 1374"/>
                <a:gd name="T63" fmla="*/ 135 h 475"/>
                <a:gd name="T64" fmla="*/ 0 w 1374"/>
                <a:gd name="T65" fmla="*/ 135 h 475"/>
                <a:gd name="T66" fmla="*/ 0 w 1374"/>
                <a:gd name="T67" fmla="*/ 135 h 475"/>
                <a:gd name="T68" fmla="*/ 0 w 1374"/>
                <a:gd name="T69" fmla="*/ 135 h 475"/>
                <a:gd name="T70" fmla="*/ 0 w 1374"/>
                <a:gd name="T71" fmla="*/ 135 h 475"/>
                <a:gd name="T72" fmla="*/ 0 w 1374"/>
                <a:gd name="T73" fmla="*/ 135 h 475"/>
                <a:gd name="T74" fmla="*/ 0 w 1374"/>
                <a:gd name="T75" fmla="*/ 135 h 475"/>
                <a:gd name="T76" fmla="*/ 0 w 1374"/>
                <a:gd name="T77" fmla="*/ 135 h 475"/>
                <a:gd name="T78" fmla="*/ 0 w 1374"/>
                <a:gd name="T79" fmla="*/ 135 h 4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4"/>
                <a:gd name="T121" fmla="*/ 0 h 475"/>
                <a:gd name="T122" fmla="*/ 1374 w 1374"/>
                <a:gd name="T123" fmla="*/ 475 h 4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4" h="475">
                  <a:moveTo>
                    <a:pt x="0" y="135"/>
                  </a:moveTo>
                  <a:lnTo>
                    <a:pt x="0" y="475"/>
                  </a:lnTo>
                  <a:lnTo>
                    <a:pt x="1296" y="475"/>
                  </a:lnTo>
                  <a:lnTo>
                    <a:pt x="1374"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9" name="Freeform 39"/>
            <p:cNvSpPr>
              <a:spLocks/>
            </p:cNvSpPr>
            <p:nvPr/>
          </p:nvSpPr>
          <p:spPr bwMode="ltGray">
            <a:xfrm>
              <a:off x="2901" y="3446"/>
              <a:ext cx="1304" cy="390"/>
            </a:xfrm>
            <a:custGeom>
              <a:avLst/>
              <a:gdLst>
                <a:gd name="T0" fmla="*/ 1304 w 1304"/>
                <a:gd name="T1" fmla="*/ 0 h 390"/>
                <a:gd name="T2" fmla="*/ 0 w 1304"/>
                <a:gd name="T3" fmla="*/ 390 h 390"/>
                <a:gd name="T4" fmla="*/ 1304 w 1304"/>
                <a:gd name="T5" fmla="*/ 390 h 390"/>
                <a:gd name="T6" fmla="*/ 1304 w 1304"/>
                <a:gd name="T7" fmla="*/ 390 h 390"/>
                <a:gd name="T8" fmla="*/ 1304 w 1304"/>
                <a:gd name="T9" fmla="*/ 390 h 390"/>
                <a:gd name="T10" fmla="*/ 1304 w 1304"/>
                <a:gd name="T11" fmla="*/ 390 h 390"/>
                <a:gd name="T12" fmla="*/ 1304 w 1304"/>
                <a:gd name="T13" fmla="*/ 390 h 390"/>
                <a:gd name="T14" fmla="*/ 1304 w 1304"/>
                <a:gd name="T15" fmla="*/ 390 h 390"/>
                <a:gd name="T16" fmla="*/ 1304 w 1304"/>
                <a:gd name="T17" fmla="*/ 390 h 390"/>
                <a:gd name="T18" fmla="*/ 1304 w 1304"/>
                <a:gd name="T19" fmla="*/ 390 h 390"/>
                <a:gd name="T20" fmla="*/ 1304 w 1304"/>
                <a:gd name="T21" fmla="*/ 390 h 390"/>
                <a:gd name="T22" fmla="*/ 1304 w 1304"/>
                <a:gd name="T23" fmla="*/ 390 h 390"/>
                <a:gd name="T24" fmla="*/ 1304 w 1304"/>
                <a:gd name="T25" fmla="*/ 390 h 390"/>
                <a:gd name="T26" fmla="*/ 1304 w 1304"/>
                <a:gd name="T27" fmla="*/ 390 h 390"/>
                <a:gd name="T28" fmla="*/ 1304 w 1304"/>
                <a:gd name="T29" fmla="*/ 390 h 390"/>
                <a:gd name="T30" fmla="*/ 1304 w 1304"/>
                <a:gd name="T31" fmla="*/ 390 h 390"/>
                <a:gd name="T32" fmla="*/ 1304 w 1304"/>
                <a:gd name="T33" fmla="*/ 390 h 390"/>
                <a:gd name="T34" fmla="*/ 1304 w 1304"/>
                <a:gd name="T35" fmla="*/ 390 h 390"/>
                <a:gd name="T36" fmla="*/ 1304 w 1304"/>
                <a:gd name="T37" fmla="*/ 390 h 390"/>
                <a:gd name="T38" fmla="*/ 1304 w 1304"/>
                <a:gd name="T39" fmla="*/ 390 h 390"/>
                <a:gd name="T40" fmla="*/ 1304 w 1304"/>
                <a:gd name="T41" fmla="*/ 390 h 390"/>
                <a:gd name="T42" fmla="*/ 1304 w 1304"/>
                <a:gd name="T43" fmla="*/ 390 h 390"/>
                <a:gd name="T44" fmla="*/ 1304 w 1304"/>
                <a:gd name="T45" fmla="*/ 390 h 390"/>
                <a:gd name="T46" fmla="*/ 1304 w 1304"/>
                <a:gd name="T47" fmla="*/ 390 h 390"/>
                <a:gd name="T48" fmla="*/ 1304 w 1304"/>
                <a:gd name="T49" fmla="*/ 390 h 390"/>
                <a:gd name="T50" fmla="*/ 1304 w 1304"/>
                <a:gd name="T51" fmla="*/ 390 h 390"/>
                <a:gd name="T52" fmla="*/ 1304 w 1304"/>
                <a:gd name="T53" fmla="*/ 390 h 390"/>
                <a:gd name="T54" fmla="*/ 1304 w 1304"/>
                <a:gd name="T55" fmla="*/ 390 h 390"/>
                <a:gd name="T56" fmla="*/ 1304 w 1304"/>
                <a:gd name="T57" fmla="*/ 390 h 390"/>
                <a:gd name="T58" fmla="*/ 1304 w 1304"/>
                <a:gd name="T59" fmla="*/ 390 h 390"/>
                <a:gd name="T60" fmla="*/ 1304 w 1304"/>
                <a:gd name="T61" fmla="*/ 390 h 390"/>
                <a:gd name="T62" fmla="*/ 1304 w 1304"/>
                <a:gd name="T63" fmla="*/ 390 h 390"/>
                <a:gd name="T64" fmla="*/ 1304 w 1304"/>
                <a:gd name="T65" fmla="*/ 390 h 390"/>
                <a:gd name="T66" fmla="*/ 1304 w 1304"/>
                <a:gd name="T67" fmla="*/ 390 h 390"/>
                <a:gd name="T68" fmla="*/ 1304 w 1304"/>
                <a:gd name="T69" fmla="*/ 390 h 390"/>
                <a:gd name="T70" fmla="*/ 1304 w 1304"/>
                <a:gd name="T71" fmla="*/ 390 h 390"/>
                <a:gd name="T72" fmla="*/ 1304 w 1304"/>
                <a:gd name="T73" fmla="*/ 390 h 390"/>
                <a:gd name="T74" fmla="*/ 1304 w 1304"/>
                <a:gd name="T75" fmla="*/ 390 h 390"/>
                <a:gd name="T76" fmla="*/ 1304 w 1304"/>
                <a:gd name="T77" fmla="*/ 390 h 390"/>
                <a:gd name="T78" fmla="*/ 1304 w 1304"/>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4"/>
                <a:gd name="T121" fmla="*/ 0 h 390"/>
                <a:gd name="T122" fmla="*/ 1304 w 1304"/>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4" h="390">
                  <a:moveTo>
                    <a:pt x="1304" y="390"/>
                  </a:moveTo>
                  <a:lnTo>
                    <a:pt x="1304" y="0"/>
                  </a:lnTo>
                  <a:lnTo>
                    <a:pt x="0" y="0"/>
                  </a:lnTo>
                  <a:lnTo>
                    <a:pt x="0" y="390"/>
                  </a:lnTo>
                  <a:lnTo>
                    <a:pt x="1304" y="390"/>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10" name="Line 40"/>
            <p:cNvSpPr>
              <a:spLocks noChangeShapeType="1"/>
            </p:cNvSpPr>
            <p:nvPr/>
          </p:nvSpPr>
          <p:spPr bwMode="ltGray">
            <a:xfrm flipV="1">
              <a:off x="2512" y="2921"/>
              <a:ext cx="0" cy="752"/>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1" name="Freeform 41"/>
            <p:cNvSpPr>
              <a:spLocks/>
            </p:cNvSpPr>
            <p:nvPr/>
          </p:nvSpPr>
          <p:spPr bwMode="ltGray">
            <a:xfrm>
              <a:off x="2901" y="2681"/>
              <a:ext cx="1304" cy="389"/>
            </a:xfrm>
            <a:custGeom>
              <a:avLst/>
              <a:gdLst>
                <a:gd name="T0" fmla="*/ 1304 w 1304"/>
                <a:gd name="T1" fmla="*/ 0 h 389"/>
                <a:gd name="T2" fmla="*/ 0 w 1304"/>
                <a:gd name="T3" fmla="*/ 389 h 389"/>
                <a:gd name="T4" fmla="*/ 1304 w 1304"/>
                <a:gd name="T5" fmla="*/ 389 h 389"/>
                <a:gd name="T6" fmla="*/ 1304 w 1304"/>
                <a:gd name="T7" fmla="*/ 389 h 389"/>
                <a:gd name="T8" fmla="*/ 1304 w 1304"/>
                <a:gd name="T9" fmla="*/ 389 h 389"/>
                <a:gd name="T10" fmla="*/ 1304 w 1304"/>
                <a:gd name="T11" fmla="*/ 389 h 389"/>
                <a:gd name="T12" fmla="*/ 1304 w 1304"/>
                <a:gd name="T13" fmla="*/ 389 h 389"/>
                <a:gd name="T14" fmla="*/ 1304 w 1304"/>
                <a:gd name="T15" fmla="*/ 389 h 389"/>
                <a:gd name="T16" fmla="*/ 1304 w 1304"/>
                <a:gd name="T17" fmla="*/ 389 h 389"/>
                <a:gd name="T18" fmla="*/ 1304 w 1304"/>
                <a:gd name="T19" fmla="*/ 389 h 389"/>
                <a:gd name="T20" fmla="*/ 1304 w 1304"/>
                <a:gd name="T21" fmla="*/ 389 h 389"/>
                <a:gd name="T22" fmla="*/ 1304 w 1304"/>
                <a:gd name="T23" fmla="*/ 389 h 389"/>
                <a:gd name="T24" fmla="*/ 1304 w 1304"/>
                <a:gd name="T25" fmla="*/ 389 h 389"/>
                <a:gd name="T26" fmla="*/ 1304 w 1304"/>
                <a:gd name="T27" fmla="*/ 389 h 389"/>
                <a:gd name="T28" fmla="*/ 1304 w 1304"/>
                <a:gd name="T29" fmla="*/ 389 h 389"/>
                <a:gd name="T30" fmla="*/ 1304 w 1304"/>
                <a:gd name="T31" fmla="*/ 389 h 389"/>
                <a:gd name="T32" fmla="*/ 1304 w 1304"/>
                <a:gd name="T33" fmla="*/ 389 h 389"/>
                <a:gd name="T34" fmla="*/ 1304 w 1304"/>
                <a:gd name="T35" fmla="*/ 389 h 389"/>
                <a:gd name="T36" fmla="*/ 1304 w 1304"/>
                <a:gd name="T37" fmla="*/ 389 h 389"/>
                <a:gd name="T38" fmla="*/ 1304 w 1304"/>
                <a:gd name="T39" fmla="*/ 389 h 389"/>
                <a:gd name="T40" fmla="*/ 1304 w 1304"/>
                <a:gd name="T41" fmla="*/ 389 h 389"/>
                <a:gd name="T42" fmla="*/ 1304 w 1304"/>
                <a:gd name="T43" fmla="*/ 389 h 389"/>
                <a:gd name="T44" fmla="*/ 1304 w 1304"/>
                <a:gd name="T45" fmla="*/ 389 h 389"/>
                <a:gd name="T46" fmla="*/ 1304 w 1304"/>
                <a:gd name="T47" fmla="*/ 389 h 389"/>
                <a:gd name="T48" fmla="*/ 1304 w 1304"/>
                <a:gd name="T49" fmla="*/ 389 h 389"/>
                <a:gd name="T50" fmla="*/ 1304 w 1304"/>
                <a:gd name="T51" fmla="*/ 389 h 389"/>
                <a:gd name="T52" fmla="*/ 1304 w 1304"/>
                <a:gd name="T53" fmla="*/ 389 h 389"/>
                <a:gd name="T54" fmla="*/ 1304 w 1304"/>
                <a:gd name="T55" fmla="*/ 389 h 389"/>
                <a:gd name="T56" fmla="*/ 1304 w 1304"/>
                <a:gd name="T57" fmla="*/ 389 h 389"/>
                <a:gd name="T58" fmla="*/ 1304 w 1304"/>
                <a:gd name="T59" fmla="*/ 389 h 389"/>
                <a:gd name="T60" fmla="*/ 1304 w 1304"/>
                <a:gd name="T61" fmla="*/ 389 h 389"/>
                <a:gd name="T62" fmla="*/ 1304 w 1304"/>
                <a:gd name="T63" fmla="*/ 389 h 389"/>
                <a:gd name="T64" fmla="*/ 1304 w 1304"/>
                <a:gd name="T65" fmla="*/ 389 h 389"/>
                <a:gd name="T66" fmla="*/ 1304 w 1304"/>
                <a:gd name="T67" fmla="*/ 389 h 389"/>
                <a:gd name="T68" fmla="*/ 1304 w 1304"/>
                <a:gd name="T69" fmla="*/ 389 h 389"/>
                <a:gd name="T70" fmla="*/ 1304 w 1304"/>
                <a:gd name="T71" fmla="*/ 389 h 389"/>
                <a:gd name="T72" fmla="*/ 1304 w 1304"/>
                <a:gd name="T73" fmla="*/ 389 h 389"/>
                <a:gd name="T74" fmla="*/ 1304 w 1304"/>
                <a:gd name="T75" fmla="*/ 389 h 389"/>
                <a:gd name="T76" fmla="*/ 1304 w 1304"/>
                <a:gd name="T77" fmla="*/ 389 h 389"/>
                <a:gd name="T78" fmla="*/ 1304 w 1304"/>
                <a:gd name="T79" fmla="*/ 389 h 3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4"/>
                <a:gd name="T121" fmla="*/ 0 h 389"/>
                <a:gd name="T122" fmla="*/ 1304 w 1304"/>
                <a:gd name="T123" fmla="*/ 389 h 3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4" h="389">
                  <a:moveTo>
                    <a:pt x="1304" y="389"/>
                  </a:moveTo>
                  <a:lnTo>
                    <a:pt x="1304" y="0"/>
                  </a:lnTo>
                  <a:lnTo>
                    <a:pt x="0" y="0"/>
                  </a:lnTo>
                  <a:lnTo>
                    <a:pt x="0" y="389"/>
                  </a:lnTo>
                  <a:lnTo>
                    <a:pt x="1304" y="389"/>
                  </a:lnTo>
                  <a:close/>
                </a:path>
              </a:pathLst>
            </a:custGeom>
            <a:solidFill>
              <a:srgbClr val="FF00FF"/>
            </a:solidFill>
            <a:ln w="11113">
              <a:solidFill>
                <a:srgbClr val="FF00FF"/>
              </a:solidFill>
              <a:prstDash val="solid"/>
              <a:round/>
              <a:headEnd/>
              <a:tailEnd/>
            </a:ln>
          </p:spPr>
          <p:txBody>
            <a:bodyPr/>
            <a:lstStyle/>
            <a:p>
              <a:endParaRPr lang="en-GB" b="0">
                <a:latin typeface="+mn-lt"/>
              </a:endParaRPr>
            </a:p>
          </p:txBody>
        </p:sp>
        <p:sp>
          <p:nvSpPr>
            <p:cNvPr id="12" name="Line 42"/>
            <p:cNvSpPr>
              <a:spLocks noChangeShapeType="1"/>
            </p:cNvSpPr>
            <p:nvPr/>
          </p:nvSpPr>
          <p:spPr bwMode="ltGray">
            <a:xfrm flipV="1">
              <a:off x="3575" y="2326"/>
              <a:ext cx="0" cy="355"/>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3" name="Freeform 43"/>
            <p:cNvSpPr>
              <a:spLocks/>
            </p:cNvSpPr>
            <p:nvPr/>
          </p:nvSpPr>
          <p:spPr bwMode="ltGray">
            <a:xfrm>
              <a:off x="3483" y="2553"/>
              <a:ext cx="184" cy="128"/>
            </a:xfrm>
            <a:custGeom>
              <a:avLst/>
              <a:gdLst>
                <a:gd name="T0" fmla="*/ 92 w 184"/>
                <a:gd name="T1" fmla="*/ 128 h 128"/>
                <a:gd name="T2" fmla="*/ 184 w 184"/>
                <a:gd name="T3" fmla="*/ 0 h 128"/>
                <a:gd name="T4" fmla="*/ 184 w 184"/>
                <a:gd name="T5" fmla="*/ 0 h 128"/>
                <a:gd name="T6" fmla="*/ 184 w 184"/>
                <a:gd name="T7" fmla="*/ 0 h 128"/>
                <a:gd name="T8" fmla="*/ 184 w 184"/>
                <a:gd name="T9" fmla="*/ 0 h 128"/>
                <a:gd name="T10" fmla="*/ 184 w 184"/>
                <a:gd name="T11" fmla="*/ 0 h 128"/>
                <a:gd name="T12" fmla="*/ 184 w 184"/>
                <a:gd name="T13" fmla="*/ 0 h 128"/>
                <a:gd name="T14" fmla="*/ 184 w 184"/>
                <a:gd name="T15" fmla="*/ 0 h 128"/>
                <a:gd name="T16" fmla="*/ 184 w 184"/>
                <a:gd name="T17" fmla="*/ 0 h 128"/>
                <a:gd name="T18" fmla="*/ 184 w 184"/>
                <a:gd name="T19" fmla="*/ 0 h 128"/>
                <a:gd name="T20" fmla="*/ 184 w 184"/>
                <a:gd name="T21" fmla="*/ 0 h 128"/>
                <a:gd name="T22" fmla="*/ 184 w 184"/>
                <a:gd name="T23" fmla="*/ 0 h 128"/>
                <a:gd name="T24" fmla="*/ 184 w 184"/>
                <a:gd name="T25" fmla="*/ 0 h 128"/>
                <a:gd name="T26" fmla="*/ 184 w 184"/>
                <a:gd name="T27" fmla="*/ 0 h 128"/>
                <a:gd name="T28" fmla="*/ 184 w 184"/>
                <a:gd name="T29" fmla="*/ 0 h 128"/>
                <a:gd name="T30" fmla="*/ 184 w 184"/>
                <a:gd name="T31" fmla="*/ 0 h 128"/>
                <a:gd name="T32" fmla="*/ 184 w 184"/>
                <a:gd name="T33" fmla="*/ 0 h 128"/>
                <a:gd name="T34" fmla="*/ 184 w 184"/>
                <a:gd name="T35" fmla="*/ 0 h 128"/>
                <a:gd name="T36" fmla="*/ 184 w 184"/>
                <a:gd name="T37" fmla="*/ 0 h 128"/>
                <a:gd name="T38" fmla="*/ 184 w 184"/>
                <a:gd name="T39" fmla="*/ 0 h 128"/>
                <a:gd name="T40" fmla="*/ 184 w 184"/>
                <a:gd name="T41" fmla="*/ 0 h 128"/>
                <a:gd name="T42" fmla="*/ 184 w 184"/>
                <a:gd name="T43" fmla="*/ 0 h 128"/>
                <a:gd name="T44" fmla="*/ 184 w 184"/>
                <a:gd name="T45" fmla="*/ 0 h 128"/>
                <a:gd name="T46" fmla="*/ 184 w 184"/>
                <a:gd name="T47" fmla="*/ 0 h 128"/>
                <a:gd name="T48" fmla="*/ 184 w 184"/>
                <a:gd name="T49" fmla="*/ 0 h 128"/>
                <a:gd name="T50" fmla="*/ 184 w 184"/>
                <a:gd name="T51" fmla="*/ 0 h 128"/>
                <a:gd name="T52" fmla="*/ 184 w 184"/>
                <a:gd name="T53" fmla="*/ 0 h 128"/>
                <a:gd name="T54" fmla="*/ 184 w 184"/>
                <a:gd name="T55" fmla="*/ 0 h 128"/>
                <a:gd name="T56" fmla="*/ 184 w 184"/>
                <a:gd name="T57" fmla="*/ 0 h 128"/>
                <a:gd name="T58" fmla="*/ 184 w 184"/>
                <a:gd name="T59" fmla="*/ 0 h 128"/>
                <a:gd name="T60" fmla="*/ 184 w 184"/>
                <a:gd name="T61" fmla="*/ 0 h 128"/>
                <a:gd name="T62" fmla="*/ 184 w 184"/>
                <a:gd name="T63" fmla="*/ 0 h 128"/>
                <a:gd name="T64" fmla="*/ 184 w 184"/>
                <a:gd name="T65" fmla="*/ 0 h 128"/>
                <a:gd name="T66" fmla="*/ 184 w 184"/>
                <a:gd name="T67" fmla="*/ 0 h 128"/>
                <a:gd name="T68" fmla="*/ 184 w 184"/>
                <a:gd name="T69" fmla="*/ 0 h 128"/>
                <a:gd name="T70" fmla="*/ 184 w 184"/>
                <a:gd name="T71" fmla="*/ 0 h 128"/>
                <a:gd name="T72" fmla="*/ 184 w 184"/>
                <a:gd name="T73" fmla="*/ 0 h 128"/>
                <a:gd name="T74" fmla="*/ 184 w 184"/>
                <a:gd name="T75" fmla="*/ 0 h 128"/>
                <a:gd name="T76" fmla="*/ 184 w 184"/>
                <a:gd name="T77" fmla="*/ 0 h 128"/>
                <a:gd name="T78" fmla="*/ 184 w 184"/>
                <a:gd name="T79" fmla="*/ 0 h 1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4"/>
                <a:gd name="T121" fmla="*/ 0 h 128"/>
                <a:gd name="T122" fmla="*/ 184 w 184"/>
                <a:gd name="T123" fmla="*/ 128 h 1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4" h="128">
                  <a:moveTo>
                    <a:pt x="184" y="0"/>
                  </a:moveTo>
                  <a:lnTo>
                    <a:pt x="92" y="128"/>
                  </a:lnTo>
                  <a:lnTo>
                    <a:pt x="0" y="0"/>
                  </a:lnTo>
                  <a:lnTo>
                    <a:pt x="184"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14" name="Line 44"/>
            <p:cNvSpPr>
              <a:spLocks noChangeShapeType="1"/>
            </p:cNvSpPr>
            <p:nvPr/>
          </p:nvSpPr>
          <p:spPr bwMode="ltGray">
            <a:xfrm>
              <a:off x="2512" y="2921"/>
              <a:ext cx="347"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5" name="Line 45"/>
            <p:cNvSpPr>
              <a:spLocks noChangeShapeType="1"/>
            </p:cNvSpPr>
            <p:nvPr/>
          </p:nvSpPr>
          <p:spPr bwMode="ltGray">
            <a:xfrm flipH="1">
              <a:off x="2512" y="3673"/>
              <a:ext cx="347"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b="0">
                <a:latin typeface="+mn-lt"/>
              </a:endParaRPr>
            </a:p>
          </p:txBody>
        </p:sp>
        <p:sp>
          <p:nvSpPr>
            <p:cNvPr id="16" name="Freeform 46"/>
            <p:cNvSpPr>
              <a:spLocks/>
            </p:cNvSpPr>
            <p:nvPr/>
          </p:nvSpPr>
          <p:spPr bwMode="ltGray">
            <a:xfrm>
              <a:off x="4248" y="2907"/>
              <a:ext cx="354" cy="744"/>
            </a:xfrm>
            <a:custGeom>
              <a:avLst/>
              <a:gdLst>
                <a:gd name="T0" fmla="*/ 2506 w 50"/>
                <a:gd name="T1" fmla="*/ 0 h 105"/>
                <a:gd name="T2" fmla="*/ 2506 w 50"/>
                <a:gd name="T3" fmla="*/ 5272 h 105"/>
                <a:gd name="T4" fmla="*/ 0 w 50"/>
                <a:gd name="T5" fmla="*/ 5272 h 105"/>
                <a:gd name="T6" fmla="*/ 0 60000 65536"/>
                <a:gd name="T7" fmla="*/ 0 60000 65536"/>
                <a:gd name="T8" fmla="*/ 0 60000 65536"/>
                <a:gd name="T9" fmla="*/ 0 w 50"/>
                <a:gd name="T10" fmla="*/ 0 h 105"/>
                <a:gd name="T11" fmla="*/ 50 w 50"/>
                <a:gd name="T12" fmla="*/ 105 h 105"/>
              </a:gdLst>
              <a:ahLst/>
              <a:cxnLst>
                <a:cxn ang="T6">
                  <a:pos x="T0" y="T1"/>
                </a:cxn>
                <a:cxn ang="T7">
                  <a:pos x="T2" y="T3"/>
                </a:cxn>
                <a:cxn ang="T8">
                  <a:pos x="T4" y="T5"/>
                </a:cxn>
              </a:cxnLst>
              <a:rect l="T9" t="T10" r="T11" b="T12"/>
              <a:pathLst>
                <a:path w="50" h="105">
                  <a:moveTo>
                    <a:pt x="50" y="0"/>
                  </a:moveTo>
                  <a:lnTo>
                    <a:pt x="50" y="105"/>
                  </a:lnTo>
                  <a:lnTo>
                    <a:pt x="0" y="105"/>
                  </a:lnTo>
                </a:path>
              </a:pathLst>
            </a:custGeom>
            <a:noFill/>
            <a:ln w="33338">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b="0">
                <a:latin typeface="+mn-lt"/>
              </a:endParaRPr>
            </a:p>
          </p:txBody>
        </p:sp>
        <p:sp>
          <p:nvSpPr>
            <p:cNvPr id="17" name="Rectangle 47"/>
            <p:cNvSpPr>
              <a:spLocks noChangeArrowheads="1"/>
            </p:cNvSpPr>
            <p:nvPr/>
          </p:nvSpPr>
          <p:spPr bwMode="ltGray">
            <a:xfrm>
              <a:off x="3726" y="2318"/>
              <a:ext cx="9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a:latin typeface="+mn-lt"/>
                </a:rPr>
                <a:t>Obstacles</a:t>
              </a:r>
            </a:p>
          </p:txBody>
        </p:sp>
        <p:sp>
          <p:nvSpPr>
            <p:cNvPr id="18" name="Rectangle 48"/>
            <p:cNvSpPr>
              <a:spLocks noChangeArrowheads="1"/>
            </p:cNvSpPr>
            <p:nvPr/>
          </p:nvSpPr>
          <p:spPr bwMode="ltGray">
            <a:xfrm>
              <a:off x="2969" y="3546"/>
              <a:ext cx="11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Joint Motors</a:t>
              </a:r>
            </a:p>
          </p:txBody>
        </p:sp>
        <p:sp>
          <p:nvSpPr>
            <p:cNvPr id="19" name="Rectangle 49"/>
            <p:cNvSpPr>
              <a:spLocks noChangeArrowheads="1"/>
            </p:cNvSpPr>
            <p:nvPr/>
          </p:nvSpPr>
          <p:spPr bwMode="ltGray">
            <a:xfrm>
              <a:off x="4484" y="2588"/>
              <a:ext cx="7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Position</a:t>
              </a:r>
            </a:p>
          </p:txBody>
        </p:sp>
        <p:sp>
          <p:nvSpPr>
            <p:cNvPr id="20" name="Rectangle 50"/>
            <p:cNvSpPr>
              <a:spLocks noChangeArrowheads="1"/>
            </p:cNvSpPr>
            <p:nvPr/>
          </p:nvSpPr>
          <p:spPr bwMode="ltGray">
            <a:xfrm>
              <a:off x="3071" y="2749"/>
              <a:ext cx="97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Robot Arm</a:t>
              </a:r>
            </a:p>
          </p:txBody>
        </p:sp>
        <p:sp>
          <p:nvSpPr>
            <p:cNvPr id="21" name="Rectangle 51"/>
            <p:cNvSpPr>
              <a:spLocks noChangeArrowheads="1"/>
            </p:cNvSpPr>
            <p:nvPr/>
          </p:nvSpPr>
          <p:spPr bwMode="ltGray">
            <a:xfrm>
              <a:off x="1982" y="2803"/>
              <a:ext cx="42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Turn</a:t>
              </a:r>
            </a:p>
          </p:txBody>
        </p:sp>
        <p:sp>
          <p:nvSpPr>
            <p:cNvPr id="22" name="Rectangle 52"/>
            <p:cNvSpPr>
              <a:spLocks noChangeArrowheads="1"/>
            </p:cNvSpPr>
            <p:nvPr/>
          </p:nvSpPr>
          <p:spPr bwMode="ltGray">
            <a:xfrm>
              <a:off x="1891" y="3221"/>
              <a:ext cx="5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 Anti</a:t>
              </a:r>
            </a:p>
          </p:txBody>
        </p:sp>
        <p:sp>
          <p:nvSpPr>
            <p:cNvPr id="23" name="Rectangle 53"/>
            <p:cNvSpPr>
              <a:spLocks noChangeArrowheads="1"/>
            </p:cNvSpPr>
            <p:nvPr/>
          </p:nvSpPr>
          <p:spPr bwMode="ltGray">
            <a:xfrm>
              <a:off x="1982" y="3023"/>
              <a:ext cx="47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GB" altLang="en-US" b="0" dirty="0">
                  <a:latin typeface="+mn-lt"/>
                </a:rPr>
                <a:t>Clock</a:t>
              </a:r>
            </a:p>
          </p:txBody>
        </p:sp>
        <p:sp>
          <p:nvSpPr>
            <p:cNvPr id="24" name="Freeform 54"/>
            <p:cNvSpPr>
              <a:spLocks/>
            </p:cNvSpPr>
            <p:nvPr/>
          </p:nvSpPr>
          <p:spPr bwMode="ltGray">
            <a:xfrm>
              <a:off x="2831" y="2681"/>
              <a:ext cx="1374" cy="481"/>
            </a:xfrm>
            <a:custGeom>
              <a:avLst/>
              <a:gdLst>
                <a:gd name="T0" fmla="*/ 0 w 1374"/>
                <a:gd name="T1" fmla="*/ 481 h 481"/>
                <a:gd name="T2" fmla="*/ 1374 w 1374"/>
                <a:gd name="T3" fmla="*/ 389 h 481"/>
                <a:gd name="T4" fmla="*/ 70 w 1374"/>
                <a:gd name="T5" fmla="*/ 0 h 481"/>
                <a:gd name="T6" fmla="*/ 0 w 1374"/>
                <a:gd name="T7" fmla="*/ 134 h 481"/>
                <a:gd name="T8" fmla="*/ 0 w 1374"/>
                <a:gd name="T9" fmla="*/ 134 h 481"/>
                <a:gd name="T10" fmla="*/ 0 w 1374"/>
                <a:gd name="T11" fmla="*/ 134 h 481"/>
                <a:gd name="T12" fmla="*/ 0 w 1374"/>
                <a:gd name="T13" fmla="*/ 134 h 481"/>
                <a:gd name="T14" fmla="*/ 0 w 1374"/>
                <a:gd name="T15" fmla="*/ 134 h 481"/>
                <a:gd name="T16" fmla="*/ 0 w 1374"/>
                <a:gd name="T17" fmla="*/ 134 h 481"/>
                <a:gd name="T18" fmla="*/ 0 w 1374"/>
                <a:gd name="T19" fmla="*/ 134 h 481"/>
                <a:gd name="T20" fmla="*/ 0 w 1374"/>
                <a:gd name="T21" fmla="*/ 134 h 481"/>
                <a:gd name="T22" fmla="*/ 0 w 1374"/>
                <a:gd name="T23" fmla="*/ 134 h 481"/>
                <a:gd name="T24" fmla="*/ 0 w 1374"/>
                <a:gd name="T25" fmla="*/ 134 h 481"/>
                <a:gd name="T26" fmla="*/ 0 w 1374"/>
                <a:gd name="T27" fmla="*/ 134 h 481"/>
                <a:gd name="T28" fmla="*/ 0 w 1374"/>
                <a:gd name="T29" fmla="*/ 134 h 481"/>
                <a:gd name="T30" fmla="*/ 0 w 1374"/>
                <a:gd name="T31" fmla="*/ 134 h 481"/>
                <a:gd name="T32" fmla="*/ 0 w 1374"/>
                <a:gd name="T33" fmla="*/ 134 h 481"/>
                <a:gd name="T34" fmla="*/ 0 w 1374"/>
                <a:gd name="T35" fmla="*/ 134 h 481"/>
                <a:gd name="T36" fmla="*/ 0 w 1374"/>
                <a:gd name="T37" fmla="*/ 134 h 481"/>
                <a:gd name="T38" fmla="*/ 0 w 1374"/>
                <a:gd name="T39" fmla="*/ 134 h 481"/>
                <a:gd name="T40" fmla="*/ 0 w 1374"/>
                <a:gd name="T41" fmla="*/ 134 h 481"/>
                <a:gd name="T42" fmla="*/ 0 w 1374"/>
                <a:gd name="T43" fmla="*/ 134 h 481"/>
                <a:gd name="T44" fmla="*/ 0 w 1374"/>
                <a:gd name="T45" fmla="*/ 134 h 481"/>
                <a:gd name="T46" fmla="*/ 0 w 1374"/>
                <a:gd name="T47" fmla="*/ 134 h 481"/>
                <a:gd name="T48" fmla="*/ 0 w 1374"/>
                <a:gd name="T49" fmla="*/ 134 h 481"/>
                <a:gd name="T50" fmla="*/ 0 w 1374"/>
                <a:gd name="T51" fmla="*/ 134 h 481"/>
                <a:gd name="T52" fmla="*/ 0 w 1374"/>
                <a:gd name="T53" fmla="*/ 134 h 481"/>
                <a:gd name="T54" fmla="*/ 0 w 1374"/>
                <a:gd name="T55" fmla="*/ 134 h 481"/>
                <a:gd name="T56" fmla="*/ 0 w 1374"/>
                <a:gd name="T57" fmla="*/ 134 h 481"/>
                <a:gd name="T58" fmla="*/ 0 w 1374"/>
                <a:gd name="T59" fmla="*/ 134 h 481"/>
                <a:gd name="T60" fmla="*/ 0 w 1374"/>
                <a:gd name="T61" fmla="*/ 134 h 481"/>
                <a:gd name="T62" fmla="*/ 0 w 1374"/>
                <a:gd name="T63" fmla="*/ 134 h 481"/>
                <a:gd name="T64" fmla="*/ 0 w 1374"/>
                <a:gd name="T65" fmla="*/ 134 h 481"/>
                <a:gd name="T66" fmla="*/ 0 w 1374"/>
                <a:gd name="T67" fmla="*/ 134 h 481"/>
                <a:gd name="T68" fmla="*/ 0 w 1374"/>
                <a:gd name="T69" fmla="*/ 134 h 481"/>
                <a:gd name="T70" fmla="*/ 0 w 1374"/>
                <a:gd name="T71" fmla="*/ 134 h 481"/>
                <a:gd name="T72" fmla="*/ 0 w 1374"/>
                <a:gd name="T73" fmla="*/ 134 h 481"/>
                <a:gd name="T74" fmla="*/ 0 w 1374"/>
                <a:gd name="T75" fmla="*/ 134 h 481"/>
                <a:gd name="T76" fmla="*/ 0 w 1374"/>
                <a:gd name="T77" fmla="*/ 134 h 481"/>
                <a:gd name="T78" fmla="*/ 0 w 1374"/>
                <a:gd name="T79" fmla="*/ 134 h 4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4"/>
                <a:gd name="T121" fmla="*/ 0 h 481"/>
                <a:gd name="T122" fmla="*/ 1374 w 1374"/>
                <a:gd name="T123" fmla="*/ 481 h 4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4" h="481">
                  <a:moveTo>
                    <a:pt x="0" y="134"/>
                  </a:moveTo>
                  <a:lnTo>
                    <a:pt x="0" y="481"/>
                  </a:lnTo>
                  <a:lnTo>
                    <a:pt x="1296" y="481"/>
                  </a:lnTo>
                  <a:lnTo>
                    <a:pt x="1374" y="389"/>
                  </a:lnTo>
                  <a:lnTo>
                    <a:pt x="70" y="389"/>
                  </a:lnTo>
                  <a:lnTo>
                    <a:pt x="70" y="0"/>
                  </a:lnTo>
                  <a:lnTo>
                    <a:pt x="0" y="134"/>
                  </a:lnTo>
                  <a:close/>
                </a:path>
              </a:pathLst>
            </a:custGeom>
            <a:solidFill>
              <a:srgbClr val="800080"/>
            </a:solidFill>
            <a:ln w="11113">
              <a:solidFill>
                <a:srgbClr val="800080"/>
              </a:solidFill>
              <a:prstDash val="solid"/>
              <a:round/>
              <a:headEnd/>
              <a:tailEnd/>
            </a:ln>
          </p:spPr>
          <p:txBody>
            <a:bodyPr/>
            <a:lstStyle/>
            <a:p>
              <a:endParaRPr lang="en-GB" b="0">
                <a:latin typeface="+mn-lt"/>
              </a:endParaRPr>
            </a:p>
          </p:txBody>
        </p:sp>
        <p:sp>
          <p:nvSpPr>
            <p:cNvPr id="25" name="Freeform 55"/>
            <p:cNvSpPr>
              <a:spLocks/>
            </p:cNvSpPr>
            <p:nvPr/>
          </p:nvSpPr>
          <p:spPr bwMode="ltGray">
            <a:xfrm>
              <a:off x="4205" y="3538"/>
              <a:ext cx="114" cy="206"/>
            </a:xfrm>
            <a:custGeom>
              <a:avLst/>
              <a:gdLst>
                <a:gd name="T0" fmla="*/ 0 w 114"/>
                <a:gd name="T1" fmla="*/ 113 h 206"/>
                <a:gd name="T2" fmla="*/ 114 w 114"/>
                <a:gd name="T3" fmla="*/ 0 h 206"/>
                <a:gd name="T4" fmla="*/ 114 w 114"/>
                <a:gd name="T5" fmla="*/ 0 h 206"/>
                <a:gd name="T6" fmla="*/ 114 w 114"/>
                <a:gd name="T7" fmla="*/ 0 h 206"/>
                <a:gd name="T8" fmla="*/ 114 w 114"/>
                <a:gd name="T9" fmla="*/ 0 h 206"/>
                <a:gd name="T10" fmla="*/ 114 w 114"/>
                <a:gd name="T11" fmla="*/ 0 h 206"/>
                <a:gd name="T12" fmla="*/ 114 w 114"/>
                <a:gd name="T13" fmla="*/ 0 h 206"/>
                <a:gd name="T14" fmla="*/ 114 w 114"/>
                <a:gd name="T15" fmla="*/ 0 h 206"/>
                <a:gd name="T16" fmla="*/ 114 w 114"/>
                <a:gd name="T17" fmla="*/ 0 h 206"/>
                <a:gd name="T18" fmla="*/ 114 w 114"/>
                <a:gd name="T19" fmla="*/ 0 h 206"/>
                <a:gd name="T20" fmla="*/ 114 w 114"/>
                <a:gd name="T21" fmla="*/ 0 h 206"/>
                <a:gd name="T22" fmla="*/ 114 w 114"/>
                <a:gd name="T23" fmla="*/ 0 h 206"/>
                <a:gd name="T24" fmla="*/ 114 w 114"/>
                <a:gd name="T25" fmla="*/ 0 h 206"/>
                <a:gd name="T26" fmla="*/ 114 w 114"/>
                <a:gd name="T27" fmla="*/ 0 h 206"/>
                <a:gd name="T28" fmla="*/ 114 w 114"/>
                <a:gd name="T29" fmla="*/ 0 h 206"/>
                <a:gd name="T30" fmla="*/ 114 w 114"/>
                <a:gd name="T31" fmla="*/ 0 h 206"/>
                <a:gd name="T32" fmla="*/ 114 w 114"/>
                <a:gd name="T33" fmla="*/ 0 h 206"/>
                <a:gd name="T34" fmla="*/ 114 w 114"/>
                <a:gd name="T35" fmla="*/ 0 h 206"/>
                <a:gd name="T36" fmla="*/ 114 w 114"/>
                <a:gd name="T37" fmla="*/ 0 h 206"/>
                <a:gd name="T38" fmla="*/ 114 w 114"/>
                <a:gd name="T39" fmla="*/ 0 h 206"/>
                <a:gd name="T40" fmla="*/ 114 w 114"/>
                <a:gd name="T41" fmla="*/ 0 h 206"/>
                <a:gd name="T42" fmla="*/ 114 w 114"/>
                <a:gd name="T43" fmla="*/ 0 h 206"/>
                <a:gd name="T44" fmla="*/ 114 w 114"/>
                <a:gd name="T45" fmla="*/ 0 h 206"/>
                <a:gd name="T46" fmla="*/ 114 w 114"/>
                <a:gd name="T47" fmla="*/ 0 h 206"/>
                <a:gd name="T48" fmla="*/ 114 w 114"/>
                <a:gd name="T49" fmla="*/ 0 h 206"/>
                <a:gd name="T50" fmla="*/ 114 w 114"/>
                <a:gd name="T51" fmla="*/ 0 h 206"/>
                <a:gd name="T52" fmla="*/ 114 w 114"/>
                <a:gd name="T53" fmla="*/ 0 h 206"/>
                <a:gd name="T54" fmla="*/ 114 w 114"/>
                <a:gd name="T55" fmla="*/ 0 h 206"/>
                <a:gd name="T56" fmla="*/ 114 w 114"/>
                <a:gd name="T57" fmla="*/ 0 h 206"/>
                <a:gd name="T58" fmla="*/ 114 w 114"/>
                <a:gd name="T59" fmla="*/ 0 h 206"/>
                <a:gd name="T60" fmla="*/ 114 w 114"/>
                <a:gd name="T61" fmla="*/ 0 h 206"/>
                <a:gd name="T62" fmla="*/ 114 w 114"/>
                <a:gd name="T63" fmla="*/ 0 h 206"/>
                <a:gd name="T64" fmla="*/ 114 w 114"/>
                <a:gd name="T65" fmla="*/ 0 h 206"/>
                <a:gd name="T66" fmla="*/ 114 w 114"/>
                <a:gd name="T67" fmla="*/ 0 h 206"/>
                <a:gd name="T68" fmla="*/ 114 w 114"/>
                <a:gd name="T69" fmla="*/ 0 h 206"/>
                <a:gd name="T70" fmla="*/ 114 w 114"/>
                <a:gd name="T71" fmla="*/ 0 h 206"/>
                <a:gd name="T72" fmla="*/ 114 w 114"/>
                <a:gd name="T73" fmla="*/ 0 h 206"/>
                <a:gd name="T74" fmla="*/ 114 w 114"/>
                <a:gd name="T75" fmla="*/ 0 h 206"/>
                <a:gd name="T76" fmla="*/ 114 w 114"/>
                <a:gd name="T77" fmla="*/ 0 h 206"/>
                <a:gd name="T78" fmla="*/ 114 w 11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4"/>
                <a:gd name="T121" fmla="*/ 0 h 206"/>
                <a:gd name="T122" fmla="*/ 114 w 114"/>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4" h="206">
                  <a:moveTo>
                    <a:pt x="114" y="0"/>
                  </a:moveTo>
                  <a:lnTo>
                    <a:pt x="0" y="113"/>
                  </a:lnTo>
                  <a:lnTo>
                    <a:pt x="114" y="206"/>
                  </a:lnTo>
                  <a:lnTo>
                    <a:pt x="114"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6" name="Freeform 56"/>
            <p:cNvSpPr>
              <a:spLocks/>
            </p:cNvSpPr>
            <p:nvPr/>
          </p:nvSpPr>
          <p:spPr bwMode="ltGray">
            <a:xfrm>
              <a:off x="2795" y="2815"/>
              <a:ext cx="106" cy="199"/>
            </a:xfrm>
            <a:custGeom>
              <a:avLst/>
              <a:gdLst>
                <a:gd name="T0" fmla="*/ 106 w 106"/>
                <a:gd name="T1" fmla="*/ 106 h 199"/>
                <a:gd name="T2" fmla="*/ 0 w 106"/>
                <a:gd name="T3" fmla="*/ 0 h 199"/>
                <a:gd name="T4" fmla="*/ 0 w 106"/>
                <a:gd name="T5" fmla="*/ 0 h 199"/>
                <a:gd name="T6" fmla="*/ 0 w 106"/>
                <a:gd name="T7" fmla="*/ 0 h 199"/>
                <a:gd name="T8" fmla="*/ 0 w 106"/>
                <a:gd name="T9" fmla="*/ 0 h 199"/>
                <a:gd name="T10" fmla="*/ 0 w 106"/>
                <a:gd name="T11" fmla="*/ 0 h 199"/>
                <a:gd name="T12" fmla="*/ 0 w 106"/>
                <a:gd name="T13" fmla="*/ 0 h 199"/>
                <a:gd name="T14" fmla="*/ 0 w 106"/>
                <a:gd name="T15" fmla="*/ 0 h 199"/>
                <a:gd name="T16" fmla="*/ 0 w 106"/>
                <a:gd name="T17" fmla="*/ 0 h 199"/>
                <a:gd name="T18" fmla="*/ 0 w 106"/>
                <a:gd name="T19" fmla="*/ 0 h 199"/>
                <a:gd name="T20" fmla="*/ 0 w 106"/>
                <a:gd name="T21" fmla="*/ 0 h 199"/>
                <a:gd name="T22" fmla="*/ 0 w 106"/>
                <a:gd name="T23" fmla="*/ 0 h 199"/>
                <a:gd name="T24" fmla="*/ 0 w 106"/>
                <a:gd name="T25" fmla="*/ 0 h 199"/>
                <a:gd name="T26" fmla="*/ 0 w 106"/>
                <a:gd name="T27" fmla="*/ 0 h 199"/>
                <a:gd name="T28" fmla="*/ 0 w 106"/>
                <a:gd name="T29" fmla="*/ 0 h 199"/>
                <a:gd name="T30" fmla="*/ 0 w 106"/>
                <a:gd name="T31" fmla="*/ 0 h 199"/>
                <a:gd name="T32" fmla="*/ 0 w 106"/>
                <a:gd name="T33" fmla="*/ 0 h 199"/>
                <a:gd name="T34" fmla="*/ 0 w 106"/>
                <a:gd name="T35" fmla="*/ 0 h 199"/>
                <a:gd name="T36" fmla="*/ 0 w 106"/>
                <a:gd name="T37" fmla="*/ 0 h 199"/>
                <a:gd name="T38" fmla="*/ 0 w 106"/>
                <a:gd name="T39" fmla="*/ 0 h 199"/>
                <a:gd name="T40" fmla="*/ 0 w 106"/>
                <a:gd name="T41" fmla="*/ 0 h 199"/>
                <a:gd name="T42" fmla="*/ 0 w 106"/>
                <a:gd name="T43" fmla="*/ 0 h 199"/>
                <a:gd name="T44" fmla="*/ 0 w 106"/>
                <a:gd name="T45" fmla="*/ 0 h 199"/>
                <a:gd name="T46" fmla="*/ 0 w 106"/>
                <a:gd name="T47" fmla="*/ 0 h 199"/>
                <a:gd name="T48" fmla="*/ 0 w 106"/>
                <a:gd name="T49" fmla="*/ 0 h 199"/>
                <a:gd name="T50" fmla="*/ 0 w 106"/>
                <a:gd name="T51" fmla="*/ 0 h 199"/>
                <a:gd name="T52" fmla="*/ 0 w 106"/>
                <a:gd name="T53" fmla="*/ 0 h 199"/>
                <a:gd name="T54" fmla="*/ 0 w 106"/>
                <a:gd name="T55" fmla="*/ 0 h 199"/>
                <a:gd name="T56" fmla="*/ 0 w 106"/>
                <a:gd name="T57" fmla="*/ 0 h 199"/>
                <a:gd name="T58" fmla="*/ 0 w 106"/>
                <a:gd name="T59" fmla="*/ 0 h 199"/>
                <a:gd name="T60" fmla="*/ 0 w 106"/>
                <a:gd name="T61" fmla="*/ 0 h 199"/>
                <a:gd name="T62" fmla="*/ 0 w 106"/>
                <a:gd name="T63" fmla="*/ 0 h 199"/>
                <a:gd name="T64" fmla="*/ 0 w 106"/>
                <a:gd name="T65" fmla="*/ 0 h 199"/>
                <a:gd name="T66" fmla="*/ 0 w 106"/>
                <a:gd name="T67" fmla="*/ 0 h 199"/>
                <a:gd name="T68" fmla="*/ 0 w 106"/>
                <a:gd name="T69" fmla="*/ 0 h 199"/>
                <a:gd name="T70" fmla="*/ 0 w 106"/>
                <a:gd name="T71" fmla="*/ 0 h 199"/>
                <a:gd name="T72" fmla="*/ 0 w 106"/>
                <a:gd name="T73" fmla="*/ 0 h 199"/>
                <a:gd name="T74" fmla="*/ 0 w 106"/>
                <a:gd name="T75" fmla="*/ 0 h 199"/>
                <a:gd name="T76" fmla="*/ 0 w 106"/>
                <a:gd name="T77" fmla="*/ 0 h 199"/>
                <a:gd name="T78" fmla="*/ 0 w 106"/>
                <a:gd name="T79" fmla="*/ 0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99"/>
                <a:gd name="T122" fmla="*/ 106 w 106"/>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99">
                  <a:moveTo>
                    <a:pt x="0" y="0"/>
                  </a:moveTo>
                  <a:lnTo>
                    <a:pt x="106" y="106"/>
                  </a:lnTo>
                  <a:lnTo>
                    <a:pt x="0" y="199"/>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7" name="Freeform 57"/>
            <p:cNvSpPr>
              <a:spLocks/>
            </p:cNvSpPr>
            <p:nvPr/>
          </p:nvSpPr>
          <p:spPr bwMode="ltGray">
            <a:xfrm>
              <a:off x="4787" y="2815"/>
              <a:ext cx="113" cy="199"/>
            </a:xfrm>
            <a:custGeom>
              <a:avLst/>
              <a:gdLst>
                <a:gd name="T0" fmla="*/ 113 w 113"/>
                <a:gd name="T1" fmla="*/ 106 h 199"/>
                <a:gd name="T2" fmla="*/ 0 w 113"/>
                <a:gd name="T3" fmla="*/ 0 h 199"/>
                <a:gd name="T4" fmla="*/ 0 w 113"/>
                <a:gd name="T5" fmla="*/ 0 h 199"/>
                <a:gd name="T6" fmla="*/ 0 w 113"/>
                <a:gd name="T7" fmla="*/ 0 h 199"/>
                <a:gd name="T8" fmla="*/ 0 w 113"/>
                <a:gd name="T9" fmla="*/ 0 h 199"/>
                <a:gd name="T10" fmla="*/ 0 w 113"/>
                <a:gd name="T11" fmla="*/ 0 h 199"/>
                <a:gd name="T12" fmla="*/ 0 w 113"/>
                <a:gd name="T13" fmla="*/ 0 h 199"/>
                <a:gd name="T14" fmla="*/ 0 w 113"/>
                <a:gd name="T15" fmla="*/ 0 h 199"/>
                <a:gd name="T16" fmla="*/ 0 w 113"/>
                <a:gd name="T17" fmla="*/ 0 h 199"/>
                <a:gd name="T18" fmla="*/ 0 w 113"/>
                <a:gd name="T19" fmla="*/ 0 h 199"/>
                <a:gd name="T20" fmla="*/ 0 w 113"/>
                <a:gd name="T21" fmla="*/ 0 h 199"/>
                <a:gd name="T22" fmla="*/ 0 w 113"/>
                <a:gd name="T23" fmla="*/ 0 h 199"/>
                <a:gd name="T24" fmla="*/ 0 w 113"/>
                <a:gd name="T25" fmla="*/ 0 h 199"/>
                <a:gd name="T26" fmla="*/ 0 w 113"/>
                <a:gd name="T27" fmla="*/ 0 h 199"/>
                <a:gd name="T28" fmla="*/ 0 w 113"/>
                <a:gd name="T29" fmla="*/ 0 h 199"/>
                <a:gd name="T30" fmla="*/ 0 w 113"/>
                <a:gd name="T31" fmla="*/ 0 h 199"/>
                <a:gd name="T32" fmla="*/ 0 w 113"/>
                <a:gd name="T33" fmla="*/ 0 h 199"/>
                <a:gd name="T34" fmla="*/ 0 w 113"/>
                <a:gd name="T35" fmla="*/ 0 h 199"/>
                <a:gd name="T36" fmla="*/ 0 w 113"/>
                <a:gd name="T37" fmla="*/ 0 h 199"/>
                <a:gd name="T38" fmla="*/ 0 w 113"/>
                <a:gd name="T39" fmla="*/ 0 h 199"/>
                <a:gd name="T40" fmla="*/ 0 w 113"/>
                <a:gd name="T41" fmla="*/ 0 h 199"/>
                <a:gd name="T42" fmla="*/ 0 w 113"/>
                <a:gd name="T43" fmla="*/ 0 h 199"/>
                <a:gd name="T44" fmla="*/ 0 w 113"/>
                <a:gd name="T45" fmla="*/ 0 h 199"/>
                <a:gd name="T46" fmla="*/ 0 w 113"/>
                <a:gd name="T47" fmla="*/ 0 h 199"/>
                <a:gd name="T48" fmla="*/ 0 w 113"/>
                <a:gd name="T49" fmla="*/ 0 h 199"/>
                <a:gd name="T50" fmla="*/ 0 w 113"/>
                <a:gd name="T51" fmla="*/ 0 h 199"/>
                <a:gd name="T52" fmla="*/ 0 w 113"/>
                <a:gd name="T53" fmla="*/ 0 h 199"/>
                <a:gd name="T54" fmla="*/ 0 w 113"/>
                <a:gd name="T55" fmla="*/ 0 h 199"/>
                <a:gd name="T56" fmla="*/ 0 w 113"/>
                <a:gd name="T57" fmla="*/ 0 h 199"/>
                <a:gd name="T58" fmla="*/ 0 w 113"/>
                <a:gd name="T59" fmla="*/ 0 h 199"/>
                <a:gd name="T60" fmla="*/ 0 w 113"/>
                <a:gd name="T61" fmla="*/ 0 h 199"/>
                <a:gd name="T62" fmla="*/ 0 w 113"/>
                <a:gd name="T63" fmla="*/ 0 h 199"/>
                <a:gd name="T64" fmla="*/ 0 w 113"/>
                <a:gd name="T65" fmla="*/ 0 h 199"/>
                <a:gd name="T66" fmla="*/ 0 w 113"/>
                <a:gd name="T67" fmla="*/ 0 h 199"/>
                <a:gd name="T68" fmla="*/ 0 w 113"/>
                <a:gd name="T69" fmla="*/ 0 h 199"/>
                <a:gd name="T70" fmla="*/ 0 w 113"/>
                <a:gd name="T71" fmla="*/ 0 h 199"/>
                <a:gd name="T72" fmla="*/ 0 w 113"/>
                <a:gd name="T73" fmla="*/ 0 h 199"/>
                <a:gd name="T74" fmla="*/ 0 w 113"/>
                <a:gd name="T75" fmla="*/ 0 h 199"/>
                <a:gd name="T76" fmla="*/ 0 w 113"/>
                <a:gd name="T77" fmla="*/ 0 h 199"/>
                <a:gd name="T78" fmla="*/ 0 w 113"/>
                <a:gd name="T79" fmla="*/ 0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3"/>
                <a:gd name="T121" fmla="*/ 0 h 199"/>
                <a:gd name="T122" fmla="*/ 113 w 113"/>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3" h="199">
                  <a:moveTo>
                    <a:pt x="0" y="0"/>
                  </a:moveTo>
                  <a:lnTo>
                    <a:pt x="113" y="106"/>
                  </a:lnTo>
                  <a:lnTo>
                    <a:pt x="0" y="199"/>
                  </a:lnTo>
                  <a:lnTo>
                    <a:pt x="0" y="0"/>
                  </a:lnTo>
                  <a:close/>
                </a:path>
              </a:pathLst>
            </a:custGeom>
            <a:solidFill>
              <a:srgbClr val="002060"/>
            </a:solidFill>
            <a:ln w="11113">
              <a:solidFill>
                <a:srgbClr val="002060"/>
              </a:solidFill>
              <a:prstDash val="solid"/>
              <a:round/>
              <a:headEnd/>
              <a:tailEnd/>
            </a:ln>
          </p:spPr>
          <p:txBody>
            <a:bodyPr/>
            <a:lstStyle/>
            <a:p>
              <a:endParaRPr lang="en-GB" b="0">
                <a:latin typeface="+mn-lt"/>
              </a:endParaRPr>
            </a:p>
          </p:txBody>
        </p:sp>
        <p:sp>
          <p:nvSpPr>
            <p:cNvPr id="28" name="Text Box 62"/>
            <p:cNvSpPr txBox="1">
              <a:spLocks noChangeArrowheads="1"/>
            </p:cNvSpPr>
            <p:nvPr/>
          </p:nvSpPr>
          <p:spPr bwMode="ltGray">
            <a:xfrm>
              <a:off x="4378" y="3142"/>
              <a:ext cx="22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a:solidFill>
                    <a:schemeClr val="tx1"/>
                  </a:solidFill>
                  <a:latin typeface="+mn-lt"/>
                </a:rPr>
                <a:t>+</a:t>
              </a:r>
            </a:p>
          </p:txBody>
        </p:sp>
        <p:sp>
          <p:nvSpPr>
            <p:cNvPr id="29" name="Text Box 63"/>
            <p:cNvSpPr txBox="1">
              <a:spLocks noChangeArrowheads="1"/>
            </p:cNvSpPr>
            <p:nvPr/>
          </p:nvSpPr>
          <p:spPr bwMode="ltGray">
            <a:xfrm>
              <a:off x="2518" y="3142"/>
              <a:ext cx="27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rgbClr val="FFFF00"/>
                  </a:solidFill>
                  <a:latin typeface="Comic Sans MS" pitchFamily="66" charset="0"/>
                </a:defRPr>
              </a:lvl1pPr>
              <a:lvl2pPr marL="742950" indent="-285750" eaLnBrk="0" hangingPunct="0">
                <a:spcBef>
                  <a:spcPct val="20000"/>
                </a:spcBef>
                <a:defRPr sz="2400">
                  <a:solidFill>
                    <a:srgbClr val="FFFF00"/>
                  </a:solidFill>
                  <a:latin typeface="Comic Sans MS" pitchFamily="66" charset="0"/>
                </a:defRPr>
              </a:lvl2pPr>
              <a:lvl3pPr marL="1143000" indent="-228600" eaLnBrk="0" hangingPunct="0">
                <a:spcBef>
                  <a:spcPct val="20000"/>
                </a:spcBef>
                <a:defRPr sz="2200">
                  <a:solidFill>
                    <a:srgbClr val="FFFF00"/>
                  </a:solidFill>
                  <a:latin typeface="Comic Sans MS" pitchFamily="66" charset="0"/>
                </a:defRPr>
              </a:lvl3pPr>
              <a:lvl4pPr marL="1600200" indent="-228600" eaLnBrk="0" hangingPunct="0">
                <a:spcBef>
                  <a:spcPct val="20000"/>
                </a:spcBef>
                <a:defRPr sz="2000">
                  <a:solidFill>
                    <a:srgbClr val="FFFF00"/>
                  </a:solidFill>
                  <a:latin typeface="Comic Sans MS" pitchFamily="66" charset="0"/>
                </a:defRPr>
              </a:lvl4pPr>
              <a:lvl5pPr marL="2057400" indent="-228600" eaLnBrk="0" hangingPunct="0">
                <a:spcBef>
                  <a:spcPct val="20000"/>
                </a:spcBef>
                <a:defRPr sz="2000">
                  <a:solidFill>
                    <a:srgbClr val="FFFF00"/>
                  </a:solidFill>
                  <a:latin typeface="Comic Sans MS" pitchFamily="66" charset="0"/>
                </a:defRPr>
              </a:lvl5pPr>
              <a:lvl6pPr marL="2514600" indent="-228600" eaLnBrk="0" fontAlgn="base" hangingPunct="0">
                <a:spcBef>
                  <a:spcPct val="20000"/>
                </a:spcBef>
                <a:spcAft>
                  <a:spcPct val="0"/>
                </a:spcAft>
                <a:defRPr sz="2000">
                  <a:solidFill>
                    <a:srgbClr val="FFFF00"/>
                  </a:solidFill>
                  <a:latin typeface="Comic Sans MS" pitchFamily="66" charset="0"/>
                </a:defRPr>
              </a:lvl6pPr>
              <a:lvl7pPr marL="2971800" indent="-228600" eaLnBrk="0" fontAlgn="base" hangingPunct="0">
                <a:spcBef>
                  <a:spcPct val="20000"/>
                </a:spcBef>
                <a:spcAft>
                  <a:spcPct val="0"/>
                </a:spcAft>
                <a:defRPr sz="2000">
                  <a:solidFill>
                    <a:srgbClr val="FFFF00"/>
                  </a:solidFill>
                  <a:latin typeface="Comic Sans MS" pitchFamily="66" charset="0"/>
                </a:defRPr>
              </a:lvl7pPr>
              <a:lvl8pPr marL="3429000" indent="-228600" eaLnBrk="0" fontAlgn="base" hangingPunct="0">
                <a:spcBef>
                  <a:spcPct val="20000"/>
                </a:spcBef>
                <a:spcAft>
                  <a:spcPct val="0"/>
                </a:spcAft>
                <a:defRPr sz="2000">
                  <a:solidFill>
                    <a:srgbClr val="FFFF00"/>
                  </a:solidFill>
                  <a:latin typeface="Comic Sans MS" pitchFamily="66" charset="0"/>
                </a:defRPr>
              </a:lvl8pPr>
              <a:lvl9pPr marL="3886200" indent="-228600" eaLnBrk="0" fontAlgn="base" hangingPunct="0">
                <a:spcBef>
                  <a:spcPct val="20000"/>
                </a:spcBef>
                <a:spcAft>
                  <a:spcPct val="0"/>
                </a:spcAft>
                <a:defRPr sz="2000">
                  <a:solidFill>
                    <a:srgbClr val="FFFF00"/>
                  </a:solidFill>
                  <a:latin typeface="Comic Sans MS" pitchFamily="66" charset="0"/>
                </a:defRPr>
              </a:lvl9pPr>
            </a:lstStyle>
            <a:p>
              <a:pPr>
                <a:spcBef>
                  <a:spcPct val="50000"/>
                </a:spcBef>
              </a:pPr>
              <a:r>
                <a:rPr lang="en-GB" altLang="en-US" b="0">
                  <a:solidFill>
                    <a:schemeClr val="tx1"/>
                  </a:solidFill>
                  <a:latin typeface="+mn-lt"/>
                </a:rPr>
                <a:t>-</a:t>
              </a:r>
            </a:p>
          </p:txBody>
        </p:sp>
      </p:gr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635638" y="2404406"/>
            <a:ext cx="3311862" cy="2193709"/>
          </a:xfrm>
          <a:prstGeom prst="rect">
            <a:avLst/>
          </a:prstGeom>
        </p:spPr>
      </p:pic>
    </p:spTree>
    <p:extLst>
      <p:ext uri="{BB962C8B-B14F-4D97-AF65-F5344CB8AC3E}">
        <p14:creationId xmlns:p14="http://schemas.microsoft.com/office/powerpoint/2010/main" val="307313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And </a:t>
            </a:r>
            <a:r>
              <a:rPr lang="en-GB" altLang="en-US" dirty="0" smtClean="0"/>
              <a:t>Mobile Robots</a:t>
            </a:r>
            <a:endParaRPr lang="en-GB" dirty="0"/>
          </a:p>
        </p:txBody>
      </p:sp>
      <p:sp>
        <p:nvSpPr>
          <p:cNvPr id="3" name="Date Placeholder 2"/>
          <p:cNvSpPr>
            <a:spLocks noGrp="1"/>
          </p:cNvSpPr>
          <p:nvPr>
            <p:ph type="dt" sz="half" idx="10"/>
          </p:nvPr>
        </p:nvSpPr>
        <p:spPr/>
        <p:txBody>
          <a:bodyPr/>
          <a:lstStyle/>
          <a:p>
            <a:pPr>
              <a:defRPr/>
            </a:pPr>
            <a:r>
              <a:rPr lang="en-GB" altLang="en-US" dirty="0" smtClean="0"/>
              <a:t>p</a:t>
            </a:r>
            <a:fld id="{E17E5D4A-E6F9-4C3C-9A65-2C4026ED8B98}" type="slidenum">
              <a:rPr lang="en-GB" altLang="en-US" smtClean="0"/>
              <a:pPr>
                <a:defRPr/>
              </a:pPr>
              <a:t>9</a:t>
            </a:fld>
            <a:r>
              <a:rPr lang="en-GB" altLang="en-US" dirty="0" smtClean="0"/>
              <a:t> RJM</a:t>
            </a:r>
            <a:endParaRPr lang="en-GB" altLang="en-US" dirty="0"/>
          </a:p>
        </p:txBody>
      </p:sp>
      <p:sp>
        <p:nvSpPr>
          <p:cNvPr id="4" name="Footer Placeholder 3"/>
          <p:cNvSpPr>
            <a:spLocks noGrp="1"/>
          </p:cNvSpPr>
          <p:nvPr>
            <p:ph type="ftr" sz="quarter" idx="11"/>
          </p:nvPr>
        </p:nvSpPr>
        <p:spPr/>
        <p:txBody>
          <a:bodyPr/>
          <a:lstStyle/>
          <a:p>
            <a:pPr>
              <a:defRPr/>
            </a:pPr>
            <a:r>
              <a:rPr lang="en-GB" altLang="en-US" dirty="0" smtClean="0"/>
              <a:t>Cybernetics Approach to Robotics</a:t>
            </a:r>
          </a:p>
          <a:p>
            <a:pPr>
              <a:defRPr/>
            </a:pPr>
            <a:r>
              <a:rPr lang="en-GB" altLang="en-US" dirty="0" smtClean="0"/>
              <a:t>© Prof Richard Mitchell 2019</a:t>
            </a:r>
            <a:endParaRPr lang="en-GB" alt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1555" y="1437552"/>
            <a:ext cx="3124901" cy="250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67"/>
          <p:cNvGrpSpPr>
            <a:grpSpLocks/>
          </p:cNvGrpSpPr>
          <p:nvPr/>
        </p:nvGrpSpPr>
        <p:grpSpPr bwMode="auto">
          <a:xfrm>
            <a:off x="438773" y="2597001"/>
            <a:ext cx="4856057" cy="2416175"/>
            <a:chOff x="1822" y="622"/>
            <a:chExt cx="3363" cy="1619"/>
          </a:xfrm>
        </p:grpSpPr>
        <p:sp>
          <p:nvSpPr>
            <p:cNvPr id="7" name="Line 15"/>
            <p:cNvSpPr>
              <a:spLocks noChangeShapeType="1"/>
            </p:cNvSpPr>
            <p:nvPr/>
          </p:nvSpPr>
          <p:spPr bwMode="invGray">
            <a:xfrm>
              <a:off x="4166" y="1227"/>
              <a:ext cx="598"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8" name="Freeform 16"/>
            <p:cNvSpPr>
              <a:spLocks/>
            </p:cNvSpPr>
            <p:nvPr/>
          </p:nvSpPr>
          <p:spPr bwMode="invGray">
            <a:xfrm>
              <a:off x="2831" y="1752"/>
              <a:ext cx="1374" cy="489"/>
            </a:xfrm>
            <a:custGeom>
              <a:avLst/>
              <a:gdLst>
                <a:gd name="T0" fmla="*/ 0 w 1374"/>
                <a:gd name="T1" fmla="*/ 489 h 489"/>
                <a:gd name="T2" fmla="*/ 1374 w 1374"/>
                <a:gd name="T3" fmla="*/ 390 h 489"/>
                <a:gd name="T4" fmla="*/ 70 w 1374"/>
                <a:gd name="T5" fmla="*/ 0 h 489"/>
                <a:gd name="T6" fmla="*/ 0 w 1374"/>
                <a:gd name="T7" fmla="*/ 134 h 489"/>
                <a:gd name="T8" fmla="*/ 0 w 1374"/>
                <a:gd name="T9" fmla="*/ 134 h 489"/>
                <a:gd name="T10" fmla="*/ 0 w 1374"/>
                <a:gd name="T11" fmla="*/ 134 h 489"/>
                <a:gd name="T12" fmla="*/ 0 w 1374"/>
                <a:gd name="T13" fmla="*/ 134 h 489"/>
                <a:gd name="T14" fmla="*/ 0 w 1374"/>
                <a:gd name="T15" fmla="*/ 134 h 489"/>
                <a:gd name="T16" fmla="*/ 0 w 1374"/>
                <a:gd name="T17" fmla="*/ 134 h 489"/>
                <a:gd name="T18" fmla="*/ 0 w 1374"/>
                <a:gd name="T19" fmla="*/ 134 h 489"/>
                <a:gd name="T20" fmla="*/ 0 w 1374"/>
                <a:gd name="T21" fmla="*/ 134 h 489"/>
                <a:gd name="T22" fmla="*/ 0 w 1374"/>
                <a:gd name="T23" fmla="*/ 134 h 489"/>
                <a:gd name="T24" fmla="*/ 0 w 1374"/>
                <a:gd name="T25" fmla="*/ 134 h 489"/>
                <a:gd name="T26" fmla="*/ 0 w 1374"/>
                <a:gd name="T27" fmla="*/ 134 h 489"/>
                <a:gd name="T28" fmla="*/ 0 w 1374"/>
                <a:gd name="T29" fmla="*/ 134 h 489"/>
                <a:gd name="T30" fmla="*/ 0 w 1374"/>
                <a:gd name="T31" fmla="*/ 134 h 489"/>
                <a:gd name="T32" fmla="*/ 0 w 1374"/>
                <a:gd name="T33" fmla="*/ 134 h 489"/>
                <a:gd name="T34" fmla="*/ 0 w 1374"/>
                <a:gd name="T35" fmla="*/ 134 h 489"/>
                <a:gd name="T36" fmla="*/ 0 w 1374"/>
                <a:gd name="T37" fmla="*/ 134 h 489"/>
                <a:gd name="T38" fmla="*/ 0 w 1374"/>
                <a:gd name="T39" fmla="*/ 134 h 489"/>
                <a:gd name="T40" fmla="*/ 0 w 1374"/>
                <a:gd name="T41" fmla="*/ 134 h 489"/>
                <a:gd name="T42" fmla="*/ 0 w 1374"/>
                <a:gd name="T43" fmla="*/ 134 h 489"/>
                <a:gd name="T44" fmla="*/ 0 w 1374"/>
                <a:gd name="T45" fmla="*/ 134 h 489"/>
                <a:gd name="T46" fmla="*/ 0 w 1374"/>
                <a:gd name="T47" fmla="*/ 134 h 489"/>
                <a:gd name="T48" fmla="*/ 0 w 1374"/>
                <a:gd name="T49" fmla="*/ 134 h 489"/>
                <a:gd name="T50" fmla="*/ 0 w 1374"/>
                <a:gd name="T51" fmla="*/ 134 h 489"/>
                <a:gd name="T52" fmla="*/ 0 w 1374"/>
                <a:gd name="T53" fmla="*/ 134 h 489"/>
                <a:gd name="T54" fmla="*/ 0 w 1374"/>
                <a:gd name="T55" fmla="*/ 134 h 489"/>
                <a:gd name="T56" fmla="*/ 0 w 1374"/>
                <a:gd name="T57" fmla="*/ 134 h 489"/>
                <a:gd name="T58" fmla="*/ 0 w 1374"/>
                <a:gd name="T59" fmla="*/ 134 h 489"/>
                <a:gd name="T60" fmla="*/ 0 w 1374"/>
                <a:gd name="T61" fmla="*/ 134 h 489"/>
                <a:gd name="T62" fmla="*/ 0 w 1374"/>
                <a:gd name="T63" fmla="*/ 134 h 489"/>
                <a:gd name="T64" fmla="*/ 0 w 1374"/>
                <a:gd name="T65" fmla="*/ 134 h 489"/>
                <a:gd name="T66" fmla="*/ 0 w 1374"/>
                <a:gd name="T67" fmla="*/ 134 h 489"/>
                <a:gd name="T68" fmla="*/ 0 w 1374"/>
                <a:gd name="T69" fmla="*/ 134 h 489"/>
                <a:gd name="T70" fmla="*/ 0 w 1374"/>
                <a:gd name="T71" fmla="*/ 134 h 489"/>
                <a:gd name="T72" fmla="*/ 0 w 1374"/>
                <a:gd name="T73" fmla="*/ 134 h 489"/>
                <a:gd name="T74" fmla="*/ 0 w 1374"/>
                <a:gd name="T75" fmla="*/ 134 h 489"/>
                <a:gd name="T76" fmla="*/ 0 w 1374"/>
                <a:gd name="T77" fmla="*/ 134 h 489"/>
                <a:gd name="T78" fmla="*/ 0 w 1374"/>
                <a:gd name="T79" fmla="*/ 134 h 4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4"/>
                <a:gd name="T121" fmla="*/ 0 h 489"/>
                <a:gd name="T122" fmla="*/ 1374 w 1374"/>
                <a:gd name="T123" fmla="*/ 489 h 4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4" h="489">
                  <a:moveTo>
                    <a:pt x="0" y="134"/>
                  </a:moveTo>
                  <a:lnTo>
                    <a:pt x="0" y="489"/>
                  </a:lnTo>
                  <a:lnTo>
                    <a:pt x="1296" y="489"/>
                  </a:lnTo>
                  <a:lnTo>
                    <a:pt x="1374" y="390"/>
                  </a:lnTo>
                  <a:lnTo>
                    <a:pt x="70" y="390"/>
                  </a:lnTo>
                  <a:lnTo>
                    <a:pt x="70" y="0"/>
                  </a:lnTo>
                  <a:lnTo>
                    <a:pt x="0" y="134"/>
                  </a:lnTo>
                  <a:close/>
                </a:path>
              </a:pathLst>
            </a:custGeom>
            <a:solidFill>
              <a:srgbClr val="800080"/>
            </a:solidFill>
            <a:ln w="11113">
              <a:solidFill>
                <a:srgbClr val="800080"/>
              </a:solidFill>
              <a:prstDash val="solid"/>
              <a:round/>
              <a:headEnd/>
              <a:tailEnd/>
            </a:ln>
          </p:spPr>
          <p:txBody>
            <a:bodyPr/>
            <a:lstStyle/>
            <a:p>
              <a:endParaRPr lang="en-GB">
                <a:latin typeface="+mn-lt"/>
              </a:endParaRPr>
            </a:p>
          </p:txBody>
        </p:sp>
        <p:sp>
          <p:nvSpPr>
            <p:cNvPr id="9" name="Freeform 17"/>
            <p:cNvSpPr>
              <a:spLocks/>
            </p:cNvSpPr>
            <p:nvPr/>
          </p:nvSpPr>
          <p:spPr bwMode="invGray">
            <a:xfrm>
              <a:off x="2901" y="1752"/>
              <a:ext cx="1304" cy="390"/>
            </a:xfrm>
            <a:custGeom>
              <a:avLst/>
              <a:gdLst>
                <a:gd name="T0" fmla="*/ 1304 w 1304"/>
                <a:gd name="T1" fmla="*/ 0 h 390"/>
                <a:gd name="T2" fmla="*/ 0 w 1304"/>
                <a:gd name="T3" fmla="*/ 390 h 390"/>
                <a:gd name="T4" fmla="*/ 1304 w 1304"/>
                <a:gd name="T5" fmla="*/ 390 h 390"/>
                <a:gd name="T6" fmla="*/ 1304 w 1304"/>
                <a:gd name="T7" fmla="*/ 390 h 390"/>
                <a:gd name="T8" fmla="*/ 1304 w 1304"/>
                <a:gd name="T9" fmla="*/ 390 h 390"/>
                <a:gd name="T10" fmla="*/ 1304 w 1304"/>
                <a:gd name="T11" fmla="*/ 390 h 390"/>
                <a:gd name="T12" fmla="*/ 1304 w 1304"/>
                <a:gd name="T13" fmla="*/ 390 h 390"/>
                <a:gd name="T14" fmla="*/ 1304 w 1304"/>
                <a:gd name="T15" fmla="*/ 390 h 390"/>
                <a:gd name="T16" fmla="*/ 1304 w 1304"/>
                <a:gd name="T17" fmla="*/ 390 h 390"/>
                <a:gd name="T18" fmla="*/ 1304 w 1304"/>
                <a:gd name="T19" fmla="*/ 390 h 390"/>
                <a:gd name="T20" fmla="*/ 1304 w 1304"/>
                <a:gd name="T21" fmla="*/ 390 h 390"/>
                <a:gd name="T22" fmla="*/ 1304 w 1304"/>
                <a:gd name="T23" fmla="*/ 390 h 390"/>
                <a:gd name="T24" fmla="*/ 1304 w 1304"/>
                <a:gd name="T25" fmla="*/ 390 h 390"/>
                <a:gd name="T26" fmla="*/ 1304 w 1304"/>
                <a:gd name="T27" fmla="*/ 390 h 390"/>
                <a:gd name="T28" fmla="*/ 1304 w 1304"/>
                <a:gd name="T29" fmla="*/ 390 h 390"/>
                <a:gd name="T30" fmla="*/ 1304 w 1304"/>
                <a:gd name="T31" fmla="*/ 390 h 390"/>
                <a:gd name="T32" fmla="*/ 1304 w 1304"/>
                <a:gd name="T33" fmla="*/ 390 h 390"/>
                <a:gd name="T34" fmla="*/ 1304 w 1304"/>
                <a:gd name="T35" fmla="*/ 390 h 390"/>
                <a:gd name="T36" fmla="*/ 1304 w 1304"/>
                <a:gd name="T37" fmla="*/ 390 h 390"/>
                <a:gd name="T38" fmla="*/ 1304 w 1304"/>
                <a:gd name="T39" fmla="*/ 390 h 390"/>
                <a:gd name="T40" fmla="*/ 1304 w 1304"/>
                <a:gd name="T41" fmla="*/ 390 h 390"/>
                <a:gd name="T42" fmla="*/ 1304 w 1304"/>
                <a:gd name="T43" fmla="*/ 390 h 390"/>
                <a:gd name="T44" fmla="*/ 1304 w 1304"/>
                <a:gd name="T45" fmla="*/ 390 h 390"/>
                <a:gd name="T46" fmla="*/ 1304 w 1304"/>
                <a:gd name="T47" fmla="*/ 390 h 390"/>
                <a:gd name="T48" fmla="*/ 1304 w 1304"/>
                <a:gd name="T49" fmla="*/ 390 h 390"/>
                <a:gd name="T50" fmla="*/ 1304 w 1304"/>
                <a:gd name="T51" fmla="*/ 390 h 390"/>
                <a:gd name="T52" fmla="*/ 1304 w 1304"/>
                <a:gd name="T53" fmla="*/ 390 h 390"/>
                <a:gd name="T54" fmla="*/ 1304 w 1304"/>
                <a:gd name="T55" fmla="*/ 390 h 390"/>
                <a:gd name="T56" fmla="*/ 1304 w 1304"/>
                <a:gd name="T57" fmla="*/ 390 h 390"/>
                <a:gd name="T58" fmla="*/ 1304 w 1304"/>
                <a:gd name="T59" fmla="*/ 390 h 390"/>
                <a:gd name="T60" fmla="*/ 1304 w 1304"/>
                <a:gd name="T61" fmla="*/ 390 h 390"/>
                <a:gd name="T62" fmla="*/ 1304 w 1304"/>
                <a:gd name="T63" fmla="*/ 390 h 390"/>
                <a:gd name="T64" fmla="*/ 1304 w 1304"/>
                <a:gd name="T65" fmla="*/ 390 h 390"/>
                <a:gd name="T66" fmla="*/ 1304 w 1304"/>
                <a:gd name="T67" fmla="*/ 390 h 390"/>
                <a:gd name="T68" fmla="*/ 1304 w 1304"/>
                <a:gd name="T69" fmla="*/ 390 h 390"/>
                <a:gd name="T70" fmla="*/ 1304 w 1304"/>
                <a:gd name="T71" fmla="*/ 390 h 390"/>
                <a:gd name="T72" fmla="*/ 1304 w 1304"/>
                <a:gd name="T73" fmla="*/ 390 h 390"/>
                <a:gd name="T74" fmla="*/ 1304 w 1304"/>
                <a:gd name="T75" fmla="*/ 390 h 390"/>
                <a:gd name="T76" fmla="*/ 1304 w 1304"/>
                <a:gd name="T77" fmla="*/ 390 h 390"/>
                <a:gd name="T78" fmla="*/ 1304 w 1304"/>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4"/>
                <a:gd name="T121" fmla="*/ 0 h 390"/>
                <a:gd name="T122" fmla="*/ 1304 w 1304"/>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4" h="390">
                  <a:moveTo>
                    <a:pt x="1304" y="390"/>
                  </a:moveTo>
                  <a:lnTo>
                    <a:pt x="1304" y="0"/>
                  </a:lnTo>
                  <a:lnTo>
                    <a:pt x="0" y="0"/>
                  </a:lnTo>
                  <a:lnTo>
                    <a:pt x="0" y="390"/>
                  </a:lnTo>
                  <a:lnTo>
                    <a:pt x="1304" y="390"/>
                  </a:lnTo>
                  <a:close/>
                </a:path>
              </a:pathLst>
            </a:custGeom>
            <a:solidFill>
              <a:srgbClr val="FF00FF"/>
            </a:solidFill>
            <a:ln w="11113">
              <a:solidFill>
                <a:srgbClr val="FF00FF"/>
              </a:solidFill>
              <a:prstDash val="solid"/>
              <a:round/>
              <a:headEnd/>
              <a:tailEnd/>
            </a:ln>
          </p:spPr>
          <p:txBody>
            <a:bodyPr/>
            <a:lstStyle/>
            <a:p>
              <a:endParaRPr lang="en-GB">
                <a:latin typeface="+mn-lt"/>
              </a:endParaRPr>
            </a:p>
          </p:txBody>
        </p:sp>
        <p:sp>
          <p:nvSpPr>
            <p:cNvPr id="10" name="Line 18"/>
            <p:cNvSpPr>
              <a:spLocks noChangeShapeType="1"/>
            </p:cNvSpPr>
            <p:nvPr/>
          </p:nvSpPr>
          <p:spPr bwMode="invGray">
            <a:xfrm flipV="1">
              <a:off x="2512" y="1227"/>
              <a:ext cx="0" cy="752"/>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11" name="Freeform 19"/>
            <p:cNvSpPr>
              <a:spLocks/>
            </p:cNvSpPr>
            <p:nvPr/>
          </p:nvSpPr>
          <p:spPr bwMode="invGray">
            <a:xfrm>
              <a:off x="2901" y="986"/>
              <a:ext cx="1304" cy="390"/>
            </a:xfrm>
            <a:custGeom>
              <a:avLst/>
              <a:gdLst>
                <a:gd name="T0" fmla="*/ 1304 w 1304"/>
                <a:gd name="T1" fmla="*/ 0 h 390"/>
                <a:gd name="T2" fmla="*/ 0 w 1304"/>
                <a:gd name="T3" fmla="*/ 390 h 390"/>
                <a:gd name="T4" fmla="*/ 1304 w 1304"/>
                <a:gd name="T5" fmla="*/ 390 h 390"/>
                <a:gd name="T6" fmla="*/ 1304 w 1304"/>
                <a:gd name="T7" fmla="*/ 390 h 390"/>
                <a:gd name="T8" fmla="*/ 1304 w 1304"/>
                <a:gd name="T9" fmla="*/ 390 h 390"/>
                <a:gd name="T10" fmla="*/ 1304 w 1304"/>
                <a:gd name="T11" fmla="*/ 390 h 390"/>
                <a:gd name="T12" fmla="*/ 1304 w 1304"/>
                <a:gd name="T13" fmla="*/ 390 h 390"/>
                <a:gd name="T14" fmla="*/ 1304 w 1304"/>
                <a:gd name="T15" fmla="*/ 390 h 390"/>
                <a:gd name="T16" fmla="*/ 1304 w 1304"/>
                <a:gd name="T17" fmla="*/ 390 h 390"/>
                <a:gd name="T18" fmla="*/ 1304 w 1304"/>
                <a:gd name="T19" fmla="*/ 390 h 390"/>
                <a:gd name="T20" fmla="*/ 1304 w 1304"/>
                <a:gd name="T21" fmla="*/ 390 h 390"/>
                <a:gd name="T22" fmla="*/ 1304 w 1304"/>
                <a:gd name="T23" fmla="*/ 390 h 390"/>
                <a:gd name="T24" fmla="*/ 1304 w 1304"/>
                <a:gd name="T25" fmla="*/ 390 h 390"/>
                <a:gd name="T26" fmla="*/ 1304 w 1304"/>
                <a:gd name="T27" fmla="*/ 390 h 390"/>
                <a:gd name="T28" fmla="*/ 1304 w 1304"/>
                <a:gd name="T29" fmla="*/ 390 h 390"/>
                <a:gd name="T30" fmla="*/ 1304 w 1304"/>
                <a:gd name="T31" fmla="*/ 390 h 390"/>
                <a:gd name="T32" fmla="*/ 1304 w 1304"/>
                <a:gd name="T33" fmla="*/ 390 h 390"/>
                <a:gd name="T34" fmla="*/ 1304 w 1304"/>
                <a:gd name="T35" fmla="*/ 390 h 390"/>
                <a:gd name="T36" fmla="*/ 1304 w 1304"/>
                <a:gd name="T37" fmla="*/ 390 h 390"/>
                <a:gd name="T38" fmla="*/ 1304 w 1304"/>
                <a:gd name="T39" fmla="*/ 390 h 390"/>
                <a:gd name="T40" fmla="*/ 1304 w 1304"/>
                <a:gd name="T41" fmla="*/ 390 h 390"/>
                <a:gd name="T42" fmla="*/ 1304 w 1304"/>
                <a:gd name="T43" fmla="*/ 390 h 390"/>
                <a:gd name="T44" fmla="*/ 1304 w 1304"/>
                <a:gd name="T45" fmla="*/ 390 h 390"/>
                <a:gd name="T46" fmla="*/ 1304 w 1304"/>
                <a:gd name="T47" fmla="*/ 390 h 390"/>
                <a:gd name="T48" fmla="*/ 1304 w 1304"/>
                <a:gd name="T49" fmla="*/ 390 h 390"/>
                <a:gd name="T50" fmla="*/ 1304 w 1304"/>
                <a:gd name="T51" fmla="*/ 390 h 390"/>
                <a:gd name="T52" fmla="*/ 1304 w 1304"/>
                <a:gd name="T53" fmla="*/ 390 h 390"/>
                <a:gd name="T54" fmla="*/ 1304 w 1304"/>
                <a:gd name="T55" fmla="*/ 390 h 390"/>
                <a:gd name="T56" fmla="*/ 1304 w 1304"/>
                <a:gd name="T57" fmla="*/ 390 h 390"/>
                <a:gd name="T58" fmla="*/ 1304 w 1304"/>
                <a:gd name="T59" fmla="*/ 390 h 390"/>
                <a:gd name="T60" fmla="*/ 1304 w 1304"/>
                <a:gd name="T61" fmla="*/ 390 h 390"/>
                <a:gd name="T62" fmla="*/ 1304 w 1304"/>
                <a:gd name="T63" fmla="*/ 390 h 390"/>
                <a:gd name="T64" fmla="*/ 1304 w 1304"/>
                <a:gd name="T65" fmla="*/ 390 h 390"/>
                <a:gd name="T66" fmla="*/ 1304 w 1304"/>
                <a:gd name="T67" fmla="*/ 390 h 390"/>
                <a:gd name="T68" fmla="*/ 1304 w 1304"/>
                <a:gd name="T69" fmla="*/ 390 h 390"/>
                <a:gd name="T70" fmla="*/ 1304 w 1304"/>
                <a:gd name="T71" fmla="*/ 390 h 390"/>
                <a:gd name="T72" fmla="*/ 1304 w 1304"/>
                <a:gd name="T73" fmla="*/ 390 h 390"/>
                <a:gd name="T74" fmla="*/ 1304 w 1304"/>
                <a:gd name="T75" fmla="*/ 390 h 390"/>
                <a:gd name="T76" fmla="*/ 1304 w 1304"/>
                <a:gd name="T77" fmla="*/ 390 h 390"/>
                <a:gd name="T78" fmla="*/ 1304 w 1304"/>
                <a:gd name="T79" fmla="*/ 390 h 3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4"/>
                <a:gd name="T121" fmla="*/ 0 h 390"/>
                <a:gd name="T122" fmla="*/ 1304 w 1304"/>
                <a:gd name="T123" fmla="*/ 390 h 39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4" h="390">
                  <a:moveTo>
                    <a:pt x="1304" y="390"/>
                  </a:moveTo>
                  <a:lnTo>
                    <a:pt x="1304" y="0"/>
                  </a:lnTo>
                  <a:lnTo>
                    <a:pt x="0" y="0"/>
                  </a:lnTo>
                  <a:lnTo>
                    <a:pt x="0" y="390"/>
                  </a:lnTo>
                  <a:lnTo>
                    <a:pt x="1304" y="390"/>
                  </a:lnTo>
                  <a:close/>
                </a:path>
              </a:pathLst>
            </a:custGeom>
            <a:solidFill>
              <a:srgbClr val="FF00FF"/>
            </a:solidFill>
            <a:ln w="11113">
              <a:solidFill>
                <a:srgbClr val="FF00FF"/>
              </a:solidFill>
              <a:prstDash val="solid"/>
              <a:round/>
              <a:headEnd/>
              <a:tailEnd/>
            </a:ln>
          </p:spPr>
          <p:txBody>
            <a:bodyPr/>
            <a:lstStyle/>
            <a:p>
              <a:endParaRPr lang="en-GB">
                <a:latin typeface="+mn-lt"/>
              </a:endParaRPr>
            </a:p>
          </p:txBody>
        </p:sp>
        <p:sp>
          <p:nvSpPr>
            <p:cNvPr id="12" name="Line 20"/>
            <p:cNvSpPr>
              <a:spLocks noChangeShapeType="1"/>
            </p:cNvSpPr>
            <p:nvPr/>
          </p:nvSpPr>
          <p:spPr bwMode="invGray">
            <a:xfrm flipV="1">
              <a:off x="3575" y="632"/>
              <a:ext cx="0" cy="354"/>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13" name="Freeform 21"/>
            <p:cNvSpPr>
              <a:spLocks/>
            </p:cNvSpPr>
            <p:nvPr/>
          </p:nvSpPr>
          <p:spPr bwMode="invGray">
            <a:xfrm>
              <a:off x="3483" y="859"/>
              <a:ext cx="184" cy="127"/>
            </a:xfrm>
            <a:custGeom>
              <a:avLst/>
              <a:gdLst>
                <a:gd name="T0" fmla="*/ 92 w 184"/>
                <a:gd name="T1" fmla="*/ 127 h 127"/>
                <a:gd name="T2" fmla="*/ 184 w 184"/>
                <a:gd name="T3" fmla="*/ 0 h 127"/>
                <a:gd name="T4" fmla="*/ 184 w 184"/>
                <a:gd name="T5" fmla="*/ 0 h 127"/>
                <a:gd name="T6" fmla="*/ 184 w 184"/>
                <a:gd name="T7" fmla="*/ 0 h 127"/>
                <a:gd name="T8" fmla="*/ 184 w 184"/>
                <a:gd name="T9" fmla="*/ 0 h 127"/>
                <a:gd name="T10" fmla="*/ 184 w 184"/>
                <a:gd name="T11" fmla="*/ 0 h 127"/>
                <a:gd name="T12" fmla="*/ 184 w 184"/>
                <a:gd name="T13" fmla="*/ 0 h 127"/>
                <a:gd name="T14" fmla="*/ 184 w 184"/>
                <a:gd name="T15" fmla="*/ 0 h 127"/>
                <a:gd name="T16" fmla="*/ 184 w 184"/>
                <a:gd name="T17" fmla="*/ 0 h 127"/>
                <a:gd name="T18" fmla="*/ 184 w 184"/>
                <a:gd name="T19" fmla="*/ 0 h 127"/>
                <a:gd name="T20" fmla="*/ 184 w 184"/>
                <a:gd name="T21" fmla="*/ 0 h 127"/>
                <a:gd name="T22" fmla="*/ 184 w 184"/>
                <a:gd name="T23" fmla="*/ 0 h 127"/>
                <a:gd name="T24" fmla="*/ 184 w 184"/>
                <a:gd name="T25" fmla="*/ 0 h 127"/>
                <a:gd name="T26" fmla="*/ 184 w 184"/>
                <a:gd name="T27" fmla="*/ 0 h 127"/>
                <a:gd name="T28" fmla="*/ 184 w 184"/>
                <a:gd name="T29" fmla="*/ 0 h 127"/>
                <a:gd name="T30" fmla="*/ 184 w 184"/>
                <a:gd name="T31" fmla="*/ 0 h 127"/>
                <a:gd name="T32" fmla="*/ 184 w 184"/>
                <a:gd name="T33" fmla="*/ 0 h 127"/>
                <a:gd name="T34" fmla="*/ 184 w 184"/>
                <a:gd name="T35" fmla="*/ 0 h 127"/>
                <a:gd name="T36" fmla="*/ 184 w 184"/>
                <a:gd name="T37" fmla="*/ 0 h 127"/>
                <a:gd name="T38" fmla="*/ 184 w 184"/>
                <a:gd name="T39" fmla="*/ 0 h 127"/>
                <a:gd name="T40" fmla="*/ 184 w 184"/>
                <a:gd name="T41" fmla="*/ 0 h 127"/>
                <a:gd name="T42" fmla="*/ 184 w 184"/>
                <a:gd name="T43" fmla="*/ 0 h 127"/>
                <a:gd name="T44" fmla="*/ 184 w 184"/>
                <a:gd name="T45" fmla="*/ 0 h 127"/>
                <a:gd name="T46" fmla="*/ 184 w 184"/>
                <a:gd name="T47" fmla="*/ 0 h 127"/>
                <a:gd name="T48" fmla="*/ 184 w 184"/>
                <a:gd name="T49" fmla="*/ 0 h 127"/>
                <a:gd name="T50" fmla="*/ 184 w 184"/>
                <a:gd name="T51" fmla="*/ 0 h 127"/>
                <a:gd name="T52" fmla="*/ 184 w 184"/>
                <a:gd name="T53" fmla="*/ 0 h 127"/>
                <a:gd name="T54" fmla="*/ 184 w 184"/>
                <a:gd name="T55" fmla="*/ 0 h 127"/>
                <a:gd name="T56" fmla="*/ 184 w 184"/>
                <a:gd name="T57" fmla="*/ 0 h 127"/>
                <a:gd name="T58" fmla="*/ 184 w 184"/>
                <a:gd name="T59" fmla="*/ 0 h 127"/>
                <a:gd name="T60" fmla="*/ 184 w 184"/>
                <a:gd name="T61" fmla="*/ 0 h 127"/>
                <a:gd name="T62" fmla="*/ 184 w 184"/>
                <a:gd name="T63" fmla="*/ 0 h 127"/>
                <a:gd name="T64" fmla="*/ 184 w 184"/>
                <a:gd name="T65" fmla="*/ 0 h 127"/>
                <a:gd name="T66" fmla="*/ 184 w 184"/>
                <a:gd name="T67" fmla="*/ 0 h 127"/>
                <a:gd name="T68" fmla="*/ 184 w 184"/>
                <a:gd name="T69" fmla="*/ 0 h 127"/>
                <a:gd name="T70" fmla="*/ 184 w 184"/>
                <a:gd name="T71" fmla="*/ 0 h 127"/>
                <a:gd name="T72" fmla="*/ 184 w 184"/>
                <a:gd name="T73" fmla="*/ 0 h 127"/>
                <a:gd name="T74" fmla="*/ 184 w 184"/>
                <a:gd name="T75" fmla="*/ 0 h 127"/>
                <a:gd name="T76" fmla="*/ 184 w 184"/>
                <a:gd name="T77" fmla="*/ 0 h 127"/>
                <a:gd name="T78" fmla="*/ 184 w 184"/>
                <a:gd name="T79" fmla="*/ 0 h 1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4"/>
                <a:gd name="T121" fmla="*/ 0 h 127"/>
                <a:gd name="T122" fmla="*/ 184 w 184"/>
                <a:gd name="T123" fmla="*/ 127 h 1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4" h="127">
                  <a:moveTo>
                    <a:pt x="184" y="0"/>
                  </a:moveTo>
                  <a:lnTo>
                    <a:pt x="92" y="127"/>
                  </a:lnTo>
                  <a:lnTo>
                    <a:pt x="0" y="0"/>
                  </a:lnTo>
                  <a:lnTo>
                    <a:pt x="184" y="0"/>
                  </a:lnTo>
                  <a:close/>
                </a:path>
              </a:pathLst>
            </a:custGeom>
            <a:solidFill>
              <a:srgbClr val="002060"/>
            </a:solidFill>
            <a:ln w="11113">
              <a:solidFill>
                <a:srgbClr val="002060"/>
              </a:solidFill>
              <a:prstDash val="solid"/>
              <a:round/>
              <a:headEnd/>
              <a:tailEnd/>
            </a:ln>
          </p:spPr>
          <p:txBody>
            <a:bodyPr/>
            <a:lstStyle/>
            <a:p>
              <a:endParaRPr lang="en-GB">
                <a:latin typeface="+mn-lt"/>
              </a:endParaRPr>
            </a:p>
          </p:txBody>
        </p:sp>
        <p:sp>
          <p:nvSpPr>
            <p:cNvPr id="14" name="Line 22"/>
            <p:cNvSpPr>
              <a:spLocks noChangeShapeType="1"/>
            </p:cNvSpPr>
            <p:nvPr/>
          </p:nvSpPr>
          <p:spPr bwMode="invGray">
            <a:xfrm>
              <a:off x="2512" y="1227"/>
              <a:ext cx="347"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15" name="Line 23"/>
            <p:cNvSpPr>
              <a:spLocks noChangeShapeType="1"/>
            </p:cNvSpPr>
            <p:nvPr/>
          </p:nvSpPr>
          <p:spPr bwMode="invGray">
            <a:xfrm flipH="1">
              <a:off x="2512" y="1979"/>
              <a:ext cx="347" cy="0"/>
            </a:xfrm>
            <a:prstGeom prst="line">
              <a:avLst/>
            </a:prstGeom>
            <a:noFill/>
            <a:ln w="33338">
              <a:solidFill>
                <a:srgbClr val="002060"/>
              </a:solidFill>
              <a:round/>
              <a:headEnd/>
              <a:tailEnd/>
            </a:ln>
            <a:extLst>
              <a:ext uri="{909E8E84-426E-40DD-AFC4-6F175D3DCCD1}">
                <a14:hiddenFill xmlns:a14="http://schemas.microsoft.com/office/drawing/2010/main">
                  <a:noFill/>
                </a14:hiddenFill>
              </a:ext>
            </a:extLst>
          </p:spPr>
          <p:txBody>
            <a:bodyPr/>
            <a:lstStyle/>
            <a:p>
              <a:endParaRPr lang="en-GB">
                <a:latin typeface="+mn-lt"/>
              </a:endParaRPr>
            </a:p>
          </p:txBody>
        </p:sp>
        <p:sp>
          <p:nvSpPr>
            <p:cNvPr id="16" name="Freeform 24"/>
            <p:cNvSpPr>
              <a:spLocks/>
            </p:cNvSpPr>
            <p:nvPr/>
          </p:nvSpPr>
          <p:spPr bwMode="invGray">
            <a:xfrm>
              <a:off x="4248" y="1227"/>
              <a:ext cx="354" cy="730"/>
            </a:xfrm>
            <a:custGeom>
              <a:avLst/>
              <a:gdLst>
                <a:gd name="T0" fmla="*/ 125613 w 50"/>
                <a:gd name="T1" fmla="*/ 0 h 103"/>
                <a:gd name="T2" fmla="*/ 125613 w 50"/>
                <a:gd name="T3" fmla="*/ 259894 h 103"/>
                <a:gd name="T4" fmla="*/ 0 w 50"/>
                <a:gd name="T5" fmla="*/ 259894 h 103"/>
                <a:gd name="T6" fmla="*/ 0 60000 65536"/>
                <a:gd name="T7" fmla="*/ 0 60000 65536"/>
                <a:gd name="T8" fmla="*/ 0 60000 65536"/>
                <a:gd name="T9" fmla="*/ 0 w 50"/>
                <a:gd name="T10" fmla="*/ 0 h 103"/>
                <a:gd name="T11" fmla="*/ 50 w 50"/>
                <a:gd name="T12" fmla="*/ 103 h 103"/>
              </a:gdLst>
              <a:ahLst/>
              <a:cxnLst>
                <a:cxn ang="T6">
                  <a:pos x="T0" y="T1"/>
                </a:cxn>
                <a:cxn ang="T7">
                  <a:pos x="T2" y="T3"/>
                </a:cxn>
                <a:cxn ang="T8">
                  <a:pos x="T4" y="T5"/>
                </a:cxn>
              </a:cxnLst>
              <a:rect l="T9" t="T10" r="T11" b="T12"/>
              <a:pathLst>
                <a:path w="50" h="103">
                  <a:moveTo>
                    <a:pt x="50" y="0"/>
                  </a:moveTo>
                  <a:lnTo>
                    <a:pt x="50" y="103"/>
                  </a:lnTo>
                  <a:lnTo>
                    <a:pt x="0" y="103"/>
                  </a:lnTo>
                </a:path>
              </a:pathLst>
            </a:custGeom>
            <a:noFill/>
            <a:ln w="33338">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latin typeface="+mn-lt"/>
              </a:endParaRPr>
            </a:p>
          </p:txBody>
        </p:sp>
        <p:sp>
          <p:nvSpPr>
            <p:cNvPr id="17" name="Freeform 25"/>
            <p:cNvSpPr>
              <a:spLocks/>
            </p:cNvSpPr>
            <p:nvPr/>
          </p:nvSpPr>
          <p:spPr bwMode="invGray">
            <a:xfrm>
              <a:off x="2831" y="986"/>
              <a:ext cx="1374" cy="482"/>
            </a:xfrm>
            <a:custGeom>
              <a:avLst/>
              <a:gdLst>
                <a:gd name="T0" fmla="*/ 0 w 1374"/>
                <a:gd name="T1" fmla="*/ 482 h 482"/>
                <a:gd name="T2" fmla="*/ 1374 w 1374"/>
                <a:gd name="T3" fmla="*/ 390 h 482"/>
                <a:gd name="T4" fmla="*/ 70 w 1374"/>
                <a:gd name="T5" fmla="*/ 0 h 482"/>
                <a:gd name="T6" fmla="*/ 0 w 1374"/>
                <a:gd name="T7" fmla="*/ 135 h 482"/>
                <a:gd name="T8" fmla="*/ 0 w 1374"/>
                <a:gd name="T9" fmla="*/ 135 h 482"/>
                <a:gd name="T10" fmla="*/ 0 w 1374"/>
                <a:gd name="T11" fmla="*/ 135 h 482"/>
                <a:gd name="T12" fmla="*/ 0 w 1374"/>
                <a:gd name="T13" fmla="*/ 135 h 482"/>
                <a:gd name="T14" fmla="*/ 0 w 1374"/>
                <a:gd name="T15" fmla="*/ 135 h 482"/>
                <a:gd name="T16" fmla="*/ 0 w 1374"/>
                <a:gd name="T17" fmla="*/ 135 h 482"/>
                <a:gd name="T18" fmla="*/ 0 w 1374"/>
                <a:gd name="T19" fmla="*/ 135 h 482"/>
                <a:gd name="T20" fmla="*/ 0 w 1374"/>
                <a:gd name="T21" fmla="*/ 135 h 482"/>
                <a:gd name="T22" fmla="*/ 0 w 1374"/>
                <a:gd name="T23" fmla="*/ 135 h 482"/>
                <a:gd name="T24" fmla="*/ 0 w 1374"/>
                <a:gd name="T25" fmla="*/ 135 h 482"/>
                <a:gd name="T26" fmla="*/ 0 w 1374"/>
                <a:gd name="T27" fmla="*/ 135 h 482"/>
                <a:gd name="T28" fmla="*/ 0 w 1374"/>
                <a:gd name="T29" fmla="*/ 135 h 482"/>
                <a:gd name="T30" fmla="*/ 0 w 1374"/>
                <a:gd name="T31" fmla="*/ 135 h 482"/>
                <a:gd name="T32" fmla="*/ 0 w 1374"/>
                <a:gd name="T33" fmla="*/ 135 h 482"/>
                <a:gd name="T34" fmla="*/ 0 w 1374"/>
                <a:gd name="T35" fmla="*/ 135 h 482"/>
                <a:gd name="T36" fmla="*/ 0 w 1374"/>
                <a:gd name="T37" fmla="*/ 135 h 482"/>
                <a:gd name="T38" fmla="*/ 0 w 1374"/>
                <a:gd name="T39" fmla="*/ 135 h 482"/>
                <a:gd name="T40" fmla="*/ 0 w 1374"/>
                <a:gd name="T41" fmla="*/ 135 h 482"/>
                <a:gd name="T42" fmla="*/ 0 w 1374"/>
                <a:gd name="T43" fmla="*/ 135 h 482"/>
                <a:gd name="T44" fmla="*/ 0 w 1374"/>
                <a:gd name="T45" fmla="*/ 135 h 482"/>
                <a:gd name="T46" fmla="*/ 0 w 1374"/>
                <a:gd name="T47" fmla="*/ 135 h 482"/>
                <a:gd name="T48" fmla="*/ 0 w 1374"/>
                <a:gd name="T49" fmla="*/ 135 h 482"/>
                <a:gd name="T50" fmla="*/ 0 w 1374"/>
                <a:gd name="T51" fmla="*/ 135 h 482"/>
                <a:gd name="T52" fmla="*/ 0 w 1374"/>
                <a:gd name="T53" fmla="*/ 135 h 482"/>
                <a:gd name="T54" fmla="*/ 0 w 1374"/>
                <a:gd name="T55" fmla="*/ 135 h 482"/>
                <a:gd name="T56" fmla="*/ 0 w 1374"/>
                <a:gd name="T57" fmla="*/ 135 h 482"/>
                <a:gd name="T58" fmla="*/ 0 w 1374"/>
                <a:gd name="T59" fmla="*/ 135 h 482"/>
                <a:gd name="T60" fmla="*/ 0 w 1374"/>
                <a:gd name="T61" fmla="*/ 135 h 482"/>
                <a:gd name="T62" fmla="*/ 0 w 1374"/>
                <a:gd name="T63" fmla="*/ 135 h 482"/>
                <a:gd name="T64" fmla="*/ 0 w 1374"/>
                <a:gd name="T65" fmla="*/ 135 h 482"/>
                <a:gd name="T66" fmla="*/ 0 w 1374"/>
                <a:gd name="T67" fmla="*/ 135 h 482"/>
                <a:gd name="T68" fmla="*/ 0 w 1374"/>
                <a:gd name="T69" fmla="*/ 135 h 482"/>
                <a:gd name="T70" fmla="*/ 0 w 1374"/>
                <a:gd name="T71" fmla="*/ 135 h 482"/>
                <a:gd name="T72" fmla="*/ 0 w 1374"/>
                <a:gd name="T73" fmla="*/ 135 h 482"/>
                <a:gd name="T74" fmla="*/ 0 w 1374"/>
                <a:gd name="T75" fmla="*/ 135 h 482"/>
                <a:gd name="T76" fmla="*/ 0 w 1374"/>
                <a:gd name="T77" fmla="*/ 135 h 482"/>
                <a:gd name="T78" fmla="*/ 0 w 1374"/>
                <a:gd name="T79" fmla="*/ 135 h 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4"/>
                <a:gd name="T121" fmla="*/ 0 h 482"/>
                <a:gd name="T122" fmla="*/ 1374 w 1374"/>
                <a:gd name="T123" fmla="*/ 482 h 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4" h="482">
                  <a:moveTo>
                    <a:pt x="0" y="135"/>
                  </a:moveTo>
                  <a:lnTo>
                    <a:pt x="0" y="482"/>
                  </a:lnTo>
                  <a:lnTo>
                    <a:pt x="1296" y="482"/>
                  </a:lnTo>
                  <a:lnTo>
                    <a:pt x="1374" y="390"/>
                  </a:lnTo>
                  <a:lnTo>
                    <a:pt x="70" y="390"/>
                  </a:lnTo>
                  <a:lnTo>
                    <a:pt x="70" y="0"/>
                  </a:lnTo>
                  <a:lnTo>
                    <a:pt x="0" y="135"/>
                  </a:lnTo>
                  <a:close/>
                </a:path>
              </a:pathLst>
            </a:custGeom>
            <a:solidFill>
              <a:srgbClr val="800080"/>
            </a:solidFill>
            <a:ln w="11113">
              <a:solidFill>
                <a:srgbClr val="800080"/>
              </a:solidFill>
              <a:prstDash val="solid"/>
              <a:round/>
              <a:headEnd/>
              <a:tailEnd/>
            </a:ln>
          </p:spPr>
          <p:txBody>
            <a:bodyPr/>
            <a:lstStyle/>
            <a:p>
              <a:endParaRPr lang="en-GB">
                <a:latin typeface="+mn-lt"/>
              </a:endParaRPr>
            </a:p>
          </p:txBody>
        </p:sp>
        <p:sp>
          <p:nvSpPr>
            <p:cNvPr id="18" name="Freeform 26"/>
            <p:cNvSpPr>
              <a:spLocks/>
            </p:cNvSpPr>
            <p:nvPr/>
          </p:nvSpPr>
          <p:spPr bwMode="invGray">
            <a:xfrm>
              <a:off x="4205" y="1844"/>
              <a:ext cx="114" cy="205"/>
            </a:xfrm>
            <a:custGeom>
              <a:avLst/>
              <a:gdLst>
                <a:gd name="T0" fmla="*/ 0 w 114"/>
                <a:gd name="T1" fmla="*/ 113 h 205"/>
                <a:gd name="T2" fmla="*/ 114 w 114"/>
                <a:gd name="T3" fmla="*/ 0 h 205"/>
                <a:gd name="T4" fmla="*/ 114 w 114"/>
                <a:gd name="T5" fmla="*/ 0 h 205"/>
                <a:gd name="T6" fmla="*/ 114 w 114"/>
                <a:gd name="T7" fmla="*/ 0 h 205"/>
                <a:gd name="T8" fmla="*/ 114 w 114"/>
                <a:gd name="T9" fmla="*/ 0 h 205"/>
                <a:gd name="T10" fmla="*/ 114 w 114"/>
                <a:gd name="T11" fmla="*/ 0 h 205"/>
                <a:gd name="T12" fmla="*/ 114 w 114"/>
                <a:gd name="T13" fmla="*/ 0 h 205"/>
                <a:gd name="T14" fmla="*/ 114 w 114"/>
                <a:gd name="T15" fmla="*/ 0 h 205"/>
                <a:gd name="T16" fmla="*/ 114 w 114"/>
                <a:gd name="T17" fmla="*/ 0 h 205"/>
                <a:gd name="T18" fmla="*/ 114 w 114"/>
                <a:gd name="T19" fmla="*/ 0 h 205"/>
                <a:gd name="T20" fmla="*/ 114 w 114"/>
                <a:gd name="T21" fmla="*/ 0 h 205"/>
                <a:gd name="T22" fmla="*/ 114 w 114"/>
                <a:gd name="T23" fmla="*/ 0 h 205"/>
                <a:gd name="T24" fmla="*/ 114 w 114"/>
                <a:gd name="T25" fmla="*/ 0 h 205"/>
                <a:gd name="T26" fmla="*/ 114 w 114"/>
                <a:gd name="T27" fmla="*/ 0 h 205"/>
                <a:gd name="T28" fmla="*/ 114 w 114"/>
                <a:gd name="T29" fmla="*/ 0 h 205"/>
                <a:gd name="T30" fmla="*/ 114 w 114"/>
                <a:gd name="T31" fmla="*/ 0 h 205"/>
                <a:gd name="T32" fmla="*/ 114 w 114"/>
                <a:gd name="T33" fmla="*/ 0 h 205"/>
                <a:gd name="T34" fmla="*/ 114 w 114"/>
                <a:gd name="T35" fmla="*/ 0 h 205"/>
                <a:gd name="T36" fmla="*/ 114 w 114"/>
                <a:gd name="T37" fmla="*/ 0 h 205"/>
                <a:gd name="T38" fmla="*/ 114 w 114"/>
                <a:gd name="T39" fmla="*/ 0 h 205"/>
                <a:gd name="T40" fmla="*/ 114 w 114"/>
                <a:gd name="T41" fmla="*/ 0 h 205"/>
                <a:gd name="T42" fmla="*/ 114 w 114"/>
                <a:gd name="T43" fmla="*/ 0 h 205"/>
                <a:gd name="T44" fmla="*/ 114 w 114"/>
                <a:gd name="T45" fmla="*/ 0 h 205"/>
                <a:gd name="T46" fmla="*/ 114 w 114"/>
                <a:gd name="T47" fmla="*/ 0 h 205"/>
                <a:gd name="T48" fmla="*/ 114 w 114"/>
                <a:gd name="T49" fmla="*/ 0 h 205"/>
                <a:gd name="T50" fmla="*/ 114 w 114"/>
                <a:gd name="T51" fmla="*/ 0 h 205"/>
                <a:gd name="T52" fmla="*/ 114 w 114"/>
                <a:gd name="T53" fmla="*/ 0 h 205"/>
                <a:gd name="T54" fmla="*/ 114 w 114"/>
                <a:gd name="T55" fmla="*/ 0 h 205"/>
                <a:gd name="T56" fmla="*/ 114 w 114"/>
                <a:gd name="T57" fmla="*/ 0 h 205"/>
                <a:gd name="T58" fmla="*/ 114 w 114"/>
                <a:gd name="T59" fmla="*/ 0 h 205"/>
                <a:gd name="T60" fmla="*/ 114 w 114"/>
                <a:gd name="T61" fmla="*/ 0 h 205"/>
                <a:gd name="T62" fmla="*/ 114 w 114"/>
                <a:gd name="T63" fmla="*/ 0 h 205"/>
                <a:gd name="T64" fmla="*/ 114 w 114"/>
                <a:gd name="T65" fmla="*/ 0 h 205"/>
                <a:gd name="T66" fmla="*/ 114 w 114"/>
                <a:gd name="T67" fmla="*/ 0 h 205"/>
                <a:gd name="T68" fmla="*/ 114 w 114"/>
                <a:gd name="T69" fmla="*/ 0 h 205"/>
                <a:gd name="T70" fmla="*/ 114 w 114"/>
                <a:gd name="T71" fmla="*/ 0 h 205"/>
                <a:gd name="T72" fmla="*/ 114 w 114"/>
                <a:gd name="T73" fmla="*/ 0 h 205"/>
                <a:gd name="T74" fmla="*/ 114 w 114"/>
                <a:gd name="T75" fmla="*/ 0 h 205"/>
                <a:gd name="T76" fmla="*/ 114 w 114"/>
                <a:gd name="T77" fmla="*/ 0 h 205"/>
                <a:gd name="T78" fmla="*/ 114 w 114"/>
                <a:gd name="T79" fmla="*/ 0 h 2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4"/>
                <a:gd name="T121" fmla="*/ 0 h 205"/>
                <a:gd name="T122" fmla="*/ 114 w 114"/>
                <a:gd name="T123" fmla="*/ 205 h 2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4" h="205">
                  <a:moveTo>
                    <a:pt x="114" y="0"/>
                  </a:moveTo>
                  <a:lnTo>
                    <a:pt x="0" y="113"/>
                  </a:lnTo>
                  <a:lnTo>
                    <a:pt x="114" y="205"/>
                  </a:lnTo>
                  <a:lnTo>
                    <a:pt x="114" y="0"/>
                  </a:lnTo>
                  <a:close/>
                </a:path>
              </a:pathLst>
            </a:custGeom>
            <a:solidFill>
              <a:srgbClr val="002060"/>
            </a:solidFill>
            <a:ln w="11113">
              <a:solidFill>
                <a:srgbClr val="002060"/>
              </a:solidFill>
              <a:prstDash val="solid"/>
              <a:round/>
              <a:headEnd/>
              <a:tailEnd/>
            </a:ln>
          </p:spPr>
          <p:txBody>
            <a:bodyPr/>
            <a:lstStyle/>
            <a:p>
              <a:endParaRPr lang="en-GB">
                <a:latin typeface="+mn-lt"/>
              </a:endParaRPr>
            </a:p>
          </p:txBody>
        </p:sp>
        <p:sp>
          <p:nvSpPr>
            <p:cNvPr id="19" name="Freeform 27"/>
            <p:cNvSpPr>
              <a:spLocks/>
            </p:cNvSpPr>
            <p:nvPr/>
          </p:nvSpPr>
          <p:spPr bwMode="invGray">
            <a:xfrm>
              <a:off x="2795" y="1121"/>
              <a:ext cx="106" cy="199"/>
            </a:xfrm>
            <a:custGeom>
              <a:avLst/>
              <a:gdLst>
                <a:gd name="T0" fmla="*/ 106 w 106"/>
                <a:gd name="T1" fmla="*/ 106 h 199"/>
                <a:gd name="T2" fmla="*/ 0 w 106"/>
                <a:gd name="T3" fmla="*/ 0 h 199"/>
                <a:gd name="T4" fmla="*/ 0 w 106"/>
                <a:gd name="T5" fmla="*/ 0 h 199"/>
                <a:gd name="T6" fmla="*/ 0 w 106"/>
                <a:gd name="T7" fmla="*/ 0 h 199"/>
                <a:gd name="T8" fmla="*/ 0 w 106"/>
                <a:gd name="T9" fmla="*/ 0 h 199"/>
                <a:gd name="T10" fmla="*/ 0 w 106"/>
                <a:gd name="T11" fmla="*/ 0 h 199"/>
                <a:gd name="T12" fmla="*/ 0 w 106"/>
                <a:gd name="T13" fmla="*/ 0 h 199"/>
                <a:gd name="T14" fmla="*/ 0 w 106"/>
                <a:gd name="T15" fmla="*/ 0 h 199"/>
                <a:gd name="T16" fmla="*/ 0 w 106"/>
                <a:gd name="T17" fmla="*/ 0 h 199"/>
                <a:gd name="T18" fmla="*/ 0 w 106"/>
                <a:gd name="T19" fmla="*/ 0 h 199"/>
                <a:gd name="T20" fmla="*/ 0 w 106"/>
                <a:gd name="T21" fmla="*/ 0 h 199"/>
                <a:gd name="T22" fmla="*/ 0 w 106"/>
                <a:gd name="T23" fmla="*/ 0 h 199"/>
                <a:gd name="T24" fmla="*/ 0 w 106"/>
                <a:gd name="T25" fmla="*/ 0 h 199"/>
                <a:gd name="T26" fmla="*/ 0 w 106"/>
                <a:gd name="T27" fmla="*/ 0 h 199"/>
                <a:gd name="T28" fmla="*/ 0 w 106"/>
                <a:gd name="T29" fmla="*/ 0 h 199"/>
                <a:gd name="T30" fmla="*/ 0 w 106"/>
                <a:gd name="T31" fmla="*/ 0 h 199"/>
                <a:gd name="T32" fmla="*/ 0 w 106"/>
                <a:gd name="T33" fmla="*/ 0 h 199"/>
                <a:gd name="T34" fmla="*/ 0 w 106"/>
                <a:gd name="T35" fmla="*/ 0 h 199"/>
                <a:gd name="T36" fmla="*/ 0 w 106"/>
                <a:gd name="T37" fmla="*/ 0 h 199"/>
                <a:gd name="T38" fmla="*/ 0 w 106"/>
                <a:gd name="T39" fmla="*/ 0 h 199"/>
                <a:gd name="T40" fmla="*/ 0 w 106"/>
                <a:gd name="T41" fmla="*/ 0 h 199"/>
                <a:gd name="T42" fmla="*/ 0 w 106"/>
                <a:gd name="T43" fmla="*/ 0 h 199"/>
                <a:gd name="T44" fmla="*/ 0 w 106"/>
                <a:gd name="T45" fmla="*/ 0 h 199"/>
                <a:gd name="T46" fmla="*/ 0 w 106"/>
                <a:gd name="T47" fmla="*/ 0 h 199"/>
                <a:gd name="T48" fmla="*/ 0 w 106"/>
                <a:gd name="T49" fmla="*/ 0 h 199"/>
                <a:gd name="T50" fmla="*/ 0 w 106"/>
                <a:gd name="T51" fmla="*/ 0 h 199"/>
                <a:gd name="T52" fmla="*/ 0 w 106"/>
                <a:gd name="T53" fmla="*/ 0 h 199"/>
                <a:gd name="T54" fmla="*/ 0 w 106"/>
                <a:gd name="T55" fmla="*/ 0 h 199"/>
                <a:gd name="T56" fmla="*/ 0 w 106"/>
                <a:gd name="T57" fmla="*/ 0 h 199"/>
                <a:gd name="T58" fmla="*/ 0 w 106"/>
                <a:gd name="T59" fmla="*/ 0 h 199"/>
                <a:gd name="T60" fmla="*/ 0 w 106"/>
                <a:gd name="T61" fmla="*/ 0 h 199"/>
                <a:gd name="T62" fmla="*/ 0 w 106"/>
                <a:gd name="T63" fmla="*/ 0 h 199"/>
                <a:gd name="T64" fmla="*/ 0 w 106"/>
                <a:gd name="T65" fmla="*/ 0 h 199"/>
                <a:gd name="T66" fmla="*/ 0 w 106"/>
                <a:gd name="T67" fmla="*/ 0 h 199"/>
                <a:gd name="T68" fmla="*/ 0 w 106"/>
                <a:gd name="T69" fmla="*/ 0 h 199"/>
                <a:gd name="T70" fmla="*/ 0 w 106"/>
                <a:gd name="T71" fmla="*/ 0 h 199"/>
                <a:gd name="T72" fmla="*/ 0 w 106"/>
                <a:gd name="T73" fmla="*/ 0 h 199"/>
                <a:gd name="T74" fmla="*/ 0 w 106"/>
                <a:gd name="T75" fmla="*/ 0 h 199"/>
                <a:gd name="T76" fmla="*/ 0 w 106"/>
                <a:gd name="T77" fmla="*/ 0 h 199"/>
                <a:gd name="T78" fmla="*/ 0 w 106"/>
                <a:gd name="T79" fmla="*/ 0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6"/>
                <a:gd name="T121" fmla="*/ 0 h 199"/>
                <a:gd name="T122" fmla="*/ 106 w 106"/>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6" h="199">
                  <a:moveTo>
                    <a:pt x="0" y="0"/>
                  </a:moveTo>
                  <a:lnTo>
                    <a:pt x="106" y="106"/>
                  </a:lnTo>
                  <a:lnTo>
                    <a:pt x="0" y="199"/>
                  </a:lnTo>
                  <a:lnTo>
                    <a:pt x="0" y="0"/>
                  </a:lnTo>
                  <a:close/>
                </a:path>
              </a:pathLst>
            </a:custGeom>
            <a:solidFill>
              <a:srgbClr val="002060"/>
            </a:solidFill>
            <a:ln w="11113">
              <a:solidFill>
                <a:srgbClr val="002060"/>
              </a:solidFill>
              <a:prstDash val="solid"/>
              <a:round/>
              <a:headEnd/>
              <a:tailEnd/>
            </a:ln>
          </p:spPr>
          <p:txBody>
            <a:bodyPr/>
            <a:lstStyle/>
            <a:p>
              <a:endParaRPr lang="en-GB">
                <a:latin typeface="+mn-lt"/>
              </a:endParaRPr>
            </a:p>
          </p:txBody>
        </p:sp>
        <p:sp>
          <p:nvSpPr>
            <p:cNvPr id="20" name="Freeform 28"/>
            <p:cNvSpPr>
              <a:spLocks/>
            </p:cNvSpPr>
            <p:nvPr/>
          </p:nvSpPr>
          <p:spPr bwMode="invGray">
            <a:xfrm>
              <a:off x="4764" y="1128"/>
              <a:ext cx="114" cy="206"/>
            </a:xfrm>
            <a:custGeom>
              <a:avLst/>
              <a:gdLst>
                <a:gd name="T0" fmla="*/ 114 w 114"/>
                <a:gd name="T1" fmla="*/ 114 h 206"/>
                <a:gd name="T2" fmla="*/ 0 w 114"/>
                <a:gd name="T3" fmla="*/ 0 h 206"/>
                <a:gd name="T4" fmla="*/ 0 w 114"/>
                <a:gd name="T5" fmla="*/ 0 h 206"/>
                <a:gd name="T6" fmla="*/ 0 w 114"/>
                <a:gd name="T7" fmla="*/ 0 h 206"/>
                <a:gd name="T8" fmla="*/ 0 w 114"/>
                <a:gd name="T9" fmla="*/ 0 h 206"/>
                <a:gd name="T10" fmla="*/ 0 w 114"/>
                <a:gd name="T11" fmla="*/ 0 h 206"/>
                <a:gd name="T12" fmla="*/ 0 w 114"/>
                <a:gd name="T13" fmla="*/ 0 h 206"/>
                <a:gd name="T14" fmla="*/ 0 w 114"/>
                <a:gd name="T15" fmla="*/ 0 h 206"/>
                <a:gd name="T16" fmla="*/ 0 w 114"/>
                <a:gd name="T17" fmla="*/ 0 h 206"/>
                <a:gd name="T18" fmla="*/ 0 w 114"/>
                <a:gd name="T19" fmla="*/ 0 h 206"/>
                <a:gd name="T20" fmla="*/ 0 w 114"/>
                <a:gd name="T21" fmla="*/ 0 h 206"/>
                <a:gd name="T22" fmla="*/ 0 w 114"/>
                <a:gd name="T23" fmla="*/ 0 h 206"/>
                <a:gd name="T24" fmla="*/ 0 w 114"/>
                <a:gd name="T25" fmla="*/ 0 h 206"/>
                <a:gd name="T26" fmla="*/ 0 w 114"/>
                <a:gd name="T27" fmla="*/ 0 h 206"/>
                <a:gd name="T28" fmla="*/ 0 w 114"/>
                <a:gd name="T29" fmla="*/ 0 h 206"/>
                <a:gd name="T30" fmla="*/ 0 w 114"/>
                <a:gd name="T31" fmla="*/ 0 h 206"/>
                <a:gd name="T32" fmla="*/ 0 w 114"/>
                <a:gd name="T33" fmla="*/ 0 h 206"/>
                <a:gd name="T34" fmla="*/ 0 w 114"/>
                <a:gd name="T35" fmla="*/ 0 h 206"/>
                <a:gd name="T36" fmla="*/ 0 w 114"/>
                <a:gd name="T37" fmla="*/ 0 h 206"/>
                <a:gd name="T38" fmla="*/ 0 w 114"/>
                <a:gd name="T39" fmla="*/ 0 h 206"/>
                <a:gd name="T40" fmla="*/ 0 w 114"/>
                <a:gd name="T41" fmla="*/ 0 h 206"/>
                <a:gd name="T42" fmla="*/ 0 w 114"/>
                <a:gd name="T43" fmla="*/ 0 h 206"/>
                <a:gd name="T44" fmla="*/ 0 w 114"/>
                <a:gd name="T45" fmla="*/ 0 h 206"/>
                <a:gd name="T46" fmla="*/ 0 w 114"/>
                <a:gd name="T47" fmla="*/ 0 h 206"/>
                <a:gd name="T48" fmla="*/ 0 w 114"/>
                <a:gd name="T49" fmla="*/ 0 h 206"/>
                <a:gd name="T50" fmla="*/ 0 w 114"/>
                <a:gd name="T51" fmla="*/ 0 h 206"/>
                <a:gd name="T52" fmla="*/ 0 w 114"/>
                <a:gd name="T53" fmla="*/ 0 h 206"/>
                <a:gd name="T54" fmla="*/ 0 w 114"/>
                <a:gd name="T55" fmla="*/ 0 h 206"/>
                <a:gd name="T56" fmla="*/ 0 w 114"/>
                <a:gd name="T57" fmla="*/ 0 h 206"/>
                <a:gd name="T58" fmla="*/ 0 w 114"/>
                <a:gd name="T59" fmla="*/ 0 h 206"/>
                <a:gd name="T60" fmla="*/ 0 w 114"/>
                <a:gd name="T61" fmla="*/ 0 h 206"/>
                <a:gd name="T62" fmla="*/ 0 w 114"/>
                <a:gd name="T63" fmla="*/ 0 h 206"/>
                <a:gd name="T64" fmla="*/ 0 w 114"/>
                <a:gd name="T65" fmla="*/ 0 h 206"/>
                <a:gd name="T66" fmla="*/ 0 w 114"/>
                <a:gd name="T67" fmla="*/ 0 h 206"/>
                <a:gd name="T68" fmla="*/ 0 w 114"/>
                <a:gd name="T69" fmla="*/ 0 h 206"/>
                <a:gd name="T70" fmla="*/ 0 w 114"/>
                <a:gd name="T71" fmla="*/ 0 h 206"/>
                <a:gd name="T72" fmla="*/ 0 w 114"/>
                <a:gd name="T73" fmla="*/ 0 h 206"/>
                <a:gd name="T74" fmla="*/ 0 w 114"/>
                <a:gd name="T75" fmla="*/ 0 h 206"/>
                <a:gd name="T76" fmla="*/ 0 w 114"/>
                <a:gd name="T77" fmla="*/ 0 h 206"/>
                <a:gd name="T78" fmla="*/ 0 w 114"/>
                <a:gd name="T79" fmla="*/ 0 h 2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4"/>
                <a:gd name="T121" fmla="*/ 0 h 206"/>
                <a:gd name="T122" fmla="*/ 114 w 114"/>
                <a:gd name="T123" fmla="*/ 206 h 2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4" h="206">
                  <a:moveTo>
                    <a:pt x="0" y="0"/>
                  </a:moveTo>
                  <a:lnTo>
                    <a:pt x="114" y="114"/>
                  </a:lnTo>
                  <a:lnTo>
                    <a:pt x="0" y="206"/>
                  </a:lnTo>
                  <a:lnTo>
                    <a:pt x="0" y="0"/>
                  </a:lnTo>
                  <a:close/>
                </a:path>
              </a:pathLst>
            </a:custGeom>
            <a:solidFill>
              <a:srgbClr val="002060"/>
            </a:solidFill>
            <a:ln w="11113">
              <a:solidFill>
                <a:srgbClr val="002060"/>
              </a:solidFill>
              <a:prstDash val="solid"/>
              <a:round/>
              <a:headEnd/>
              <a:tailEnd/>
            </a:ln>
          </p:spPr>
          <p:txBody>
            <a:bodyPr/>
            <a:lstStyle/>
            <a:p>
              <a:endParaRPr lang="en-GB">
                <a:latin typeface="+mn-lt"/>
              </a:endParaRPr>
            </a:p>
          </p:txBody>
        </p:sp>
        <p:sp>
          <p:nvSpPr>
            <p:cNvPr id="21" name="Rectangle 29"/>
            <p:cNvSpPr>
              <a:spLocks noChangeArrowheads="1"/>
            </p:cNvSpPr>
            <p:nvPr/>
          </p:nvSpPr>
          <p:spPr bwMode="invGray">
            <a:xfrm>
              <a:off x="3725" y="622"/>
              <a:ext cx="1371"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000">
                  <a:solidFill>
                    <a:schemeClr val="tx1"/>
                  </a:solidFill>
                  <a:latin typeface="Comic Sans MS" pitchFamily="66" charset="0"/>
                </a:defRPr>
              </a:lvl1pPr>
              <a:lvl2pPr marL="742950" indent="-285750">
                <a:spcBef>
                  <a:spcPct val="20000"/>
                </a:spcBef>
                <a:defRPr sz="2000">
                  <a:solidFill>
                    <a:schemeClr val="tx1"/>
                  </a:solidFill>
                  <a:latin typeface="Comic Sans MS" pitchFamily="66" charset="0"/>
                </a:defRPr>
              </a:lvl2pPr>
              <a:lvl3pPr marL="1143000" indent="-228600">
                <a:spcBef>
                  <a:spcPct val="20000"/>
                </a:spcBef>
                <a:defRPr sz="2000">
                  <a:solidFill>
                    <a:schemeClr val="tx1"/>
                  </a:solidFill>
                  <a:latin typeface="Comic Sans MS" pitchFamily="66" charset="0"/>
                </a:defRPr>
              </a:lvl3pPr>
              <a:lvl4pPr marL="1600200" indent="-228600">
                <a:spcBef>
                  <a:spcPct val="20000"/>
                </a:spcBef>
                <a:defRPr>
                  <a:solidFill>
                    <a:schemeClr val="tx1"/>
                  </a:solidFill>
                  <a:latin typeface="Comic Sans MS" pitchFamily="66" charset="0"/>
                </a:defRPr>
              </a:lvl4pPr>
              <a:lvl5pPr marL="2057400" indent="-228600">
                <a:spcBef>
                  <a:spcPct val="20000"/>
                </a:spcBef>
                <a:defRPr>
                  <a:solidFill>
                    <a:schemeClr val="tx1"/>
                  </a:solidFill>
                  <a:latin typeface="Comic Sans MS" pitchFamily="66" charset="0"/>
                </a:defRPr>
              </a:lvl5pPr>
              <a:lvl6pPr marL="2514600" indent="-228600" eaLnBrk="0" fontAlgn="base" hangingPunct="0">
                <a:spcBef>
                  <a:spcPct val="20000"/>
                </a:spcBef>
                <a:spcAft>
                  <a:spcPct val="0"/>
                </a:spcAft>
                <a:defRPr>
                  <a:solidFill>
                    <a:schemeClr val="tx1"/>
                  </a:solidFill>
                  <a:latin typeface="Comic Sans MS" pitchFamily="66" charset="0"/>
                </a:defRPr>
              </a:lvl6pPr>
              <a:lvl7pPr marL="2971800" indent="-228600" eaLnBrk="0" fontAlgn="base" hangingPunct="0">
                <a:spcBef>
                  <a:spcPct val="20000"/>
                </a:spcBef>
                <a:spcAft>
                  <a:spcPct val="0"/>
                </a:spcAft>
                <a:defRPr>
                  <a:solidFill>
                    <a:schemeClr val="tx1"/>
                  </a:solidFill>
                  <a:latin typeface="Comic Sans MS" pitchFamily="66" charset="0"/>
                </a:defRPr>
              </a:lvl7pPr>
              <a:lvl8pPr marL="3429000" indent="-228600" eaLnBrk="0" fontAlgn="base" hangingPunct="0">
                <a:spcBef>
                  <a:spcPct val="20000"/>
                </a:spcBef>
                <a:spcAft>
                  <a:spcPct val="0"/>
                </a:spcAft>
                <a:defRPr>
                  <a:solidFill>
                    <a:schemeClr val="tx1"/>
                  </a:solidFill>
                  <a:latin typeface="Comic Sans MS" pitchFamily="66" charset="0"/>
                </a:defRPr>
              </a:lvl8pPr>
              <a:lvl9pPr marL="3886200" indent="-228600" eaLnBrk="0" fontAlgn="base" hangingPunct="0">
                <a:spcBef>
                  <a:spcPct val="20000"/>
                </a:spcBef>
                <a:spcAft>
                  <a:spcPct val="0"/>
                </a:spcAft>
                <a:defRPr>
                  <a:solidFill>
                    <a:schemeClr val="tx1"/>
                  </a:solidFill>
                  <a:latin typeface="Comic Sans MS" pitchFamily="66" charset="0"/>
                </a:defRPr>
              </a:lvl9pPr>
            </a:lstStyle>
            <a:p>
              <a:pPr>
                <a:spcBef>
                  <a:spcPct val="0"/>
                </a:spcBef>
              </a:pPr>
              <a:r>
                <a:rPr lang="en-GB" altLang="en-US" sz="2400" dirty="0">
                  <a:latin typeface="+mn-lt"/>
                  <a:cs typeface="Arial" charset="0"/>
                </a:rPr>
                <a:t>Hills</a:t>
              </a:r>
              <a:r>
                <a:rPr lang="en-GB" altLang="en-US" sz="2400" dirty="0" smtClean="0">
                  <a:latin typeface="+mn-lt"/>
                  <a:cs typeface="Arial" charset="0"/>
                </a:rPr>
                <a:t>, Surface</a:t>
              </a:r>
              <a:endParaRPr lang="en-GB" altLang="en-US" sz="2400" dirty="0">
                <a:latin typeface="+mn-lt"/>
                <a:cs typeface="Arial" charset="0"/>
              </a:endParaRPr>
            </a:p>
          </p:txBody>
        </p:sp>
        <p:sp>
          <p:nvSpPr>
            <p:cNvPr id="22" name="Rectangle 30"/>
            <p:cNvSpPr>
              <a:spLocks noChangeArrowheads="1"/>
            </p:cNvSpPr>
            <p:nvPr/>
          </p:nvSpPr>
          <p:spPr bwMode="invGray">
            <a:xfrm>
              <a:off x="3174" y="1820"/>
              <a:ext cx="847"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000">
                  <a:solidFill>
                    <a:schemeClr val="tx1"/>
                  </a:solidFill>
                  <a:latin typeface="Comic Sans MS" pitchFamily="66" charset="0"/>
                </a:defRPr>
              </a:lvl1pPr>
              <a:lvl2pPr marL="742950" indent="-285750">
                <a:spcBef>
                  <a:spcPct val="20000"/>
                </a:spcBef>
                <a:defRPr sz="2000">
                  <a:solidFill>
                    <a:schemeClr val="tx1"/>
                  </a:solidFill>
                  <a:latin typeface="Comic Sans MS" pitchFamily="66" charset="0"/>
                </a:defRPr>
              </a:lvl2pPr>
              <a:lvl3pPr marL="1143000" indent="-228600">
                <a:spcBef>
                  <a:spcPct val="20000"/>
                </a:spcBef>
                <a:defRPr sz="2000">
                  <a:solidFill>
                    <a:schemeClr val="tx1"/>
                  </a:solidFill>
                  <a:latin typeface="Comic Sans MS" pitchFamily="66" charset="0"/>
                </a:defRPr>
              </a:lvl3pPr>
              <a:lvl4pPr marL="1600200" indent="-228600">
                <a:spcBef>
                  <a:spcPct val="20000"/>
                </a:spcBef>
                <a:defRPr>
                  <a:solidFill>
                    <a:schemeClr val="tx1"/>
                  </a:solidFill>
                  <a:latin typeface="Comic Sans MS" pitchFamily="66" charset="0"/>
                </a:defRPr>
              </a:lvl4pPr>
              <a:lvl5pPr marL="2057400" indent="-228600">
                <a:spcBef>
                  <a:spcPct val="20000"/>
                </a:spcBef>
                <a:defRPr>
                  <a:solidFill>
                    <a:schemeClr val="tx1"/>
                  </a:solidFill>
                  <a:latin typeface="Comic Sans MS" pitchFamily="66" charset="0"/>
                </a:defRPr>
              </a:lvl5pPr>
              <a:lvl6pPr marL="2514600" indent="-228600" eaLnBrk="0" fontAlgn="base" hangingPunct="0">
                <a:spcBef>
                  <a:spcPct val="20000"/>
                </a:spcBef>
                <a:spcAft>
                  <a:spcPct val="0"/>
                </a:spcAft>
                <a:defRPr>
                  <a:solidFill>
                    <a:schemeClr val="tx1"/>
                  </a:solidFill>
                  <a:latin typeface="Comic Sans MS" pitchFamily="66" charset="0"/>
                </a:defRPr>
              </a:lvl6pPr>
              <a:lvl7pPr marL="2971800" indent="-228600" eaLnBrk="0" fontAlgn="base" hangingPunct="0">
                <a:spcBef>
                  <a:spcPct val="20000"/>
                </a:spcBef>
                <a:spcAft>
                  <a:spcPct val="0"/>
                </a:spcAft>
                <a:defRPr>
                  <a:solidFill>
                    <a:schemeClr val="tx1"/>
                  </a:solidFill>
                  <a:latin typeface="Comic Sans MS" pitchFamily="66" charset="0"/>
                </a:defRPr>
              </a:lvl7pPr>
              <a:lvl8pPr marL="3429000" indent="-228600" eaLnBrk="0" fontAlgn="base" hangingPunct="0">
                <a:spcBef>
                  <a:spcPct val="20000"/>
                </a:spcBef>
                <a:spcAft>
                  <a:spcPct val="0"/>
                </a:spcAft>
                <a:defRPr>
                  <a:solidFill>
                    <a:schemeClr val="tx1"/>
                  </a:solidFill>
                  <a:latin typeface="Comic Sans MS" pitchFamily="66" charset="0"/>
                </a:defRPr>
              </a:lvl8pPr>
              <a:lvl9pPr marL="3886200" indent="-228600" eaLnBrk="0" fontAlgn="base" hangingPunct="0">
                <a:spcBef>
                  <a:spcPct val="20000"/>
                </a:spcBef>
                <a:spcAft>
                  <a:spcPct val="0"/>
                </a:spcAft>
                <a:defRPr>
                  <a:solidFill>
                    <a:schemeClr val="tx1"/>
                  </a:solidFill>
                  <a:latin typeface="Comic Sans MS" pitchFamily="66" charset="0"/>
                </a:defRPr>
              </a:lvl9pPr>
            </a:lstStyle>
            <a:p>
              <a:pPr>
                <a:spcBef>
                  <a:spcPct val="0"/>
                </a:spcBef>
              </a:pPr>
              <a:r>
                <a:rPr lang="en-GB" altLang="en-US" sz="2400" dirty="0">
                  <a:latin typeface="+mn-lt"/>
                  <a:cs typeface="Arial" charset="0"/>
                </a:rPr>
                <a:t>Measure</a:t>
              </a:r>
            </a:p>
          </p:txBody>
        </p:sp>
        <p:sp>
          <p:nvSpPr>
            <p:cNvPr id="23" name="Rectangle 31"/>
            <p:cNvSpPr>
              <a:spLocks noChangeArrowheads="1"/>
            </p:cNvSpPr>
            <p:nvPr/>
          </p:nvSpPr>
          <p:spPr bwMode="invGray">
            <a:xfrm>
              <a:off x="4564" y="850"/>
              <a:ext cx="621"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000">
                  <a:solidFill>
                    <a:schemeClr val="tx1"/>
                  </a:solidFill>
                  <a:latin typeface="Comic Sans MS" pitchFamily="66" charset="0"/>
                </a:defRPr>
              </a:lvl1pPr>
              <a:lvl2pPr marL="742950" indent="-285750">
                <a:spcBef>
                  <a:spcPct val="20000"/>
                </a:spcBef>
                <a:defRPr sz="2000">
                  <a:solidFill>
                    <a:schemeClr val="tx1"/>
                  </a:solidFill>
                  <a:latin typeface="Comic Sans MS" pitchFamily="66" charset="0"/>
                </a:defRPr>
              </a:lvl2pPr>
              <a:lvl3pPr marL="1143000" indent="-228600">
                <a:spcBef>
                  <a:spcPct val="20000"/>
                </a:spcBef>
                <a:defRPr sz="2000">
                  <a:solidFill>
                    <a:schemeClr val="tx1"/>
                  </a:solidFill>
                  <a:latin typeface="Comic Sans MS" pitchFamily="66" charset="0"/>
                </a:defRPr>
              </a:lvl3pPr>
              <a:lvl4pPr marL="1600200" indent="-228600">
                <a:spcBef>
                  <a:spcPct val="20000"/>
                </a:spcBef>
                <a:defRPr>
                  <a:solidFill>
                    <a:schemeClr val="tx1"/>
                  </a:solidFill>
                  <a:latin typeface="Comic Sans MS" pitchFamily="66" charset="0"/>
                </a:defRPr>
              </a:lvl4pPr>
              <a:lvl5pPr marL="2057400" indent="-228600">
                <a:spcBef>
                  <a:spcPct val="20000"/>
                </a:spcBef>
                <a:defRPr>
                  <a:solidFill>
                    <a:schemeClr val="tx1"/>
                  </a:solidFill>
                  <a:latin typeface="Comic Sans MS" pitchFamily="66" charset="0"/>
                </a:defRPr>
              </a:lvl5pPr>
              <a:lvl6pPr marL="2514600" indent="-228600" eaLnBrk="0" fontAlgn="base" hangingPunct="0">
                <a:spcBef>
                  <a:spcPct val="20000"/>
                </a:spcBef>
                <a:spcAft>
                  <a:spcPct val="0"/>
                </a:spcAft>
                <a:defRPr>
                  <a:solidFill>
                    <a:schemeClr val="tx1"/>
                  </a:solidFill>
                  <a:latin typeface="Comic Sans MS" pitchFamily="66" charset="0"/>
                </a:defRPr>
              </a:lvl6pPr>
              <a:lvl7pPr marL="2971800" indent="-228600" eaLnBrk="0" fontAlgn="base" hangingPunct="0">
                <a:spcBef>
                  <a:spcPct val="20000"/>
                </a:spcBef>
                <a:spcAft>
                  <a:spcPct val="0"/>
                </a:spcAft>
                <a:defRPr>
                  <a:solidFill>
                    <a:schemeClr val="tx1"/>
                  </a:solidFill>
                  <a:latin typeface="Comic Sans MS" pitchFamily="66" charset="0"/>
                </a:defRPr>
              </a:lvl7pPr>
              <a:lvl8pPr marL="3429000" indent="-228600" eaLnBrk="0" fontAlgn="base" hangingPunct="0">
                <a:spcBef>
                  <a:spcPct val="20000"/>
                </a:spcBef>
                <a:spcAft>
                  <a:spcPct val="0"/>
                </a:spcAft>
                <a:defRPr>
                  <a:solidFill>
                    <a:schemeClr val="tx1"/>
                  </a:solidFill>
                  <a:latin typeface="Comic Sans MS" pitchFamily="66" charset="0"/>
                </a:defRPr>
              </a:lvl8pPr>
              <a:lvl9pPr marL="3886200" indent="-228600" eaLnBrk="0" fontAlgn="base" hangingPunct="0">
                <a:spcBef>
                  <a:spcPct val="20000"/>
                </a:spcBef>
                <a:spcAft>
                  <a:spcPct val="0"/>
                </a:spcAft>
                <a:defRPr>
                  <a:solidFill>
                    <a:schemeClr val="tx1"/>
                  </a:solidFill>
                  <a:latin typeface="Comic Sans MS" pitchFamily="66" charset="0"/>
                </a:defRPr>
              </a:lvl9pPr>
            </a:lstStyle>
            <a:p>
              <a:pPr>
                <a:spcBef>
                  <a:spcPct val="0"/>
                </a:spcBef>
              </a:pPr>
              <a:r>
                <a:rPr lang="en-GB" altLang="en-US" sz="2400" dirty="0">
                  <a:latin typeface="+mn-lt"/>
                  <a:cs typeface="Arial" charset="0"/>
                </a:rPr>
                <a:t>Speed</a:t>
              </a:r>
            </a:p>
          </p:txBody>
        </p:sp>
        <p:sp>
          <p:nvSpPr>
            <p:cNvPr id="24" name="Rectangle 32"/>
            <p:cNvSpPr>
              <a:spLocks noChangeArrowheads="1"/>
            </p:cNvSpPr>
            <p:nvPr/>
          </p:nvSpPr>
          <p:spPr bwMode="invGray">
            <a:xfrm>
              <a:off x="3290" y="1060"/>
              <a:ext cx="585"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000">
                  <a:solidFill>
                    <a:schemeClr val="tx1"/>
                  </a:solidFill>
                  <a:latin typeface="Comic Sans MS" pitchFamily="66" charset="0"/>
                </a:defRPr>
              </a:lvl1pPr>
              <a:lvl2pPr marL="742950" indent="-285750">
                <a:spcBef>
                  <a:spcPct val="20000"/>
                </a:spcBef>
                <a:defRPr sz="2000">
                  <a:solidFill>
                    <a:schemeClr val="tx1"/>
                  </a:solidFill>
                  <a:latin typeface="Comic Sans MS" pitchFamily="66" charset="0"/>
                </a:defRPr>
              </a:lvl2pPr>
              <a:lvl3pPr marL="1143000" indent="-228600">
                <a:spcBef>
                  <a:spcPct val="20000"/>
                </a:spcBef>
                <a:defRPr sz="2000">
                  <a:solidFill>
                    <a:schemeClr val="tx1"/>
                  </a:solidFill>
                  <a:latin typeface="Comic Sans MS" pitchFamily="66" charset="0"/>
                </a:defRPr>
              </a:lvl3pPr>
              <a:lvl4pPr marL="1600200" indent="-228600">
                <a:spcBef>
                  <a:spcPct val="20000"/>
                </a:spcBef>
                <a:defRPr>
                  <a:solidFill>
                    <a:schemeClr val="tx1"/>
                  </a:solidFill>
                  <a:latin typeface="Comic Sans MS" pitchFamily="66" charset="0"/>
                </a:defRPr>
              </a:lvl4pPr>
              <a:lvl5pPr marL="2057400" indent="-228600">
                <a:spcBef>
                  <a:spcPct val="20000"/>
                </a:spcBef>
                <a:defRPr>
                  <a:solidFill>
                    <a:schemeClr val="tx1"/>
                  </a:solidFill>
                  <a:latin typeface="Comic Sans MS" pitchFamily="66" charset="0"/>
                </a:defRPr>
              </a:lvl5pPr>
              <a:lvl6pPr marL="2514600" indent="-228600" eaLnBrk="0" fontAlgn="base" hangingPunct="0">
                <a:spcBef>
                  <a:spcPct val="20000"/>
                </a:spcBef>
                <a:spcAft>
                  <a:spcPct val="0"/>
                </a:spcAft>
                <a:defRPr>
                  <a:solidFill>
                    <a:schemeClr val="tx1"/>
                  </a:solidFill>
                  <a:latin typeface="Comic Sans MS" pitchFamily="66" charset="0"/>
                </a:defRPr>
              </a:lvl6pPr>
              <a:lvl7pPr marL="2971800" indent="-228600" eaLnBrk="0" fontAlgn="base" hangingPunct="0">
                <a:spcBef>
                  <a:spcPct val="20000"/>
                </a:spcBef>
                <a:spcAft>
                  <a:spcPct val="0"/>
                </a:spcAft>
                <a:defRPr>
                  <a:solidFill>
                    <a:schemeClr val="tx1"/>
                  </a:solidFill>
                  <a:latin typeface="Comic Sans MS" pitchFamily="66" charset="0"/>
                </a:defRPr>
              </a:lvl7pPr>
              <a:lvl8pPr marL="3429000" indent="-228600" eaLnBrk="0" fontAlgn="base" hangingPunct="0">
                <a:spcBef>
                  <a:spcPct val="20000"/>
                </a:spcBef>
                <a:spcAft>
                  <a:spcPct val="0"/>
                </a:spcAft>
                <a:defRPr>
                  <a:solidFill>
                    <a:schemeClr val="tx1"/>
                  </a:solidFill>
                  <a:latin typeface="Comic Sans MS" pitchFamily="66" charset="0"/>
                </a:defRPr>
              </a:lvl8pPr>
              <a:lvl9pPr marL="3886200" indent="-228600" eaLnBrk="0" fontAlgn="base" hangingPunct="0">
                <a:spcBef>
                  <a:spcPct val="20000"/>
                </a:spcBef>
                <a:spcAft>
                  <a:spcPct val="0"/>
                </a:spcAft>
                <a:defRPr>
                  <a:solidFill>
                    <a:schemeClr val="tx1"/>
                  </a:solidFill>
                  <a:latin typeface="Comic Sans MS" pitchFamily="66" charset="0"/>
                </a:defRPr>
              </a:lvl9pPr>
            </a:lstStyle>
            <a:p>
              <a:pPr>
                <a:spcBef>
                  <a:spcPct val="0"/>
                </a:spcBef>
              </a:pPr>
              <a:r>
                <a:rPr lang="en-GB" altLang="en-US" sz="2400" dirty="0">
                  <a:latin typeface="+mn-lt"/>
                  <a:cs typeface="Arial" charset="0"/>
                </a:rPr>
                <a:t>Robot</a:t>
              </a:r>
            </a:p>
          </p:txBody>
        </p:sp>
        <p:sp>
          <p:nvSpPr>
            <p:cNvPr id="25" name="Rectangle 33"/>
            <p:cNvSpPr>
              <a:spLocks noChangeArrowheads="1"/>
            </p:cNvSpPr>
            <p:nvPr/>
          </p:nvSpPr>
          <p:spPr bwMode="invGray">
            <a:xfrm>
              <a:off x="1822" y="1328"/>
              <a:ext cx="63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000">
                  <a:solidFill>
                    <a:schemeClr val="tx1"/>
                  </a:solidFill>
                  <a:latin typeface="Comic Sans MS" pitchFamily="66" charset="0"/>
                </a:defRPr>
              </a:lvl1pPr>
              <a:lvl2pPr marL="742950" indent="-285750">
                <a:spcBef>
                  <a:spcPct val="20000"/>
                </a:spcBef>
                <a:defRPr sz="2000">
                  <a:solidFill>
                    <a:schemeClr val="tx1"/>
                  </a:solidFill>
                  <a:latin typeface="Comic Sans MS" pitchFamily="66" charset="0"/>
                </a:defRPr>
              </a:lvl2pPr>
              <a:lvl3pPr marL="1143000" indent="-228600">
                <a:spcBef>
                  <a:spcPct val="20000"/>
                </a:spcBef>
                <a:defRPr sz="2000">
                  <a:solidFill>
                    <a:schemeClr val="tx1"/>
                  </a:solidFill>
                  <a:latin typeface="Comic Sans MS" pitchFamily="66" charset="0"/>
                </a:defRPr>
              </a:lvl3pPr>
              <a:lvl4pPr marL="1600200" indent="-228600">
                <a:spcBef>
                  <a:spcPct val="20000"/>
                </a:spcBef>
                <a:defRPr>
                  <a:solidFill>
                    <a:schemeClr val="tx1"/>
                  </a:solidFill>
                  <a:latin typeface="Comic Sans MS" pitchFamily="66" charset="0"/>
                </a:defRPr>
              </a:lvl4pPr>
              <a:lvl5pPr marL="2057400" indent="-228600">
                <a:spcBef>
                  <a:spcPct val="20000"/>
                </a:spcBef>
                <a:defRPr>
                  <a:solidFill>
                    <a:schemeClr val="tx1"/>
                  </a:solidFill>
                  <a:latin typeface="Comic Sans MS" pitchFamily="66" charset="0"/>
                </a:defRPr>
              </a:lvl5pPr>
              <a:lvl6pPr marL="2514600" indent="-228600" eaLnBrk="0" fontAlgn="base" hangingPunct="0">
                <a:spcBef>
                  <a:spcPct val="20000"/>
                </a:spcBef>
                <a:spcAft>
                  <a:spcPct val="0"/>
                </a:spcAft>
                <a:defRPr>
                  <a:solidFill>
                    <a:schemeClr val="tx1"/>
                  </a:solidFill>
                  <a:latin typeface="Comic Sans MS" pitchFamily="66" charset="0"/>
                </a:defRPr>
              </a:lvl6pPr>
              <a:lvl7pPr marL="2971800" indent="-228600" eaLnBrk="0" fontAlgn="base" hangingPunct="0">
                <a:spcBef>
                  <a:spcPct val="20000"/>
                </a:spcBef>
                <a:spcAft>
                  <a:spcPct val="0"/>
                </a:spcAft>
                <a:defRPr>
                  <a:solidFill>
                    <a:schemeClr val="tx1"/>
                  </a:solidFill>
                  <a:latin typeface="Comic Sans MS" pitchFamily="66" charset="0"/>
                </a:defRPr>
              </a:lvl7pPr>
              <a:lvl8pPr marL="3429000" indent="-228600" eaLnBrk="0" fontAlgn="base" hangingPunct="0">
                <a:spcBef>
                  <a:spcPct val="20000"/>
                </a:spcBef>
                <a:spcAft>
                  <a:spcPct val="0"/>
                </a:spcAft>
                <a:defRPr>
                  <a:solidFill>
                    <a:schemeClr val="tx1"/>
                  </a:solidFill>
                  <a:latin typeface="Comic Sans MS" pitchFamily="66" charset="0"/>
                </a:defRPr>
              </a:lvl8pPr>
              <a:lvl9pPr marL="3886200" indent="-228600" eaLnBrk="0" fontAlgn="base" hangingPunct="0">
                <a:spcBef>
                  <a:spcPct val="20000"/>
                </a:spcBef>
                <a:spcAft>
                  <a:spcPct val="0"/>
                </a:spcAft>
                <a:defRPr>
                  <a:solidFill>
                    <a:schemeClr val="tx1"/>
                  </a:solidFill>
                  <a:latin typeface="Comic Sans MS" pitchFamily="66" charset="0"/>
                </a:defRPr>
              </a:lvl9pPr>
            </a:lstStyle>
            <a:p>
              <a:pPr>
                <a:spcBef>
                  <a:spcPct val="0"/>
                </a:spcBef>
              </a:pPr>
              <a:r>
                <a:rPr lang="en-GB" altLang="en-US" sz="2400" dirty="0">
                  <a:latin typeface="+mn-lt"/>
                  <a:cs typeface="Arial" charset="0"/>
                </a:rPr>
                <a:t>Slow /</a:t>
              </a:r>
            </a:p>
          </p:txBody>
        </p:sp>
        <p:sp>
          <p:nvSpPr>
            <p:cNvPr id="26" name="Rectangle 34"/>
            <p:cNvSpPr>
              <a:spLocks noChangeArrowheads="1"/>
            </p:cNvSpPr>
            <p:nvPr/>
          </p:nvSpPr>
          <p:spPr bwMode="invGray">
            <a:xfrm>
              <a:off x="1822" y="1527"/>
              <a:ext cx="621"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defRPr sz="2000">
                  <a:solidFill>
                    <a:schemeClr val="tx1"/>
                  </a:solidFill>
                  <a:latin typeface="Comic Sans MS" pitchFamily="66" charset="0"/>
                </a:defRPr>
              </a:lvl1pPr>
              <a:lvl2pPr marL="742950" indent="-285750">
                <a:spcBef>
                  <a:spcPct val="20000"/>
                </a:spcBef>
                <a:defRPr sz="2000">
                  <a:solidFill>
                    <a:schemeClr val="tx1"/>
                  </a:solidFill>
                  <a:latin typeface="Comic Sans MS" pitchFamily="66" charset="0"/>
                </a:defRPr>
              </a:lvl2pPr>
              <a:lvl3pPr marL="1143000" indent="-228600">
                <a:spcBef>
                  <a:spcPct val="20000"/>
                </a:spcBef>
                <a:defRPr sz="2000">
                  <a:solidFill>
                    <a:schemeClr val="tx1"/>
                  </a:solidFill>
                  <a:latin typeface="Comic Sans MS" pitchFamily="66" charset="0"/>
                </a:defRPr>
              </a:lvl3pPr>
              <a:lvl4pPr marL="1600200" indent="-228600">
                <a:spcBef>
                  <a:spcPct val="20000"/>
                </a:spcBef>
                <a:defRPr>
                  <a:solidFill>
                    <a:schemeClr val="tx1"/>
                  </a:solidFill>
                  <a:latin typeface="Comic Sans MS" pitchFamily="66" charset="0"/>
                </a:defRPr>
              </a:lvl4pPr>
              <a:lvl5pPr marL="2057400" indent="-228600">
                <a:spcBef>
                  <a:spcPct val="20000"/>
                </a:spcBef>
                <a:defRPr>
                  <a:solidFill>
                    <a:schemeClr val="tx1"/>
                  </a:solidFill>
                  <a:latin typeface="Comic Sans MS" pitchFamily="66" charset="0"/>
                </a:defRPr>
              </a:lvl5pPr>
              <a:lvl6pPr marL="2514600" indent="-228600" eaLnBrk="0" fontAlgn="base" hangingPunct="0">
                <a:spcBef>
                  <a:spcPct val="20000"/>
                </a:spcBef>
                <a:spcAft>
                  <a:spcPct val="0"/>
                </a:spcAft>
                <a:defRPr>
                  <a:solidFill>
                    <a:schemeClr val="tx1"/>
                  </a:solidFill>
                  <a:latin typeface="Comic Sans MS" pitchFamily="66" charset="0"/>
                </a:defRPr>
              </a:lvl6pPr>
              <a:lvl7pPr marL="2971800" indent="-228600" eaLnBrk="0" fontAlgn="base" hangingPunct="0">
                <a:spcBef>
                  <a:spcPct val="20000"/>
                </a:spcBef>
                <a:spcAft>
                  <a:spcPct val="0"/>
                </a:spcAft>
                <a:defRPr>
                  <a:solidFill>
                    <a:schemeClr val="tx1"/>
                  </a:solidFill>
                  <a:latin typeface="Comic Sans MS" pitchFamily="66" charset="0"/>
                </a:defRPr>
              </a:lvl7pPr>
              <a:lvl8pPr marL="3429000" indent="-228600" eaLnBrk="0" fontAlgn="base" hangingPunct="0">
                <a:spcBef>
                  <a:spcPct val="20000"/>
                </a:spcBef>
                <a:spcAft>
                  <a:spcPct val="0"/>
                </a:spcAft>
                <a:defRPr>
                  <a:solidFill>
                    <a:schemeClr val="tx1"/>
                  </a:solidFill>
                  <a:latin typeface="Comic Sans MS" pitchFamily="66" charset="0"/>
                </a:defRPr>
              </a:lvl8pPr>
              <a:lvl9pPr marL="3886200" indent="-228600" eaLnBrk="0" fontAlgn="base" hangingPunct="0">
                <a:spcBef>
                  <a:spcPct val="20000"/>
                </a:spcBef>
                <a:spcAft>
                  <a:spcPct val="0"/>
                </a:spcAft>
                <a:defRPr>
                  <a:solidFill>
                    <a:schemeClr val="tx1"/>
                  </a:solidFill>
                  <a:latin typeface="Comic Sans MS" pitchFamily="66" charset="0"/>
                </a:defRPr>
              </a:lvl9pPr>
            </a:lstStyle>
            <a:p>
              <a:pPr>
                <a:spcBef>
                  <a:spcPct val="0"/>
                </a:spcBef>
              </a:pPr>
              <a:r>
                <a:rPr lang="en-GB" altLang="en-US" sz="2400" dirty="0">
                  <a:latin typeface="+mn-lt"/>
                  <a:cs typeface="Arial" charset="0"/>
                </a:rPr>
                <a:t>Speed</a:t>
              </a:r>
            </a:p>
          </p:txBody>
        </p:sp>
        <p:sp>
          <p:nvSpPr>
            <p:cNvPr id="27" name="Text Box 64"/>
            <p:cNvSpPr txBox="1">
              <a:spLocks noChangeArrowheads="1"/>
            </p:cNvSpPr>
            <p:nvPr/>
          </p:nvSpPr>
          <p:spPr bwMode="auto">
            <a:xfrm>
              <a:off x="4378" y="1389"/>
              <a:ext cx="226"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Comic Sans MS" pitchFamily="66" charset="0"/>
                </a:defRPr>
              </a:lvl1pPr>
              <a:lvl2pPr marL="742950" indent="-285750">
                <a:spcBef>
                  <a:spcPct val="20000"/>
                </a:spcBef>
                <a:defRPr sz="2000">
                  <a:solidFill>
                    <a:schemeClr val="tx1"/>
                  </a:solidFill>
                  <a:latin typeface="Comic Sans MS" pitchFamily="66" charset="0"/>
                </a:defRPr>
              </a:lvl2pPr>
              <a:lvl3pPr marL="1143000" indent="-228600">
                <a:spcBef>
                  <a:spcPct val="20000"/>
                </a:spcBef>
                <a:defRPr sz="2000">
                  <a:solidFill>
                    <a:schemeClr val="tx1"/>
                  </a:solidFill>
                  <a:latin typeface="Comic Sans MS" pitchFamily="66" charset="0"/>
                </a:defRPr>
              </a:lvl3pPr>
              <a:lvl4pPr marL="1600200" indent="-228600">
                <a:spcBef>
                  <a:spcPct val="20000"/>
                </a:spcBef>
                <a:defRPr>
                  <a:solidFill>
                    <a:schemeClr val="tx1"/>
                  </a:solidFill>
                  <a:latin typeface="Comic Sans MS" pitchFamily="66" charset="0"/>
                </a:defRPr>
              </a:lvl4pPr>
              <a:lvl5pPr marL="2057400" indent="-228600">
                <a:spcBef>
                  <a:spcPct val="20000"/>
                </a:spcBef>
                <a:defRPr>
                  <a:solidFill>
                    <a:schemeClr val="tx1"/>
                  </a:solidFill>
                  <a:latin typeface="Comic Sans MS" pitchFamily="66" charset="0"/>
                </a:defRPr>
              </a:lvl5pPr>
              <a:lvl6pPr marL="2514600" indent="-228600" eaLnBrk="0" fontAlgn="base" hangingPunct="0">
                <a:spcBef>
                  <a:spcPct val="20000"/>
                </a:spcBef>
                <a:spcAft>
                  <a:spcPct val="0"/>
                </a:spcAft>
                <a:defRPr>
                  <a:solidFill>
                    <a:schemeClr val="tx1"/>
                  </a:solidFill>
                  <a:latin typeface="Comic Sans MS" pitchFamily="66" charset="0"/>
                </a:defRPr>
              </a:lvl6pPr>
              <a:lvl7pPr marL="2971800" indent="-228600" eaLnBrk="0" fontAlgn="base" hangingPunct="0">
                <a:spcBef>
                  <a:spcPct val="20000"/>
                </a:spcBef>
                <a:spcAft>
                  <a:spcPct val="0"/>
                </a:spcAft>
                <a:defRPr>
                  <a:solidFill>
                    <a:schemeClr val="tx1"/>
                  </a:solidFill>
                  <a:latin typeface="Comic Sans MS" pitchFamily="66" charset="0"/>
                </a:defRPr>
              </a:lvl7pPr>
              <a:lvl8pPr marL="3429000" indent="-228600" eaLnBrk="0" fontAlgn="base" hangingPunct="0">
                <a:spcBef>
                  <a:spcPct val="20000"/>
                </a:spcBef>
                <a:spcAft>
                  <a:spcPct val="0"/>
                </a:spcAft>
                <a:defRPr>
                  <a:solidFill>
                    <a:schemeClr val="tx1"/>
                  </a:solidFill>
                  <a:latin typeface="Comic Sans MS" pitchFamily="66" charset="0"/>
                </a:defRPr>
              </a:lvl8pPr>
              <a:lvl9pPr marL="3886200" indent="-228600" eaLnBrk="0" fontAlgn="base" hangingPunct="0">
                <a:spcBef>
                  <a:spcPct val="20000"/>
                </a:spcBef>
                <a:spcAft>
                  <a:spcPct val="0"/>
                </a:spcAft>
                <a:defRPr>
                  <a:solidFill>
                    <a:schemeClr val="tx1"/>
                  </a:solidFill>
                  <a:latin typeface="Comic Sans MS" pitchFamily="66" charset="0"/>
                </a:defRPr>
              </a:lvl9pPr>
            </a:lstStyle>
            <a:p>
              <a:pPr>
                <a:spcBef>
                  <a:spcPct val="50000"/>
                </a:spcBef>
              </a:pPr>
              <a:r>
                <a:rPr lang="en-GB" altLang="en-US" sz="2400">
                  <a:latin typeface="+mn-lt"/>
                </a:rPr>
                <a:t>+</a:t>
              </a:r>
            </a:p>
          </p:txBody>
        </p:sp>
        <p:sp>
          <p:nvSpPr>
            <p:cNvPr id="28" name="Text Box 65"/>
            <p:cNvSpPr txBox="1">
              <a:spLocks noChangeArrowheads="1"/>
            </p:cNvSpPr>
            <p:nvPr/>
          </p:nvSpPr>
          <p:spPr bwMode="auto">
            <a:xfrm>
              <a:off x="2518" y="1389"/>
              <a:ext cx="272"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Comic Sans MS" pitchFamily="66" charset="0"/>
                </a:defRPr>
              </a:lvl1pPr>
              <a:lvl2pPr marL="742950" indent="-285750">
                <a:spcBef>
                  <a:spcPct val="20000"/>
                </a:spcBef>
                <a:defRPr sz="2000">
                  <a:solidFill>
                    <a:schemeClr val="tx1"/>
                  </a:solidFill>
                  <a:latin typeface="Comic Sans MS" pitchFamily="66" charset="0"/>
                </a:defRPr>
              </a:lvl2pPr>
              <a:lvl3pPr marL="1143000" indent="-228600">
                <a:spcBef>
                  <a:spcPct val="20000"/>
                </a:spcBef>
                <a:defRPr sz="2000">
                  <a:solidFill>
                    <a:schemeClr val="tx1"/>
                  </a:solidFill>
                  <a:latin typeface="Comic Sans MS" pitchFamily="66" charset="0"/>
                </a:defRPr>
              </a:lvl3pPr>
              <a:lvl4pPr marL="1600200" indent="-228600">
                <a:spcBef>
                  <a:spcPct val="20000"/>
                </a:spcBef>
                <a:defRPr>
                  <a:solidFill>
                    <a:schemeClr val="tx1"/>
                  </a:solidFill>
                  <a:latin typeface="Comic Sans MS" pitchFamily="66" charset="0"/>
                </a:defRPr>
              </a:lvl4pPr>
              <a:lvl5pPr marL="2057400" indent="-228600">
                <a:spcBef>
                  <a:spcPct val="20000"/>
                </a:spcBef>
                <a:defRPr>
                  <a:solidFill>
                    <a:schemeClr val="tx1"/>
                  </a:solidFill>
                  <a:latin typeface="Comic Sans MS" pitchFamily="66" charset="0"/>
                </a:defRPr>
              </a:lvl5pPr>
              <a:lvl6pPr marL="2514600" indent="-228600" eaLnBrk="0" fontAlgn="base" hangingPunct="0">
                <a:spcBef>
                  <a:spcPct val="20000"/>
                </a:spcBef>
                <a:spcAft>
                  <a:spcPct val="0"/>
                </a:spcAft>
                <a:defRPr>
                  <a:solidFill>
                    <a:schemeClr val="tx1"/>
                  </a:solidFill>
                  <a:latin typeface="Comic Sans MS" pitchFamily="66" charset="0"/>
                </a:defRPr>
              </a:lvl6pPr>
              <a:lvl7pPr marL="2971800" indent="-228600" eaLnBrk="0" fontAlgn="base" hangingPunct="0">
                <a:spcBef>
                  <a:spcPct val="20000"/>
                </a:spcBef>
                <a:spcAft>
                  <a:spcPct val="0"/>
                </a:spcAft>
                <a:defRPr>
                  <a:solidFill>
                    <a:schemeClr val="tx1"/>
                  </a:solidFill>
                  <a:latin typeface="Comic Sans MS" pitchFamily="66" charset="0"/>
                </a:defRPr>
              </a:lvl7pPr>
              <a:lvl8pPr marL="3429000" indent="-228600" eaLnBrk="0" fontAlgn="base" hangingPunct="0">
                <a:spcBef>
                  <a:spcPct val="20000"/>
                </a:spcBef>
                <a:spcAft>
                  <a:spcPct val="0"/>
                </a:spcAft>
                <a:defRPr>
                  <a:solidFill>
                    <a:schemeClr val="tx1"/>
                  </a:solidFill>
                  <a:latin typeface="Comic Sans MS" pitchFamily="66" charset="0"/>
                </a:defRPr>
              </a:lvl8pPr>
              <a:lvl9pPr marL="3886200" indent="-228600" eaLnBrk="0" fontAlgn="base" hangingPunct="0">
                <a:spcBef>
                  <a:spcPct val="20000"/>
                </a:spcBef>
                <a:spcAft>
                  <a:spcPct val="0"/>
                </a:spcAft>
                <a:defRPr>
                  <a:solidFill>
                    <a:schemeClr val="tx1"/>
                  </a:solidFill>
                  <a:latin typeface="Comic Sans MS" pitchFamily="66" charset="0"/>
                </a:defRPr>
              </a:lvl9pPr>
            </a:lstStyle>
            <a:p>
              <a:pPr>
                <a:spcBef>
                  <a:spcPct val="50000"/>
                </a:spcBef>
              </a:pPr>
              <a:r>
                <a:rPr lang="en-GB" altLang="en-US" sz="2400">
                  <a:latin typeface="+mn-lt"/>
                </a:rPr>
                <a:t>-</a:t>
              </a:r>
            </a:p>
          </p:txBody>
        </p:sp>
      </p:grpSp>
      <p:sp>
        <p:nvSpPr>
          <p:cNvPr id="29" name="TextBox 28"/>
          <p:cNvSpPr txBox="1"/>
          <p:nvPr/>
        </p:nvSpPr>
        <p:spPr>
          <a:xfrm>
            <a:off x="434975" y="1750551"/>
            <a:ext cx="4241294" cy="461665"/>
          </a:xfrm>
          <a:prstGeom prst="rect">
            <a:avLst/>
          </a:prstGeom>
          <a:noFill/>
        </p:spPr>
        <p:txBody>
          <a:bodyPr wrap="square">
            <a:spAutoFit/>
          </a:bodyPr>
          <a:lstStyle/>
          <a:p>
            <a:pPr>
              <a:spcBef>
                <a:spcPts val="600"/>
              </a:spcBef>
              <a:spcAft>
                <a:spcPts val="600"/>
              </a:spcAft>
              <a:defRPr/>
            </a:pPr>
            <a:r>
              <a:rPr lang="en-GB" dirty="0" smtClean="0">
                <a:latin typeface="+mn-lt"/>
              </a:rPr>
              <a:t>Speed control</a:t>
            </a:r>
            <a:endParaRPr lang="en-GB" dirty="0">
              <a:latin typeface="+mn-lt"/>
            </a:endParaRPr>
          </a:p>
        </p:txBody>
      </p:sp>
    </p:spTree>
    <p:extLst>
      <p:ext uri="{BB962C8B-B14F-4D97-AF65-F5344CB8AC3E}">
        <p14:creationId xmlns:p14="http://schemas.microsoft.com/office/powerpoint/2010/main" val="90993345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9000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1142</TotalTime>
  <Words>1260</Words>
  <Application>Microsoft Office PowerPoint</Application>
  <PresentationFormat>On-screen Show (4:3)</PresentationFormat>
  <Paragraphs>321</Paragraphs>
  <Slides>30</Slides>
  <Notes>3</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SimSun</vt:lpstr>
      <vt:lpstr>Arial</vt:lpstr>
      <vt:lpstr>Calibri</vt:lpstr>
      <vt:lpstr>Comic Sans MS</vt:lpstr>
      <vt:lpstr>Times New Roman</vt:lpstr>
      <vt:lpstr>Default Design</vt:lpstr>
      <vt:lpstr>A Cybernetic Approach to Introducing Robotics</vt:lpstr>
      <vt:lpstr>Introduction</vt:lpstr>
      <vt:lpstr>On Cybernetics</vt:lpstr>
      <vt:lpstr>Begin Robotics</vt:lpstr>
      <vt:lpstr>Robots Featured</vt:lpstr>
      <vt:lpstr>Cybernetics – A Different Perspective</vt:lpstr>
      <vt:lpstr>Feedback for Control</vt:lpstr>
      <vt:lpstr>For manipulator robots</vt:lpstr>
      <vt:lpstr>And Mobile Robots</vt:lpstr>
      <vt:lpstr>Illustrating Need for Control</vt:lpstr>
      <vt:lpstr>Different Speed vs Time</vt:lpstr>
      <vt:lpstr>Also : Temperature Control</vt:lpstr>
      <vt:lpstr>Also Of Earth - Gaia Theory</vt:lpstr>
      <vt:lpstr>Demo Daisyworld</vt:lpstr>
      <vt:lpstr>Learning – is also feedback</vt:lpstr>
      <vt:lpstr>KOLB Learning Cycle</vt:lpstr>
      <vt:lpstr>Fuller Control Diagram</vt:lpstr>
      <vt:lpstr>Learning in Mobile Robots</vt:lpstr>
      <vt:lpstr>Human Computer Interaction</vt:lpstr>
      <vt:lpstr>More Interaction</vt:lpstr>
      <vt:lpstr>Robot and Light Sensors</vt:lpstr>
      <vt:lpstr>Flocking Robots</vt:lpstr>
      <vt:lpstr>Interaction and Learning</vt:lpstr>
      <vt:lpstr>Some Web Pages</vt:lpstr>
      <vt:lpstr>Balancing ERIC</vt:lpstr>
      <vt:lpstr>Braitenburg Robot</vt:lpstr>
      <vt:lpstr>Very Positive Reaction</vt:lpstr>
      <vt:lpstr>Summary</vt:lpstr>
      <vt:lpstr>Robots Behaving Badly</vt:lpstr>
      <vt:lpstr>Balancing ERIC and Equiv Systems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J. Mitchell</dc:creator>
  <cp:lastModifiedBy>Richard J. Mitchell</cp:lastModifiedBy>
  <cp:revision>147</cp:revision>
  <cp:lastPrinted>2017-11-10T09:54:59Z</cp:lastPrinted>
  <dcterms:created xsi:type="dcterms:W3CDTF">1996-09-30T18:28:10Z</dcterms:created>
  <dcterms:modified xsi:type="dcterms:W3CDTF">2019-09-19T08:19:07Z</dcterms:modified>
</cp:coreProperties>
</file>